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59" r:id="rId6"/>
    <p:sldId id="264" r:id="rId7"/>
    <p:sldId id="265" r:id="rId8"/>
    <p:sldId id="268" r:id="rId9"/>
    <p:sldId id="266" r:id="rId10"/>
    <p:sldId id="267" r:id="rId11"/>
    <p:sldId id="269" r:id="rId12"/>
    <p:sldId id="378" r:id="rId13"/>
    <p:sldId id="270" r:id="rId14"/>
    <p:sldId id="271" r:id="rId15"/>
    <p:sldId id="272" r:id="rId16"/>
    <p:sldId id="262" r:id="rId17"/>
    <p:sldId id="261" r:id="rId18"/>
    <p:sldId id="273" r:id="rId19"/>
    <p:sldId id="274" r:id="rId20"/>
    <p:sldId id="275" r:id="rId21"/>
    <p:sldId id="276" r:id="rId22"/>
    <p:sldId id="277" r:id="rId23"/>
    <p:sldId id="278" r:id="rId24"/>
    <p:sldId id="380" r:id="rId25"/>
    <p:sldId id="280" r:id="rId26"/>
    <p:sldId id="379" r:id="rId27"/>
    <p:sldId id="376" r:id="rId28"/>
    <p:sldId id="377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155630-C82E-434A-8754-64DA84D558D6}" v="34" dt="2022-11-08T11:47:10.1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a Bryxová" userId="3aa7d3ee-c12f-48ec-9842-a48edd09569e" providerId="ADAL" clId="{DB155630-C82E-434A-8754-64DA84D558D6}"/>
    <pc:docChg chg="undo custSel addSld modSld">
      <pc:chgData name="Pavla Bryxová" userId="3aa7d3ee-c12f-48ec-9842-a48edd09569e" providerId="ADAL" clId="{DB155630-C82E-434A-8754-64DA84D558D6}" dt="2022-11-08T11:48:46.912" v="538" actId="478"/>
      <pc:docMkLst>
        <pc:docMk/>
      </pc:docMkLst>
      <pc:sldChg chg="addSp delSp modSp mod">
        <pc:chgData name="Pavla Bryxová" userId="3aa7d3ee-c12f-48ec-9842-a48edd09569e" providerId="ADAL" clId="{DB155630-C82E-434A-8754-64DA84D558D6}" dt="2022-11-08T11:43:34.520" v="280" actId="1076"/>
        <pc:sldMkLst>
          <pc:docMk/>
          <pc:sldMk cId="3728479400" sldId="277"/>
        </pc:sldMkLst>
        <pc:spChg chg="add del mod">
          <ac:chgData name="Pavla Bryxová" userId="3aa7d3ee-c12f-48ec-9842-a48edd09569e" providerId="ADAL" clId="{DB155630-C82E-434A-8754-64DA84D558D6}" dt="2022-11-08T11:37:27.006" v="147" actId="478"/>
          <ac:spMkLst>
            <pc:docMk/>
            <pc:sldMk cId="3728479400" sldId="277"/>
            <ac:spMk id="7" creationId="{7F0646A3-E655-422D-8322-44E67D5EF4DE}"/>
          </ac:spMkLst>
        </pc:spChg>
        <pc:spChg chg="mod">
          <ac:chgData name="Pavla Bryxová" userId="3aa7d3ee-c12f-48ec-9842-a48edd09569e" providerId="ADAL" clId="{DB155630-C82E-434A-8754-64DA84D558D6}" dt="2022-11-08T11:42:52.592" v="269" actId="14100"/>
          <ac:spMkLst>
            <pc:docMk/>
            <pc:sldMk cId="3728479400" sldId="277"/>
            <ac:spMk id="9" creationId="{3978BF7F-5E6C-4239-B7C0-03560C6F4CE0}"/>
          </ac:spMkLst>
        </pc:spChg>
        <pc:picChg chg="del">
          <ac:chgData name="Pavla Bryxová" userId="3aa7d3ee-c12f-48ec-9842-a48edd09569e" providerId="ADAL" clId="{DB155630-C82E-434A-8754-64DA84D558D6}" dt="2022-11-08T11:43:26.735" v="275" actId="478"/>
          <ac:picMkLst>
            <pc:docMk/>
            <pc:sldMk cId="3728479400" sldId="277"/>
            <ac:picMk id="4" creationId="{5F8322F5-A87E-7FA5-B913-0DA5699A2A3E}"/>
          </ac:picMkLst>
        </pc:picChg>
        <pc:picChg chg="add mod">
          <ac:chgData name="Pavla Bryxová" userId="3aa7d3ee-c12f-48ec-9842-a48edd09569e" providerId="ADAL" clId="{DB155630-C82E-434A-8754-64DA84D558D6}" dt="2022-11-08T11:43:29.362" v="277" actId="1076"/>
          <ac:picMkLst>
            <pc:docMk/>
            <pc:sldMk cId="3728479400" sldId="277"/>
            <ac:picMk id="2050" creationId="{065575A5-79E4-44DF-93E9-71CE6B4790EB}"/>
          </ac:picMkLst>
        </pc:picChg>
        <pc:picChg chg="add mod">
          <ac:chgData name="Pavla Bryxová" userId="3aa7d3ee-c12f-48ec-9842-a48edd09569e" providerId="ADAL" clId="{DB155630-C82E-434A-8754-64DA84D558D6}" dt="2022-11-08T11:43:34.520" v="280" actId="1076"/>
          <ac:picMkLst>
            <pc:docMk/>
            <pc:sldMk cId="3728479400" sldId="277"/>
            <ac:picMk id="2052" creationId="{4013BCA8-CBF7-4A22-BD3F-734AD22721AF}"/>
          </ac:picMkLst>
        </pc:picChg>
      </pc:sldChg>
      <pc:sldChg chg="addSp modSp mod">
        <pc:chgData name="Pavla Bryxová" userId="3aa7d3ee-c12f-48ec-9842-a48edd09569e" providerId="ADAL" clId="{DB155630-C82E-434A-8754-64DA84D558D6}" dt="2022-11-08T11:31:47.783" v="116" actId="403"/>
        <pc:sldMkLst>
          <pc:docMk/>
          <pc:sldMk cId="178370154" sldId="280"/>
        </pc:sldMkLst>
        <pc:spChg chg="add mod">
          <ac:chgData name="Pavla Bryxová" userId="3aa7d3ee-c12f-48ec-9842-a48edd09569e" providerId="ADAL" clId="{DB155630-C82E-434A-8754-64DA84D558D6}" dt="2022-11-08T11:31:47.783" v="116" actId="403"/>
          <ac:spMkLst>
            <pc:docMk/>
            <pc:sldMk cId="178370154" sldId="280"/>
            <ac:spMk id="9" creationId="{EFD2FFB2-96D7-4382-B4DB-361091E56A0C}"/>
          </ac:spMkLst>
        </pc:spChg>
      </pc:sldChg>
      <pc:sldChg chg="addSp modSp mod">
        <pc:chgData name="Pavla Bryxová" userId="3aa7d3ee-c12f-48ec-9842-a48edd09569e" providerId="ADAL" clId="{DB155630-C82E-434A-8754-64DA84D558D6}" dt="2022-11-08T11:31:05.442" v="94" actId="27636"/>
        <pc:sldMkLst>
          <pc:docMk/>
          <pc:sldMk cId="2901311217" sldId="376"/>
        </pc:sldMkLst>
        <pc:spChg chg="mod">
          <ac:chgData name="Pavla Bryxová" userId="3aa7d3ee-c12f-48ec-9842-a48edd09569e" providerId="ADAL" clId="{DB155630-C82E-434A-8754-64DA84D558D6}" dt="2022-11-08T11:31:05.442" v="94" actId="27636"/>
          <ac:spMkLst>
            <pc:docMk/>
            <pc:sldMk cId="2901311217" sldId="376"/>
            <ac:spMk id="3" creationId="{4F938D8E-57F3-4F47-ADB8-5A4A0B0A8C5C}"/>
          </ac:spMkLst>
        </pc:spChg>
        <pc:picChg chg="add mod ord modCrop">
          <ac:chgData name="Pavla Bryxová" userId="3aa7d3ee-c12f-48ec-9842-a48edd09569e" providerId="ADAL" clId="{DB155630-C82E-434A-8754-64DA84D558D6}" dt="2022-11-08T07:01:25.184" v="6" actId="167"/>
          <ac:picMkLst>
            <pc:docMk/>
            <pc:sldMk cId="2901311217" sldId="376"/>
            <ac:picMk id="4" creationId="{854C0C4B-8435-4488-BB44-5C4764D19F96}"/>
          </ac:picMkLst>
        </pc:picChg>
      </pc:sldChg>
      <pc:sldChg chg="addSp modSp mod">
        <pc:chgData name="Pavla Bryxová" userId="3aa7d3ee-c12f-48ec-9842-a48edd09569e" providerId="ADAL" clId="{DB155630-C82E-434A-8754-64DA84D558D6}" dt="2022-11-08T11:30:54.081" v="91" actId="255"/>
        <pc:sldMkLst>
          <pc:docMk/>
          <pc:sldMk cId="1889467808" sldId="377"/>
        </pc:sldMkLst>
        <pc:spChg chg="mod">
          <ac:chgData name="Pavla Bryxová" userId="3aa7d3ee-c12f-48ec-9842-a48edd09569e" providerId="ADAL" clId="{DB155630-C82E-434A-8754-64DA84D558D6}" dt="2022-11-08T11:28:58.977" v="54" actId="20577"/>
          <ac:spMkLst>
            <pc:docMk/>
            <pc:sldMk cId="1889467808" sldId="377"/>
            <ac:spMk id="2" creationId="{E21F7C54-846E-4242-B704-FDFAA91E9640}"/>
          </ac:spMkLst>
        </pc:spChg>
        <pc:spChg chg="mod">
          <ac:chgData name="Pavla Bryxová" userId="3aa7d3ee-c12f-48ec-9842-a48edd09569e" providerId="ADAL" clId="{DB155630-C82E-434A-8754-64DA84D558D6}" dt="2022-11-08T11:30:54.081" v="91" actId="255"/>
          <ac:spMkLst>
            <pc:docMk/>
            <pc:sldMk cId="1889467808" sldId="377"/>
            <ac:spMk id="3" creationId="{69026B87-50D9-4859-8BAC-05B43CD1D688}"/>
          </ac:spMkLst>
        </pc:spChg>
        <pc:picChg chg="add mod ord">
          <ac:chgData name="Pavla Bryxová" userId="3aa7d3ee-c12f-48ec-9842-a48edd09569e" providerId="ADAL" clId="{DB155630-C82E-434A-8754-64DA84D558D6}" dt="2022-11-08T07:01:22.024" v="5" actId="167"/>
          <ac:picMkLst>
            <pc:docMk/>
            <pc:sldMk cId="1889467808" sldId="377"/>
            <ac:picMk id="4" creationId="{2FE59CDB-9453-45E9-82C2-C351F19B3A5C}"/>
          </ac:picMkLst>
        </pc:picChg>
      </pc:sldChg>
      <pc:sldChg chg="addSp delSp modSp mod">
        <pc:chgData name="Pavla Bryxová" userId="3aa7d3ee-c12f-48ec-9842-a48edd09569e" providerId="ADAL" clId="{DB155630-C82E-434A-8754-64DA84D558D6}" dt="2022-11-08T11:48:46.912" v="538" actId="478"/>
        <pc:sldMkLst>
          <pc:docMk/>
          <pc:sldMk cId="62995497" sldId="378"/>
        </pc:sldMkLst>
        <pc:spChg chg="del">
          <ac:chgData name="Pavla Bryxová" userId="3aa7d3ee-c12f-48ec-9842-a48edd09569e" providerId="ADAL" clId="{DB155630-C82E-434A-8754-64DA84D558D6}" dt="2022-11-08T11:44:40.235" v="282"/>
          <ac:spMkLst>
            <pc:docMk/>
            <pc:sldMk cId="62995497" sldId="378"/>
            <ac:spMk id="2" creationId="{56212635-E3E2-4DBD-8693-160622F57843}"/>
          </ac:spMkLst>
        </pc:spChg>
        <pc:spChg chg="mod">
          <ac:chgData name="Pavla Bryxová" userId="3aa7d3ee-c12f-48ec-9842-a48edd09569e" providerId="ADAL" clId="{DB155630-C82E-434A-8754-64DA84D558D6}" dt="2022-11-08T11:46:04.047" v="345" actId="1076"/>
          <ac:spMkLst>
            <pc:docMk/>
            <pc:sldMk cId="62995497" sldId="378"/>
            <ac:spMk id="3" creationId="{D91A2E95-6906-47EB-AF3E-96B9495356CB}"/>
          </ac:spMkLst>
        </pc:spChg>
        <pc:spChg chg="add mod">
          <ac:chgData name="Pavla Bryxová" userId="3aa7d3ee-c12f-48ec-9842-a48edd09569e" providerId="ADAL" clId="{DB155630-C82E-434A-8754-64DA84D558D6}" dt="2022-11-08T11:44:40.235" v="282"/>
          <ac:spMkLst>
            <pc:docMk/>
            <pc:sldMk cId="62995497" sldId="378"/>
            <ac:spMk id="5" creationId="{665DD6E1-6324-4018-9F3B-C8547D73A769}"/>
          </ac:spMkLst>
        </pc:spChg>
        <pc:spChg chg="add mod">
          <ac:chgData name="Pavla Bryxová" userId="3aa7d3ee-c12f-48ec-9842-a48edd09569e" providerId="ADAL" clId="{DB155630-C82E-434A-8754-64DA84D558D6}" dt="2022-11-08T11:48:37.188" v="535" actId="1076"/>
          <ac:spMkLst>
            <pc:docMk/>
            <pc:sldMk cId="62995497" sldId="378"/>
            <ac:spMk id="6" creationId="{145A4ADC-635A-40F9-86AB-61F4086256B3}"/>
          </ac:spMkLst>
        </pc:spChg>
        <pc:spChg chg="add del mod">
          <ac:chgData name="Pavla Bryxová" userId="3aa7d3ee-c12f-48ec-9842-a48edd09569e" providerId="ADAL" clId="{DB155630-C82E-434A-8754-64DA84D558D6}" dt="2022-11-08T11:45:59.221" v="342" actId="478"/>
          <ac:spMkLst>
            <pc:docMk/>
            <pc:sldMk cId="62995497" sldId="378"/>
            <ac:spMk id="7" creationId="{8C94D4D9-170F-40F0-8AFA-5CB77EDA1CC0}"/>
          </ac:spMkLst>
        </pc:spChg>
        <pc:spChg chg="add mod">
          <ac:chgData name="Pavla Bryxová" userId="3aa7d3ee-c12f-48ec-9842-a48edd09569e" providerId="ADAL" clId="{DB155630-C82E-434A-8754-64DA84D558D6}" dt="2022-11-08T11:48:37.188" v="535" actId="1076"/>
          <ac:spMkLst>
            <pc:docMk/>
            <pc:sldMk cId="62995497" sldId="378"/>
            <ac:spMk id="8" creationId="{83C79812-FC5F-46E0-A45A-B0D87F1FFEC8}"/>
          </ac:spMkLst>
        </pc:spChg>
        <pc:spChg chg="add mod">
          <ac:chgData name="Pavla Bryxová" userId="3aa7d3ee-c12f-48ec-9842-a48edd09569e" providerId="ADAL" clId="{DB155630-C82E-434A-8754-64DA84D558D6}" dt="2022-11-08T11:48:37.188" v="535" actId="1076"/>
          <ac:spMkLst>
            <pc:docMk/>
            <pc:sldMk cId="62995497" sldId="378"/>
            <ac:spMk id="9" creationId="{CEB3A2EA-63A7-4EA2-8246-635BA295DDD3}"/>
          </ac:spMkLst>
        </pc:spChg>
        <pc:spChg chg="add mod">
          <ac:chgData name="Pavla Bryxová" userId="3aa7d3ee-c12f-48ec-9842-a48edd09569e" providerId="ADAL" clId="{DB155630-C82E-434A-8754-64DA84D558D6}" dt="2022-11-08T11:48:37.188" v="535" actId="1076"/>
          <ac:spMkLst>
            <pc:docMk/>
            <pc:sldMk cId="62995497" sldId="378"/>
            <ac:spMk id="10" creationId="{84B2DE6C-FAD5-4FF8-B893-9DDA3A64F02C}"/>
          </ac:spMkLst>
        </pc:spChg>
        <pc:spChg chg="add mod">
          <ac:chgData name="Pavla Bryxová" userId="3aa7d3ee-c12f-48ec-9842-a48edd09569e" providerId="ADAL" clId="{DB155630-C82E-434A-8754-64DA84D558D6}" dt="2022-11-08T11:48:40.794" v="536" actId="1076"/>
          <ac:spMkLst>
            <pc:docMk/>
            <pc:sldMk cId="62995497" sldId="378"/>
            <ac:spMk id="11" creationId="{63457514-12E2-4BB4-9BC0-A3023C64E4F0}"/>
          </ac:spMkLst>
        </pc:spChg>
        <pc:picChg chg="del mod">
          <ac:chgData name="Pavla Bryxová" userId="3aa7d3ee-c12f-48ec-9842-a48edd09569e" providerId="ADAL" clId="{DB155630-C82E-434A-8754-64DA84D558D6}" dt="2022-11-08T11:48:46.912" v="538" actId="478"/>
          <ac:picMkLst>
            <pc:docMk/>
            <pc:sldMk cId="62995497" sldId="378"/>
            <ac:picMk id="4" creationId="{8EE87DC4-FAD5-4A62-8E39-130B92F14595}"/>
          </ac:picMkLst>
        </pc:picChg>
      </pc:sldChg>
      <pc:sldChg chg="addSp delSp modSp add mod setBg">
        <pc:chgData name="Pavla Bryxová" userId="3aa7d3ee-c12f-48ec-9842-a48edd09569e" providerId="ADAL" clId="{DB155630-C82E-434A-8754-64DA84D558D6}" dt="2022-11-08T07:02:23.031" v="48" actId="478"/>
        <pc:sldMkLst>
          <pc:docMk/>
          <pc:sldMk cId="122539174" sldId="379"/>
        </pc:sldMkLst>
        <pc:spChg chg="mod">
          <ac:chgData name="Pavla Bryxová" userId="3aa7d3ee-c12f-48ec-9842-a48edd09569e" providerId="ADAL" clId="{DB155630-C82E-434A-8754-64DA84D558D6}" dt="2022-11-08T07:01:51.694" v="29" actId="1076"/>
          <ac:spMkLst>
            <pc:docMk/>
            <pc:sldMk cId="122539174" sldId="379"/>
            <ac:spMk id="2" creationId="{F2EF699C-83E7-8BB5-FCD6-DE7C039F9A3A}"/>
          </ac:spMkLst>
        </pc:spChg>
        <pc:spChg chg="del">
          <ac:chgData name="Pavla Bryxová" userId="3aa7d3ee-c12f-48ec-9842-a48edd09569e" providerId="ADAL" clId="{DB155630-C82E-434A-8754-64DA84D558D6}" dt="2022-11-08T07:01:53.846" v="30" actId="478"/>
          <ac:spMkLst>
            <pc:docMk/>
            <pc:sldMk cId="122539174" sldId="379"/>
            <ac:spMk id="3" creationId="{59BEF7DE-E65A-573D-80DF-C6A0B36BB4CC}"/>
          </ac:spMkLst>
        </pc:spChg>
        <pc:spChg chg="add del mod">
          <ac:chgData name="Pavla Bryxová" userId="3aa7d3ee-c12f-48ec-9842-a48edd09569e" providerId="ADAL" clId="{DB155630-C82E-434A-8754-64DA84D558D6}" dt="2022-11-08T07:02:23.031" v="48" actId="478"/>
          <ac:spMkLst>
            <pc:docMk/>
            <pc:sldMk cId="122539174" sldId="379"/>
            <ac:spMk id="6" creationId="{059000FD-617A-4D03-BFAC-E4CFE98A0D05}"/>
          </ac:spMkLst>
        </pc:spChg>
        <pc:picChg chg="del">
          <ac:chgData name="Pavla Bryxová" userId="3aa7d3ee-c12f-48ec-9842-a48edd09569e" providerId="ADAL" clId="{DB155630-C82E-434A-8754-64DA84D558D6}" dt="2022-11-08T07:01:42.037" v="8" actId="478"/>
          <ac:picMkLst>
            <pc:docMk/>
            <pc:sldMk cId="122539174" sldId="379"/>
            <ac:picMk id="5" creationId="{051F707D-C189-65E8-4213-62D50EC61260}"/>
          </ac:picMkLst>
        </pc:picChg>
        <pc:picChg chg="mod">
          <ac:chgData name="Pavla Bryxová" userId="3aa7d3ee-c12f-48ec-9842-a48edd09569e" providerId="ADAL" clId="{DB155630-C82E-434A-8754-64DA84D558D6}" dt="2022-11-08T07:02:14.118" v="47" actId="29295"/>
          <ac:picMkLst>
            <pc:docMk/>
            <pc:sldMk cId="122539174" sldId="379"/>
            <ac:picMk id="7" creationId="{B4E56C37-ED4D-CA82-B0DC-00F8E5CB100F}"/>
          </ac:picMkLst>
        </pc:picChg>
      </pc:sldChg>
      <pc:sldChg chg="addSp delSp modSp new mod">
        <pc:chgData name="Pavla Bryxová" userId="3aa7d3ee-c12f-48ec-9842-a48edd09569e" providerId="ADAL" clId="{DB155630-C82E-434A-8754-64DA84D558D6}" dt="2022-11-08T11:34:00.857" v="144" actId="1076"/>
        <pc:sldMkLst>
          <pc:docMk/>
          <pc:sldMk cId="223509781" sldId="380"/>
        </pc:sldMkLst>
        <pc:spChg chg="del">
          <ac:chgData name="Pavla Bryxová" userId="3aa7d3ee-c12f-48ec-9842-a48edd09569e" providerId="ADAL" clId="{DB155630-C82E-434A-8754-64DA84D558D6}" dt="2022-11-08T11:32:22.214" v="119" actId="478"/>
          <ac:spMkLst>
            <pc:docMk/>
            <pc:sldMk cId="223509781" sldId="380"/>
            <ac:spMk id="2" creationId="{3A0B65AE-32BF-45F0-BCDE-5719F959A99E}"/>
          </ac:spMkLst>
        </pc:spChg>
        <pc:spChg chg="del">
          <ac:chgData name="Pavla Bryxová" userId="3aa7d3ee-c12f-48ec-9842-a48edd09569e" providerId="ADAL" clId="{DB155630-C82E-434A-8754-64DA84D558D6}" dt="2022-11-08T11:32:24.391" v="120" actId="478"/>
          <ac:spMkLst>
            <pc:docMk/>
            <pc:sldMk cId="223509781" sldId="380"/>
            <ac:spMk id="3" creationId="{A8BB58A6-8960-404B-A159-DDFB48388B32}"/>
          </ac:spMkLst>
        </pc:spChg>
        <pc:spChg chg="add mod">
          <ac:chgData name="Pavla Bryxová" userId="3aa7d3ee-c12f-48ec-9842-a48edd09569e" providerId="ADAL" clId="{DB155630-C82E-434A-8754-64DA84D558D6}" dt="2022-11-08T11:32:33.932" v="122"/>
          <ac:spMkLst>
            <pc:docMk/>
            <pc:sldMk cId="223509781" sldId="380"/>
            <ac:spMk id="5" creationId="{49AB9805-B383-4581-A067-D038E1CC87DA}"/>
          </ac:spMkLst>
        </pc:spChg>
        <pc:spChg chg="add mod">
          <ac:chgData name="Pavla Bryxová" userId="3aa7d3ee-c12f-48ec-9842-a48edd09569e" providerId="ADAL" clId="{DB155630-C82E-434A-8754-64DA84D558D6}" dt="2022-11-08T11:32:33.932" v="122"/>
          <ac:spMkLst>
            <pc:docMk/>
            <pc:sldMk cId="223509781" sldId="380"/>
            <ac:spMk id="6" creationId="{391471FF-D8D9-4583-82F4-E2E927F5ECDC}"/>
          </ac:spMkLst>
        </pc:spChg>
        <pc:spChg chg="add mod">
          <ac:chgData name="Pavla Bryxová" userId="3aa7d3ee-c12f-48ec-9842-a48edd09569e" providerId="ADAL" clId="{DB155630-C82E-434A-8754-64DA84D558D6}" dt="2022-11-08T11:33:49.948" v="142" actId="20577"/>
          <ac:spMkLst>
            <pc:docMk/>
            <pc:sldMk cId="223509781" sldId="380"/>
            <ac:spMk id="8" creationId="{713F1471-E3E5-4EE3-B164-557FBE25A4E0}"/>
          </ac:spMkLst>
        </pc:spChg>
        <pc:picChg chg="add mod">
          <ac:chgData name="Pavla Bryxová" userId="3aa7d3ee-c12f-48ec-9842-a48edd09569e" providerId="ADAL" clId="{DB155630-C82E-434A-8754-64DA84D558D6}" dt="2022-11-08T11:33:59.211" v="143" actId="1076"/>
          <ac:picMkLst>
            <pc:docMk/>
            <pc:sldMk cId="223509781" sldId="380"/>
            <ac:picMk id="1026" creationId="{8199CAA6-8386-4821-B472-4251B060401C}"/>
          </ac:picMkLst>
        </pc:picChg>
        <pc:picChg chg="add mod">
          <ac:chgData name="Pavla Bryxová" userId="3aa7d3ee-c12f-48ec-9842-a48edd09569e" providerId="ADAL" clId="{DB155630-C82E-434A-8754-64DA84D558D6}" dt="2022-11-08T11:34:00.857" v="144" actId="1076"/>
          <ac:picMkLst>
            <pc:docMk/>
            <pc:sldMk cId="223509781" sldId="380"/>
            <ac:picMk id="1028" creationId="{DA4FB9FA-BD46-4BFB-BEE3-055583E87EA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DE1688-ADB2-01BB-2975-BDBAEE01F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4AFECA1-02B3-E768-602B-B1793A8356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B62A0A-20BE-F6C5-0638-45A72308C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15B7-F81E-437C-8A2E-7C5C04276D8E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035045-021A-E7C4-8B62-500C0D87E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25B06A-C5ED-E58C-CC26-9F7ADFD90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421B-5804-4190-9204-BB9BDD10E5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395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E7EF68-3697-31DB-12DF-B54475F9D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DB9C293-C7E1-B1C0-1F07-C42D6EF041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2C4512-BFAB-3F92-FBD5-677E676BF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15B7-F81E-437C-8A2E-7C5C04276D8E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9121FC-287F-DF82-DB44-0689DE22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C1B55F-2D4D-FC1D-2EFC-F78FE3BF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421B-5804-4190-9204-BB9BDD10E5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7295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BE78B8E-C626-5BB9-47C1-AE39747279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F83EE1A-1504-F1CC-9C67-D3D1D0B44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A5CD4B-F4D1-F28C-C41B-3E955B7A1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15B7-F81E-437C-8A2E-7C5C04276D8E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2775D8-16A4-8D1B-FEE8-1B8626AF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D67C34-7E51-4D12-F4C4-6663294B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421B-5804-4190-9204-BB9BDD10E5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85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B02084-46FE-0FDA-81A1-C98795267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35841-D0EE-2C30-C518-E42993F32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6A3244-E01B-A094-93D7-726EF35C7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15B7-F81E-437C-8A2E-7C5C04276D8E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6983FE-C918-E32A-4C7C-C1AC06487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B92423-424B-1D4D-2D81-B5BB2EDEE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421B-5804-4190-9204-BB9BDD10E5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7952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FE8DA3-07A7-581C-C470-CB1DCEA64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2D7A62-4F94-EA4B-DB57-41314ADC8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E12A7F-9926-4F8E-09AC-8B23B7DE3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15B7-F81E-437C-8A2E-7C5C04276D8E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5A775E-36A3-10DE-220C-25F10A9D6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60A3B6-37E6-8B74-1688-5F9CED7D7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421B-5804-4190-9204-BB9BDD10E5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436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BED7D7-0ABE-02A5-7F4C-04BF57478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96CF95-D6BA-18C3-5377-B6AE02EA3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C1A84C0-A087-CF02-5275-93E4A7843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BAFA7D3-0E87-E647-5EBA-779943DE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15B7-F81E-437C-8A2E-7C5C04276D8E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44B71D-B1EF-8466-A5B4-D369E33C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5B86023-339C-3D73-80BA-946C7D66B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421B-5804-4190-9204-BB9BDD10E5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5041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7E6BA-0F78-6026-01EB-B5DB1FA00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484C47C-9DCE-7E7E-C068-EE00249BC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F63C135-77E4-0791-04AD-E8CDD4139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B3E958C-A44A-2D36-84E8-980AE9A588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A442A4F-26EC-5A44-A65D-CE00D56F3F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1038512-30C1-4349-1DA1-29A75968D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15B7-F81E-437C-8A2E-7C5C04276D8E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BDA445D-B959-C3AA-3A09-DE342A0FF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A4EC465-84EE-F684-2761-03EA07FE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421B-5804-4190-9204-BB9BDD10E5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630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F87A1B-D6DD-48BF-2950-9E3970627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020FFC6-6905-3D58-0652-148386B4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15B7-F81E-437C-8A2E-7C5C04276D8E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64F30A8-A39A-3BDD-187B-47C8AB931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F0BC3D9-698C-2AF8-D6F6-FD9DB42C6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421B-5804-4190-9204-BB9BDD10E5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97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D2D4DF7-79D7-B2C3-DED8-E763BCF3F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15B7-F81E-437C-8A2E-7C5C04276D8E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3FE3E70-D88F-AD92-EEBE-A896FC79B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121510-23C6-D080-0FE3-54BEA2607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421B-5804-4190-9204-BB9BDD10E5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18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6DD570-511A-D695-C0E4-16548D1F9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1973CE-F980-722C-D5BB-DF42BD96C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B3D41A9-664D-1D6C-8B90-B26EC9494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23E7DF-8150-4FA5-B0AD-F035A97ED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15B7-F81E-437C-8A2E-7C5C04276D8E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5D041F8-ABE9-F662-F444-EEEF98B49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751F302-F38A-86C3-1E4A-A3E5A5427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421B-5804-4190-9204-BB9BDD10E5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40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060F7A-AF5B-BE0F-EA9B-560A55512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E131B23-4AF0-3763-CA9C-8CD6B480C6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7A09A90-6EAE-D53C-866A-D90A1A3DB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5FB3998-C5DB-4110-F906-DFF038937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415B7-F81E-437C-8A2E-7C5C04276D8E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ED4D7C-A95C-F126-293B-4E0D93A02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4A4DEA1-5C78-EF72-6FDB-3764DD8C4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2421B-5804-4190-9204-BB9BDD10E5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0640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5BC38A3-4A24-6356-1A4C-6DF0C962C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B61533D-C33A-086E-6E40-CAAFFD306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267C7A-DF5F-3D28-30B7-768C5B156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415B7-F81E-437C-8A2E-7C5C04276D8E}" type="datetimeFigureOut">
              <a:rPr lang="cs-CZ" smtClean="0"/>
              <a:t>01.12.2022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39089E-B0D5-3BFF-80D5-D02159F01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455A96-2979-0C73-84BE-3E07AC135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2421B-5804-4190-9204-BB9BDD10E5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507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mavé, světlo&#10;&#10;Popis byl vytvořen automaticky">
            <a:extLst>
              <a:ext uri="{FF2B5EF4-FFF2-40B4-BE49-F238E27FC236}">
                <a16:creationId xmlns:a16="http://schemas.microsoft.com/office/drawing/2014/main" id="{B4E56C37-ED4D-CA82-B0DC-00F8E5CB1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08" t="38334" r="35521" b="397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2EF699C-83E7-8BB5-FCD6-DE7C039F9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7" y="581891"/>
            <a:ext cx="3771009" cy="3740727"/>
          </a:xfrm>
        </p:spPr>
        <p:txBody>
          <a:bodyPr>
            <a:normAutofit/>
          </a:bodyPr>
          <a:lstStyle/>
          <a:p>
            <a:pPr algn="l"/>
            <a:r>
              <a:rPr lang="cs-CZ" sz="5400" b="1"/>
              <a:t>Explantátové kultury</a:t>
            </a:r>
            <a:endParaRPr lang="cs-CZ" sz="54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9BEF7DE-E65A-573D-80DF-C6A0B36BB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7" y="4533020"/>
            <a:ext cx="5115670" cy="1612930"/>
          </a:xfrm>
        </p:spPr>
        <p:txBody>
          <a:bodyPr>
            <a:normAutofit/>
          </a:bodyPr>
          <a:lstStyle/>
          <a:p>
            <a:pPr algn="l"/>
            <a:r>
              <a:rPr lang="cs-CZ" sz="1800" dirty="0"/>
              <a:t>Ing. Pavla Bryxová</a:t>
            </a:r>
          </a:p>
          <a:p>
            <a:pPr algn="l"/>
            <a:r>
              <a:rPr lang="cs-CZ" sz="1800" dirty="0"/>
              <a:t>bryxova@ftz.czu.cz</a:t>
            </a:r>
          </a:p>
          <a:p>
            <a:pPr algn="l"/>
            <a:r>
              <a:rPr lang="cs-CZ" sz="1800" dirty="0"/>
              <a:t>Laboratoř rostlinných explantátů</a:t>
            </a:r>
          </a:p>
          <a:p>
            <a:pPr algn="l"/>
            <a:r>
              <a:rPr lang="cs-CZ" sz="1800" dirty="0"/>
              <a:t>Katedra tropických plodin a agrolesnictví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1F707D-C189-65E8-4213-62D50EC612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7627" y="2747684"/>
            <a:ext cx="6847062" cy="123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25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13E73-A7F9-AB90-DAAC-4F7DDB56A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Složení kultivačního média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9314F9-39D3-9F52-7927-DC9A554DA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Aminokyseliny, amidy: L formy: glycin; tyrosin, arginin; glutamin, asparagin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ECF368-E5BC-F361-4415-545CB6D507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54838"/>
            <a:ext cx="12192000" cy="22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22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13E73-A7F9-AB90-DAAC-4F7DDB56A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Složení kultivačního média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9314F9-39D3-9F52-7927-DC9A554DA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Rostlinné regulátory (přírodní a syntetické)</a:t>
            </a:r>
          </a:p>
          <a:p>
            <a:pPr lvl="1"/>
            <a:r>
              <a:rPr lang="cs-CZ" sz="2000" dirty="0"/>
              <a:t>Stimulátory = stimulace růstu</a:t>
            </a:r>
          </a:p>
          <a:p>
            <a:pPr lvl="1"/>
            <a:r>
              <a:rPr lang="cs-CZ" sz="2000" dirty="0"/>
              <a:t>Inhibitory = inhibice růstu</a:t>
            </a:r>
          </a:p>
          <a:p>
            <a:pPr lvl="1"/>
            <a:endParaRPr lang="cs-CZ" sz="1600" dirty="0"/>
          </a:p>
          <a:p>
            <a:pPr marL="457200" lvl="1" indent="0">
              <a:buNone/>
            </a:pPr>
            <a:r>
              <a:rPr lang="cs-CZ" sz="1600" dirty="0"/>
              <a:t>	</a:t>
            </a:r>
            <a:r>
              <a:rPr lang="cs-CZ" sz="1600" dirty="0">
                <a:sym typeface="Wingdings" panose="05000000000000000000" pitchFamily="2" charset="2"/>
              </a:rPr>
              <a:t> </a:t>
            </a:r>
            <a:r>
              <a:rPr lang="cs-CZ" sz="1600" b="1" dirty="0"/>
              <a:t>v nízkých koncentracích vyvolávají fyziologickou, biochemickou nebo morfologickou reakci v místě vzniku 		     nebo v místech, kam jsou transportovány</a:t>
            </a:r>
          </a:p>
          <a:p>
            <a:r>
              <a:rPr lang="cs-CZ" sz="2000" dirty="0"/>
              <a:t>Nejčastější: AUXINY, CYTOKININY, GIBERELINY, KYSELINA ABSCISOVÁ, ETYLÉN</a:t>
            </a:r>
            <a:endParaRPr 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ECF368-E5BC-F361-4415-545CB6D507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54838"/>
            <a:ext cx="12192000" cy="22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851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1A2E95-6906-47EB-AF3E-96B949535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Rostlinné regulátory – Auxin cytokininový model</a:t>
            </a:r>
            <a:endParaRPr lang="en-US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665DD6E1-6324-4018-9F3B-C8547D73A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 dirty="0"/>
              <a:t>Složení kultivačního média</a:t>
            </a:r>
          </a:p>
        </p:txBody>
      </p:sp>
      <p:sp>
        <p:nvSpPr>
          <p:cNvPr id="6" name="Rovnoramenný trojúhelník 5">
            <a:extLst>
              <a:ext uri="{FF2B5EF4-FFF2-40B4-BE49-F238E27FC236}">
                <a16:creationId xmlns:a16="http://schemas.microsoft.com/office/drawing/2014/main" id="{145A4ADC-635A-40F9-86AB-61F4086256B3}"/>
              </a:ext>
            </a:extLst>
          </p:cNvPr>
          <p:cNvSpPr/>
          <p:nvPr/>
        </p:nvSpPr>
        <p:spPr>
          <a:xfrm>
            <a:off x="3535566" y="2506269"/>
            <a:ext cx="2797575" cy="3690098"/>
          </a:xfrm>
          <a:prstGeom prst="triangl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vnoramenný trojúhelník 7">
            <a:extLst>
              <a:ext uri="{FF2B5EF4-FFF2-40B4-BE49-F238E27FC236}">
                <a16:creationId xmlns:a16="http://schemas.microsoft.com/office/drawing/2014/main" id="{83C79812-FC5F-46E0-A45A-B0D87F1FFEC8}"/>
              </a:ext>
            </a:extLst>
          </p:cNvPr>
          <p:cNvSpPr/>
          <p:nvPr/>
        </p:nvSpPr>
        <p:spPr>
          <a:xfrm rot="10800000">
            <a:off x="1451902" y="2621802"/>
            <a:ext cx="2797575" cy="3690098"/>
          </a:xfrm>
          <a:prstGeom prst="triangl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EB3A2EA-63A7-4EA2-8246-635BA295DDD3}"/>
              </a:ext>
            </a:extLst>
          </p:cNvPr>
          <p:cNvSpPr txBox="1"/>
          <p:nvPr/>
        </p:nvSpPr>
        <p:spPr>
          <a:xfrm>
            <a:off x="2372221" y="2245927"/>
            <a:ext cx="1704513" cy="375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Auxin</a:t>
            </a:r>
            <a:endParaRPr lang="en-US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4B2DE6C-FAD5-4FF8-B893-9DDA3A64F02C}"/>
              </a:ext>
            </a:extLst>
          </p:cNvPr>
          <p:cNvSpPr txBox="1"/>
          <p:nvPr/>
        </p:nvSpPr>
        <p:spPr>
          <a:xfrm>
            <a:off x="4439052" y="6256259"/>
            <a:ext cx="1704513" cy="375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Cytokinin</a:t>
            </a:r>
            <a:endParaRPr lang="en-US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3457514-12E2-4BB4-9BC0-A3023C64E4F0}"/>
              </a:ext>
            </a:extLst>
          </p:cNvPr>
          <p:cNvSpPr txBox="1"/>
          <p:nvPr/>
        </p:nvSpPr>
        <p:spPr>
          <a:xfrm>
            <a:off x="6759226" y="2562940"/>
            <a:ext cx="398087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/>
              <a:t>Tvorba kořenů na řízcích     </a:t>
            </a:r>
          </a:p>
          <a:p>
            <a:endParaRPr lang="cs-CZ" dirty="0"/>
          </a:p>
          <a:p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Embryogeneze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Iniciace kalusu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Tvroba</a:t>
            </a:r>
            <a:r>
              <a:rPr lang="cs-CZ" dirty="0"/>
              <a:t> adventivních výhonů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Proliferace úžlabních výhonů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95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13E73-A7F9-AB90-DAAC-4F7DDB56A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Složení kultivačního média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9314F9-39D3-9F52-7927-DC9A554DA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Antibiotika: </a:t>
            </a:r>
            <a:r>
              <a:rPr lang="pt-BR" sz="2400" dirty="0"/>
              <a:t>endogenní kontaminace, transformace s Agrobacterium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ECF368-E5BC-F361-4415-545CB6D507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54838"/>
            <a:ext cx="12192000" cy="22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53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13E73-A7F9-AB90-DAAC-4F7DDB56A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Složení kultivačního média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9314F9-39D3-9F52-7927-DC9A554DA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Přirozené komplexy: antioxidanty- </a:t>
            </a:r>
            <a:r>
              <a:rPr lang="cs-CZ" sz="2400" dirty="0" err="1"/>
              <a:t>kys.citronová</a:t>
            </a:r>
            <a:r>
              <a:rPr lang="cs-CZ" sz="2400" dirty="0"/>
              <a:t>, askorbová, kokosové mléko, extrakty, kasein hydrolyzát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ECF368-E5BC-F361-4415-545CB6D507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54838"/>
            <a:ext cx="12192000" cy="22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07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13E73-A7F9-AB90-DAAC-4F7DDB56A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Složení kultivačního média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9314F9-39D3-9F52-7927-DC9A554DA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Zpevňující složka: Agar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ECF368-E5BC-F361-4415-545CB6D507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54838"/>
            <a:ext cx="12192000" cy="22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47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BAF0EA-35E7-D3FE-085B-00F4CD4AF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Typy </a:t>
            </a:r>
            <a:r>
              <a:rPr lang="cs-CZ" b="1" dirty="0" err="1"/>
              <a:t>explantátových</a:t>
            </a:r>
            <a:r>
              <a:rPr lang="cs-CZ" b="1" dirty="0"/>
              <a:t> kultur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1B7C80-0B5A-4C89-7400-734F7735A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Orgánové: kultivované kořeny, stonky, listy, části květenství</a:t>
            </a:r>
          </a:p>
          <a:p>
            <a:r>
              <a:rPr lang="cs-CZ" sz="2400" dirty="0"/>
              <a:t>Tkáňové: soubory buněk (kalus)</a:t>
            </a:r>
          </a:p>
          <a:p>
            <a:r>
              <a:rPr lang="cs-CZ" sz="2400" dirty="0"/>
              <a:t>Buněčné: jednotlivé buňky, buněčné suspenze, protoplasty (buňky zbavené buněčné stěny)</a:t>
            </a: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AF2F03-B639-5C84-1A23-271170EEB7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54838"/>
            <a:ext cx="12192000" cy="22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5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338F6-73B4-B5F4-ED41-4923C3F6D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Význam </a:t>
            </a:r>
            <a:r>
              <a:rPr lang="cs-CZ" b="1" dirty="0" err="1"/>
              <a:t>explantátových</a:t>
            </a:r>
            <a:r>
              <a:rPr lang="cs-CZ" b="1" dirty="0"/>
              <a:t> kultur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501235-A491-5B31-B4C5-CF22EF9F7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Vegetativní množení</a:t>
            </a:r>
          </a:p>
          <a:p>
            <a:r>
              <a:rPr lang="cs-CZ" sz="2400" dirty="0"/>
              <a:t>Ozdravování rostlin</a:t>
            </a:r>
          </a:p>
          <a:p>
            <a:r>
              <a:rPr lang="cs-CZ" sz="2400" dirty="0"/>
              <a:t>Výroba „umělých semen“</a:t>
            </a:r>
          </a:p>
          <a:p>
            <a:r>
              <a:rPr lang="cs-CZ" sz="2400" dirty="0"/>
              <a:t>Produkce sekundárních metabolitů</a:t>
            </a:r>
          </a:p>
          <a:p>
            <a:r>
              <a:rPr lang="cs-CZ" sz="2400" dirty="0"/>
              <a:t>Uchování genetického zdroje</a:t>
            </a:r>
          </a:p>
          <a:p>
            <a:r>
              <a:rPr lang="cs-CZ" sz="2400" dirty="0"/>
              <a:t>Šlechtění rostlin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8322F5-A87E-7FA5-B913-0DA5699A2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54838"/>
            <a:ext cx="12192000" cy="22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01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338F6-73B4-B5F4-ED41-4923C3F6D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Význam </a:t>
            </a:r>
            <a:r>
              <a:rPr lang="cs-CZ" b="1" dirty="0" err="1"/>
              <a:t>explantátových</a:t>
            </a:r>
            <a:r>
              <a:rPr lang="cs-CZ" b="1" dirty="0"/>
              <a:t> kultur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501235-A491-5B31-B4C5-CF22EF9F7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Nástroj studia fyziologie rostlin</a:t>
            </a:r>
          </a:p>
          <a:p>
            <a:r>
              <a:rPr lang="cs-CZ" sz="2400" dirty="0"/>
              <a:t>Vegetativní množení</a:t>
            </a:r>
          </a:p>
          <a:p>
            <a:r>
              <a:rPr lang="cs-CZ" sz="2400" dirty="0"/>
              <a:t>Ozdravování rostlin</a:t>
            </a:r>
          </a:p>
          <a:p>
            <a:r>
              <a:rPr lang="cs-CZ" sz="2400" dirty="0"/>
              <a:t>Uchování rostlin</a:t>
            </a:r>
          </a:p>
          <a:p>
            <a:r>
              <a:rPr lang="cs-CZ" sz="2400" dirty="0"/>
              <a:t>Produkce sekundárních metabolitů</a:t>
            </a:r>
          </a:p>
          <a:p>
            <a:r>
              <a:rPr lang="cs-CZ" sz="2400" dirty="0"/>
              <a:t>Šlechtění rostlin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8322F5-A87E-7FA5-B913-0DA5699A2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54838"/>
            <a:ext cx="12192000" cy="22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53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338F6-73B4-B5F4-ED41-4923C3F6D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Význam </a:t>
            </a:r>
            <a:r>
              <a:rPr lang="cs-CZ" b="1" dirty="0" err="1"/>
              <a:t>explantátových</a:t>
            </a:r>
            <a:r>
              <a:rPr lang="cs-CZ" b="1" dirty="0"/>
              <a:t> kultur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501235-A491-5B31-B4C5-CF22EF9F7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err="1"/>
              <a:t>Mikropropagace</a:t>
            </a:r>
            <a:r>
              <a:rPr lang="cs-CZ" sz="2400" dirty="0"/>
              <a:t> rostlin</a:t>
            </a:r>
          </a:p>
          <a:p>
            <a:r>
              <a:rPr lang="cs-CZ" sz="2000" dirty="0"/>
              <a:t>Vegetativní množení v </a:t>
            </a:r>
            <a:r>
              <a:rPr lang="cs-CZ" sz="2000" i="1" dirty="0"/>
              <a:t>in vitro </a:t>
            </a:r>
            <a:r>
              <a:rPr lang="cs-CZ" sz="2000" dirty="0"/>
              <a:t>podmínkách</a:t>
            </a:r>
          </a:p>
          <a:p>
            <a:r>
              <a:rPr lang="cs-CZ" sz="2000" dirty="0"/>
              <a:t>Ovlivněno složením média – rostlinnými regulátory </a:t>
            </a:r>
          </a:p>
          <a:p>
            <a:r>
              <a:rPr lang="cs-CZ" sz="2000" dirty="0"/>
              <a:t>Rychlé namnožení jakéhokoliv rostlinného materiálu</a:t>
            </a:r>
          </a:p>
          <a:p>
            <a:pPr marL="0" indent="0">
              <a:buNone/>
            </a:pPr>
            <a:endParaRPr lang="cs-CZ" sz="2400" dirty="0"/>
          </a:p>
          <a:p>
            <a:endParaRPr lang="cs-CZ" sz="24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401AC76-F006-6797-F64D-F6DF4BBFE846}"/>
              </a:ext>
            </a:extLst>
          </p:cNvPr>
          <p:cNvSpPr txBox="1"/>
          <p:nvPr/>
        </p:nvSpPr>
        <p:spPr>
          <a:xfrm>
            <a:off x="914400" y="1212791"/>
            <a:ext cx="352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VEGETATIVNÍ MNOŽENÍ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56F438E-23FE-4764-97E5-48552657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672443"/>
            <a:ext cx="3609975" cy="26479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57C5A20-9ED6-43C3-B8E7-9CA39B5A74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3349" b="4324"/>
          <a:stretch/>
        </p:blipFill>
        <p:spPr>
          <a:xfrm>
            <a:off x="7144615" y="3585662"/>
            <a:ext cx="794472" cy="132335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8188C60-4C14-4790-824B-1D994A48AA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3349" b="4324"/>
          <a:stretch/>
        </p:blipFill>
        <p:spPr>
          <a:xfrm>
            <a:off x="7144615" y="5151714"/>
            <a:ext cx="794472" cy="1323354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4F1B4A5-620D-46E6-B9E1-871CF15385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3349" b="4324"/>
          <a:stretch/>
        </p:blipFill>
        <p:spPr>
          <a:xfrm>
            <a:off x="8255542" y="4340985"/>
            <a:ext cx="794472" cy="1323354"/>
          </a:xfrm>
          <a:prstGeom prst="rect">
            <a:avLst/>
          </a:prstGeom>
        </p:spPr>
      </p:pic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7DD65939-50DB-4877-BB3C-6D44F18BE0E6}"/>
              </a:ext>
            </a:extLst>
          </p:cNvPr>
          <p:cNvSpPr/>
          <p:nvPr/>
        </p:nvSpPr>
        <p:spPr>
          <a:xfrm>
            <a:off x="5102351" y="5012714"/>
            <a:ext cx="1468582" cy="32372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639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1358DE-1063-5E27-80DD-15DC3A522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cs-CZ" sz="5400" b="1" dirty="0"/>
              <a:t>Obsah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AA41A1-01B3-A23F-DE65-3D9F09B1F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cs-CZ" sz="2400" dirty="0"/>
              <a:t>Charakteristika </a:t>
            </a:r>
            <a:r>
              <a:rPr lang="cs-CZ" sz="2400" dirty="0" err="1"/>
              <a:t>explantátových</a:t>
            </a:r>
            <a:r>
              <a:rPr lang="cs-CZ" sz="2400" dirty="0"/>
              <a:t> kultur</a:t>
            </a:r>
          </a:p>
          <a:p>
            <a:r>
              <a:rPr lang="cs-CZ" sz="2400" dirty="0"/>
              <a:t>Složení kultivačního média</a:t>
            </a:r>
          </a:p>
          <a:p>
            <a:r>
              <a:rPr lang="cs-CZ" sz="2400" dirty="0"/>
              <a:t>Typy kultur</a:t>
            </a:r>
          </a:p>
          <a:p>
            <a:r>
              <a:rPr lang="cs-CZ" sz="2400" dirty="0"/>
              <a:t>Význam</a:t>
            </a:r>
            <a:endParaRPr lang="en-US" sz="2400" dirty="0"/>
          </a:p>
          <a:p>
            <a:r>
              <a:rPr lang="cs-CZ" sz="2400"/>
              <a:t>Prohlídka laboratoře</a:t>
            </a:r>
            <a:endParaRPr lang="cs-CZ" sz="2400" dirty="0"/>
          </a:p>
        </p:txBody>
      </p:sp>
      <p:pic>
        <p:nvPicPr>
          <p:cNvPr id="6" name="Obrázek 5" descr="Obsah obrázku zeď, interiér&#10;&#10;Popis byl vytvořen automaticky">
            <a:extLst>
              <a:ext uri="{FF2B5EF4-FFF2-40B4-BE49-F238E27FC236}">
                <a16:creationId xmlns:a16="http://schemas.microsoft.com/office/drawing/2014/main" id="{A1FF2FBE-8E28-A89D-1E30-818FE210DB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89" b="1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77154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338F6-73B4-B5F4-ED41-4923C3F6D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Význam </a:t>
            </a:r>
            <a:r>
              <a:rPr lang="cs-CZ" b="1" dirty="0" err="1"/>
              <a:t>explantátových</a:t>
            </a:r>
            <a:r>
              <a:rPr lang="cs-CZ" b="1" dirty="0"/>
              <a:t> kultur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501235-A491-5B31-B4C5-CF22EF9F7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MIKROPROPAGACE ROSTLIN</a:t>
            </a:r>
          </a:p>
          <a:p>
            <a:pPr marL="0" indent="0">
              <a:buNone/>
            </a:pPr>
            <a:r>
              <a:rPr lang="cs-CZ" sz="2400" dirty="0"/>
              <a:t>	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401AC76-F006-6797-F64D-F6DF4BBFE846}"/>
              </a:ext>
            </a:extLst>
          </p:cNvPr>
          <p:cNvSpPr txBox="1"/>
          <p:nvPr/>
        </p:nvSpPr>
        <p:spPr>
          <a:xfrm>
            <a:off x="914400" y="1212791"/>
            <a:ext cx="352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OZDRAVOVÁNÍ ROSTLIN</a:t>
            </a:r>
          </a:p>
        </p:txBody>
      </p:sp>
      <p:pic>
        <p:nvPicPr>
          <p:cNvPr id="1026" name="Picture 2" descr="Prezentace aplikace PowerPoint">
            <a:extLst>
              <a:ext uri="{FF2B5EF4-FFF2-40B4-BE49-F238E27FC236}">
                <a16:creationId xmlns:a16="http://schemas.microsoft.com/office/drawing/2014/main" id="{9D490D0E-9344-4B94-BC8B-471AD3EBD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9"/>
            <a:ext cx="4112491" cy="333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rfologie stonku">
            <a:extLst>
              <a:ext uri="{FF2B5EF4-FFF2-40B4-BE49-F238E27FC236}">
                <a16:creationId xmlns:a16="http://schemas.microsoft.com/office/drawing/2014/main" id="{AB551688-4042-4B12-94C7-914A99C30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4" b="22323"/>
          <a:stretch/>
        </p:blipFill>
        <p:spPr bwMode="auto">
          <a:xfrm>
            <a:off x="838199" y="5105107"/>
            <a:ext cx="6723671" cy="152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ULTIVACE IN VITRO">
            <a:extLst>
              <a:ext uri="{FF2B5EF4-FFF2-40B4-BE49-F238E27FC236}">
                <a16:creationId xmlns:a16="http://schemas.microsoft.com/office/drawing/2014/main" id="{D4A4C226-96D4-45BB-8406-635AEBE9F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14"/>
          <a:stretch/>
        </p:blipFill>
        <p:spPr bwMode="auto">
          <a:xfrm>
            <a:off x="5607868" y="1689084"/>
            <a:ext cx="2640205" cy="328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AC450DB4-BCB3-4792-91E1-1399CB8DD473}"/>
              </a:ext>
            </a:extLst>
          </p:cNvPr>
          <p:cNvSpPr/>
          <p:nvPr/>
        </p:nvSpPr>
        <p:spPr>
          <a:xfrm rot="6019206">
            <a:off x="4120315" y="2293851"/>
            <a:ext cx="770089" cy="15250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790EC10-4256-4EDA-8BD8-A92866CE3154}"/>
              </a:ext>
            </a:extLst>
          </p:cNvPr>
          <p:cNvSpPr/>
          <p:nvPr/>
        </p:nvSpPr>
        <p:spPr>
          <a:xfrm>
            <a:off x="4361359" y="5608342"/>
            <a:ext cx="1407833" cy="9880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26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338F6-73B4-B5F4-ED41-4923C3F6D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Význam </a:t>
            </a:r>
            <a:r>
              <a:rPr lang="cs-CZ" b="1" dirty="0" err="1"/>
              <a:t>explantátových</a:t>
            </a:r>
            <a:r>
              <a:rPr lang="cs-CZ" b="1" dirty="0"/>
              <a:t> kultur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501235-A491-5B31-B4C5-CF22EF9F7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err="1"/>
              <a:t>Mikrotuberizace</a:t>
            </a:r>
            <a:r>
              <a:rPr lang="cs-CZ" sz="2400" dirty="0"/>
              <a:t> rostlin</a:t>
            </a:r>
          </a:p>
          <a:p>
            <a:r>
              <a:rPr lang="cs-CZ" sz="2000" dirty="0"/>
              <a:t>Navození tvorby </a:t>
            </a:r>
            <a:r>
              <a:rPr lang="cs-CZ" sz="2000" dirty="0" err="1"/>
              <a:t>mikrohlízek</a:t>
            </a:r>
            <a:endParaRPr lang="cs-CZ" sz="2000" dirty="0"/>
          </a:p>
          <a:p>
            <a:r>
              <a:rPr lang="cs-CZ" sz="2000" dirty="0"/>
              <a:t>Rychlé namnožení rostlinného materiálu</a:t>
            </a:r>
          </a:p>
          <a:p>
            <a:r>
              <a:rPr lang="cs-CZ" sz="2000" dirty="0"/>
              <a:t>Uchování rostlinného materiálu při teplotě 10°C</a:t>
            </a:r>
          </a:p>
          <a:p>
            <a:pPr marL="0" indent="0">
              <a:buNone/>
            </a:pPr>
            <a:r>
              <a:rPr lang="cs-CZ" sz="2400" dirty="0"/>
              <a:t>	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F8322F5-A87E-7FA5-B913-0DA5699A2A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54838"/>
            <a:ext cx="12192000" cy="220316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401AC76-F006-6797-F64D-F6DF4BBFE846}"/>
              </a:ext>
            </a:extLst>
          </p:cNvPr>
          <p:cNvSpPr txBox="1"/>
          <p:nvPr/>
        </p:nvSpPr>
        <p:spPr>
          <a:xfrm>
            <a:off x="914400" y="1212791"/>
            <a:ext cx="352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UCHOVÁNÍ ROSTLIN</a:t>
            </a:r>
          </a:p>
        </p:txBody>
      </p:sp>
    </p:spTree>
    <p:extLst>
      <p:ext uri="{BB962C8B-B14F-4D97-AF65-F5344CB8AC3E}">
        <p14:creationId xmlns:p14="http://schemas.microsoft.com/office/powerpoint/2010/main" val="323121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338F6-73B4-B5F4-ED41-4923C3F6D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Význam </a:t>
            </a:r>
            <a:r>
              <a:rPr lang="cs-CZ" b="1" dirty="0" err="1"/>
              <a:t>explantátových</a:t>
            </a:r>
            <a:r>
              <a:rPr lang="cs-CZ" b="1" dirty="0"/>
              <a:t> kultur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401AC76-F006-6797-F64D-F6DF4BBFE846}"/>
              </a:ext>
            </a:extLst>
          </p:cNvPr>
          <p:cNvSpPr txBox="1"/>
          <p:nvPr/>
        </p:nvSpPr>
        <p:spPr>
          <a:xfrm>
            <a:off x="914400" y="1212791"/>
            <a:ext cx="425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PRODUKCE SEKUNDÁRNÍCH METABOLITŮ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3978BF7F-5E6C-4239-B7C0-03560C6F4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Izolace sekundárních metabolitů z </a:t>
            </a:r>
            <a:r>
              <a:rPr lang="cs-CZ" sz="2400" i="1" dirty="0"/>
              <a:t>in vitro </a:t>
            </a:r>
            <a:r>
              <a:rPr lang="cs-CZ" sz="2400" dirty="0"/>
              <a:t>rostlin</a:t>
            </a:r>
          </a:p>
          <a:p>
            <a:r>
              <a:rPr lang="cs-CZ" sz="2400" dirty="0"/>
              <a:t>Rostliny obsahují více esenciálních olejů </a:t>
            </a:r>
          </a:p>
          <a:p>
            <a:r>
              <a:rPr lang="cs-CZ" sz="2400" dirty="0"/>
              <a:t>Rostliny obsahují efektivněji působící esenciální oleje</a:t>
            </a:r>
            <a:endParaRPr lang="en-US" sz="2400" dirty="0"/>
          </a:p>
        </p:txBody>
      </p:sp>
      <p:pic>
        <p:nvPicPr>
          <p:cNvPr id="2050" name="Picture 2" descr="Misty plume bush (Tetradenia riparia) Flower, Leaf, Care, Uses - PictureThis">
            <a:extLst>
              <a:ext uri="{FF2B5EF4-FFF2-40B4-BE49-F238E27FC236}">
                <a16:creationId xmlns:a16="http://schemas.microsoft.com/office/drawing/2014/main" id="{065575A5-79E4-44DF-93E9-71CE6B479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91" y="3361188"/>
            <a:ext cx="2441359" cy="325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mparison between major chemical components of essential oils distilled from diploid and induced tetraploid plants a .">
            <a:extLst>
              <a:ext uri="{FF2B5EF4-FFF2-40B4-BE49-F238E27FC236}">
                <a16:creationId xmlns:a16="http://schemas.microsoft.com/office/drawing/2014/main" id="{4013BCA8-CBF7-4A22-BD3F-734AD2272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41" y="3202063"/>
            <a:ext cx="3245928" cy="341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479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338F6-73B4-B5F4-ED41-4923C3F6D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Význam </a:t>
            </a:r>
            <a:r>
              <a:rPr lang="cs-CZ" b="1" dirty="0" err="1"/>
              <a:t>explantátových</a:t>
            </a:r>
            <a:r>
              <a:rPr lang="cs-CZ" b="1" dirty="0"/>
              <a:t> kultur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501235-A491-5B31-B4C5-CF22EF9F7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err="1"/>
              <a:t>Polyploidizace</a:t>
            </a:r>
            <a:endParaRPr lang="cs-CZ" sz="2400" dirty="0"/>
          </a:p>
          <a:p>
            <a:r>
              <a:rPr lang="cs-CZ" sz="2400" dirty="0"/>
              <a:t>Znásobení počtu chromozómů x 2</a:t>
            </a:r>
          </a:p>
          <a:p>
            <a:pPr lvl="1"/>
            <a:r>
              <a:rPr lang="cs-CZ" sz="2000" dirty="0"/>
              <a:t>1n = haploid</a:t>
            </a:r>
          </a:p>
          <a:p>
            <a:pPr lvl="1"/>
            <a:r>
              <a:rPr lang="cs-CZ" sz="2000" dirty="0"/>
              <a:t>2n = diploid</a:t>
            </a:r>
          </a:p>
          <a:p>
            <a:pPr lvl="1"/>
            <a:r>
              <a:rPr lang="cs-CZ" sz="2000" dirty="0"/>
              <a:t>4n = </a:t>
            </a:r>
            <a:r>
              <a:rPr lang="cs-CZ" sz="2000" dirty="0" err="1"/>
              <a:t>tetraploid</a:t>
            </a:r>
            <a:endParaRPr lang="cs-CZ" sz="2000" dirty="0"/>
          </a:p>
          <a:p>
            <a:pPr lvl="1"/>
            <a:endParaRPr lang="cs-CZ" sz="20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	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401AC76-F006-6797-F64D-F6DF4BBFE846}"/>
              </a:ext>
            </a:extLst>
          </p:cNvPr>
          <p:cNvSpPr txBox="1"/>
          <p:nvPr/>
        </p:nvSpPr>
        <p:spPr>
          <a:xfrm>
            <a:off x="914400" y="1212791"/>
            <a:ext cx="425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ŠLECHTĚNÍ ROSTLIN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7E6DB69-80E2-44B9-BD10-CCD0D6A74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904" y="2553797"/>
            <a:ext cx="5973471" cy="375810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B61FE9A-0FD3-4F4A-8868-610C2C96D618}"/>
              </a:ext>
            </a:extLst>
          </p:cNvPr>
          <p:cNvSpPr txBox="1"/>
          <p:nvPr/>
        </p:nvSpPr>
        <p:spPr>
          <a:xfrm>
            <a:off x="9108488" y="6265616"/>
            <a:ext cx="2805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Autor: Iva </a:t>
            </a:r>
            <a:r>
              <a:rPr lang="cs-CZ" sz="1200" i="1" dirty="0" err="1"/>
              <a:t>Viehmannová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140185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rphological variation between diploid (control) and ...">
            <a:extLst>
              <a:ext uri="{FF2B5EF4-FFF2-40B4-BE49-F238E27FC236}">
                <a16:creationId xmlns:a16="http://schemas.microsoft.com/office/drawing/2014/main" id="{8199CAA6-8386-4821-B472-4251B0604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01214"/>
            <a:ext cx="57150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49AB9805-B383-4581-A067-D038E1CC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b="1" dirty="0"/>
              <a:t>Význam </a:t>
            </a:r>
            <a:r>
              <a:rPr lang="cs-CZ" b="1" dirty="0" err="1"/>
              <a:t>explantátových</a:t>
            </a:r>
            <a:r>
              <a:rPr lang="cs-CZ" b="1" dirty="0"/>
              <a:t> kultur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91471FF-D8D9-4583-82F4-E2E927F5ECDC}"/>
              </a:ext>
            </a:extLst>
          </p:cNvPr>
          <p:cNvSpPr txBox="1"/>
          <p:nvPr/>
        </p:nvSpPr>
        <p:spPr>
          <a:xfrm>
            <a:off x="914400" y="1212791"/>
            <a:ext cx="425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ŠLECHTĚNÍ ROSTLIN</a:t>
            </a:r>
          </a:p>
        </p:txBody>
      </p:sp>
      <p:pic>
        <p:nvPicPr>
          <p:cNvPr id="1028" name="Picture 4" descr="Agronomy | Free Full-Text | In Vitro Polyploidization of Thymus vulgaris L.  and Its Effect on Composition of Essential Oils | HTML">
            <a:extLst>
              <a:ext uri="{FF2B5EF4-FFF2-40B4-BE49-F238E27FC236}">
                <a16:creationId xmlns:a16="http://schemas.microsoft.com/office/drawing/2014/main" id="{DA4FB9FA-BD46-4BFB-BEE3-055583E87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920" y="2354185"/>
            <a:ext cx="3418571" cy="318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13F1471-E3E5-4EE3-B164-557FBE25A4E0}"/>
              </a:ext>
            </a:extLst>
          </p:cNvPr>
          <p:cNvSpPr txBox="1"/>
          <p:nvPr/>
        </p:nvSpPr>
        <p:spPr>
          <a:xfrm>
            <a:off x="914400" y="1736972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2400" dirty="0" err="1"/>
              <a:t>Polyploidizace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3509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5338F6-73B4-B5F4-ED41-4923C3F6D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Význam </a:t>
            </a:r>
            <a:r>
              <a:rPr lang="cs-CZ" b="1" dirty="0" err="1"/>
              <a:t>explantátových</a:t>
            </a:r>
            <a:r>
              <a:rPr lang="cs-CZ" b="1" dirty="0"/>
              <a:t> kultur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501235-A491-5B31-B4C5-CF22EF9F7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	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401AC76-F006-6797-F64D-F6DF4BBFE846}"/>
              </a:ext>
            </a:extLst>
          </p:cNvPr>
          <p:cNvSpPr txBox="1"/>
          <p:nvPr/>
        </p:nvSpPr>
        <p:spPr>
          <a:xfrm>
            <a:off x="914400" y="1212791"/>
            <a:ext cx="425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ŠLECHTĚNÍ ROSTLIN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B1090E51-DA84-4AF0-A38F-B0E3F5694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3" b="3256"/>
          <a:stretch/>
        </p:blipFill>
        <p:spPr>
          <a:xfrm>
            <a:off x="388661" y="2290439"/>
            <a:ext cx="5308846" cy="3781888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6C1A40FC-754A-47F7-BE34-FDDD2AE0E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123103" y="1121292"/>
            <a:ext cx="3454110" cy="5508316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444AEAF2-E904-4D72-A7A1-0B91567209A5}"/>
              </a:ext>
            </a:extLst>
          </p:cNvPr>
          <p:cNvSpPr txBox="1"/>
          <p:nvPr/>
        </p:nvSpPr>
        <p:spPr>
          <a:xfrm>
            <a:off x="9108488" y="6265616"/>
            <a:ext cx="2805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Autor: Miroslav Klíma</a:t>
            </a:r>
            <a:endParaRPr lang="en-US" sz="1200" i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FD2FFB2-96D7-4382-B4DB-361091E56A0C}"/>
              </a:ext>
            </a:extLst>
          </p:cNvPr>
          <p:cNvSpPr txBox="1"/>
          <p:nvPr/>
        </p:nvSpPr>
        <p:spPr>
          <a:xfrm>
            <a:off x="914400" y="1736972"/>
            <a:ext cx="6094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2400" dirty="0" err="1"/>
              <a:t>Dihaploidizace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78370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mavé, světlo&#10;&#10;Popis byl vytvořen automaticky">
            <a:extLst>
              <a:ext uri="{FF2B5EF4-FFF2-40B4-BE49-F238E27FC236}">
                <a16:creationId xmlns:a16="http://schemas.microsoft.com/office/drawing/2014/main" id="{B4E56C37-ED4D-CA82-B0DC-00F8E5CB1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08" t="38334" r="35521" b="397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2EF699C-83E7-8BB5-FCD6-DE7C039F9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6792" y="712050"/>
            <a:ext cx="7716827" cy="3740727"/>
          </a:xfrm>
        </p:spPr>
        <p:txBody>
          <a:bodyPr>
            <a:normAutofit/>
          </a:bodyPr>
          <a:lstStyle/>
          <a:p>
            <a:pPr algn="l"/>
            <a:r>
              <a:rPr lang="cs-CZ" sz="5400" b="1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22539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54C0C4B-8435-4488-BB44-5C4764D19F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4398" b="25435"/>
          <a:stretch/>
        </p:blipFill>
        <p:spPr>
          <a:xfrm>
            <a:off x="0" y="5532437"/>
            <a:ext cx="12192000" cy="132556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2329D68-69FF-4394-8506-F944BB6AC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938D8E-57F3-4F47-ADB8-5A4A0B0A8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400" dirty="0"/>
              <a:t>http://botany.upol.cz/pagedata_cz/vyukove-materialy/87_teksb-2011-2012</a:t>
            </a:r>
            <a:endParaRPr lang="cs-CZ" sz="1400" dirty="0"/>
          </a:p>
          <a:p>
            <a:r>
              <a:rPr lang="en-US" sz="1400" dirty="0" err="1"/>
              <a:t>Bidani</a:t>
            </a:r>
            <a:r>
              <a:rPr lang="en-US" sz="1400" dirty="0"/>
              <a:t> A., Nouri-</a:t>
            </a:r>
            <a:r>
              <a:rPr lang="en-US" sz="1400" dirty="0" err="1"/>
              <a:t>Ellouz</a:t>
            </a:r>
            <a:r>
              <a:rPr lang="en-US" sz="1400" dirty="0"/>
              <a:t> O., </a:t>
            </a:r>
            <a:r>
              <a:rPr lang="en-US" sz="1400" dirty="0" err="1"/>
              <a:t>Lakhoua</a:t>
            </a:r>
            <a:r>
              <a:rPr lang="en-US" sz="1400" dirty="0"/>
              <a:t> L., </a:t>
            </a:r>
            <a:r>
              <a:rPr lang="en-US" sz="1400" dirty="0" err="1"/>
              <a:t>Sihachakr</a:t>
            </a:r>
            <a:r>
              <a:rPr lang="en-US" sz="1400" dirty="0"/>
              <a:t> D., </a:t>
            </a:r>
            <a:r>
              <a:rPr lang="en-US" sz="1400" dirty="0" err="1"/>
              <a:t>Cheniclet</a:t>
            </a:r>
            <a:r>
              <a:rPr lang="en-US" sz="1400" dirty="0"/>
              <a:t> C., </a:t>
            </a:r>
            <a:r>
              <a:rPr lang="en-US" sz="1400" dirty="0" err="1"/>
              <a:t>Majjoub</a:t>
            </a:r>
            <a:r>
              <a:rPr lang="en-US" sz="1400" dirty="0"/>
              <a:t> A., </a:t>
            </a:r>
            <a:r>
              <a:rPr lang="en-US" sz="1400" dirty="0" err="1"/>
              <a:t>Drira</a:t>
            </a:r>
            <a:r>
              <a:rPr lang="en-US" sz="1400" dirty="0"/>
              <a:t> N., </a:t>
            </a:r>
            <a:r>
              <a:rPr lang="en-US" sz="1400" dirty="0" err="1"/>
              <a:t>Gargouri</a:t>
            </a:r>
            <a:r>
              <a:rPr lang="en-US" sz="1400" dirty="0"/>
              <a:t>-Bouzid R.,2007: Interspecific potato somatic hybrids between Solanum </a:t>
            </a:r>
            <a:r>
              <a:rPr lang="en-US" sz="1400" dirty="0" err="1"/>
              <a:t>berhaultii</a:t>
            </a:r>
            <a:r>
              <a:rPr lang="en-US" sz="1400" dirty="0"/>
              <a:t> and Solanum tuberosum L. showed recombinant </a:t>
            </a:r>
            <a:r>
              <a:rPr lang="en-US" sz="1400" dirty="0" err="1"/>
              <a:t>plastome</a:t>
            </a:r>
            <a:r>
              <a:rPr lang="en-US" sz="1400" dirty="0"/>
              <a:t> and improved </a:t>
            </a:r>
            <a:r>
              <a:rPr lang="en-US" sz="1400" dirty="0" err="1"/>
              <a:t>torerance</a:t>
            </a:r>
            <a:r>
              <a:rPr lang="en-US" sz="1400" dirty="0"/>
              <a:t> to salinity. Plant Cell </a:t>
            </a:r>
            <a:r>
              <a:rPr lang="en-US" sz="1400" dirty="0" err="1"/>
              <a:t>Tiss</a:t>
            </a:r>
            <a:r>
              <a:rPr lang="en-US" sz="1400" dirty="0"/>
              <a:t> Organ Cult 91:179-189. DOI 10.1007/s11240-007-9284-6  </a:t>
            </a:r>
            <a:endParaRPr lang="cs-CZ" sz="1400" dirty="0"/>
          </a:p>
          <a:p>
            <a:r>
              <a:rPr lang="en-US" sz="1400" dirty="0" err="1"/>
              <a:t>Germaná</a:t>
            </a:r>
            <a:r>
              <a:rPr lang="en-US" sz="1400" dirty="0"/>
              <a:t> M.A., 2006: Doubled haploid production in fruit crops. Plant Cell, Tissue and Organ Culture 86:131-146. DOI 10.1007/s11240-006-9088-0  </a:t>
            </a:r>
            <a:endParaRPr lang="cs-CZ" sz="1400" dirty="0"/>
          </a:p>
          <a:p>
            <a:r>
              <a:rPr lang="en-US" sz="1400" dirty="0" err="1"/>
              <a:t>Greplová</a:t>
            </a:r>
            <a:r>
              <a:rPr lang="en-US" sz="1400" dirty="0"/>
              <a:t> M., </a:t>
            </a:r>
            <a:r>
              <a:rPr lang="en-US" sz="1400" dirty="0" err="1"/>
              <a:t>Frček</a:t>
            </a:r>
            <a:r>
              <a:rPr lang="en-US" sz="1400" dirty="0"/>
              <a:t> J., </a:t>
            </a:r>
            <a:r>
              <a:rPr lang="en-US" sz="1400" dirty="0" err="1"/>
              <a:t>Rejlková</a:t>
            </a:r>
            <a:r>
              <a:rPr lang="en-US" sz="1400" dirty="0"/>
              <a:t> M., </a:t>
            </a:r>
            <a:r>
              <a:rPr lang="en-US" sz="1400" dirty="0" err="1"/>
              <a:t>Kopecký</a:t>
            </a:r>
            <a:r>
              <a:rPr lang="en-US" sz="1400" dirty="0"/>
              <a:t> D., </a:t>
            </a:r>
            <a:r>
              <a:rPr lang="en-US" sz="1400" dirty="0" err="1"/>
              <a:t>Vagera</a:t>
            </a:r>
            <a:r>
              <a:rPr lang="en-US" sz="1400" dirty="0"/>
              <a:t> J., </a:t>
            </a:r>
            <a:r>
              <a:rPr lang="en-US" sz="1400" dirty="0" err="1"/>
              <a:t>Doležel</a:t>
            </a:r>
            <a:r>
              <a:rPr lang="en-US" sz="1400" dirty="0"/>
              <a:t> J., 2003.: </a:t>
            </a:r>
            <a:r>
              <a:rPr lang="en-US" sz="1400" dirty="0" err="1"/>
              <a:t>Polyploidizace</a:t>
            </a:r>
            <a:r>
              <a:rPr lang="en-US" sz="1400" dirty="0"/>
              <a:t> </a:t>
            </a:r>
            <a:r>
              <a:rPr lang="en-US" sz="1400" dirty="0" err="1"/>
              <a:t>planých</a:t>
            </a:r>
            <a:r>
              <a:rPr lang="en-US" sz="1400" dirty="0"/>
              <a:t> </a:t>
            </a:r>
            <a:r>
              <a:rPr lang="en-US" sz="1400" dirty="0" err="1"/>
              <a:t>druhů</a:t>
            </a:r>
            <a:r>
              <a:rPr lang="en-US" sz="1400" dirty="0"/>
              <a:t> </a:t>
            </a:r>
            <a:r>
              <a:rPr lang="en-US" sz="1400" dirty="0" err="1"/>
              <a:t>bramboru</a:t>
            </a:r>
            <a:r>
              <a:rPr lang="en-US" sz="1400" dirty="0"/>
              <a:t> in vitro. </a:t>
            </a:r>
            <a:r>
              <a:rPr lang="en-US" sz="1400" dirty="0" err="1"/>
              <a:t>Vědecké</a:t>
            </a:r>
            <a:r>
              <a:rPr lang="en-US" sz="1400" dirty="0"/>
              <a:t> </a:t>
            </a:r>
            <a:r>
              <a:rPr lang="en-US" sz="1400" dirty="0" err="1"/>
              <a:t>práce</a:t>
            </a:r>
            <a:r>
              <a:rPr lang="en-US" sz="1400" dirty="0"/>
              <a:t> 14 – </a:t>
            </a:r>
            <a:r>
              <a:rPr lang="en-US" sz="1400" dirty="0" err="1"/>
              <a:t>Výzkumný</a:t>
            </a:r>
            <a:r>
              <a:rPr lang="en-US" sz="1400" dirty="0"/>
              <a:t> </a:t>
            </a:r>
            <a:r>
              <a:rPr lang="en-US" sz="1400" dirty="0" err="1"/>
              <a:t>ústav</a:t>
            </a:r>
            <a:r>
              <a:rPr lang="en-US" sz="1400" dirty="0"/>
              <a:t> </a:t>
            </a:r>
            <a:r>
              <a:rPr lang="en-US" sz="1400" dirty="0" err="1"/>
              <a:t>bramborářský</a:t>
            </a:r>
            <a:r>
              <a:rPr lang="en-US" sz="1400" dirty="0"/>
              <a:t> </a:t>
            </a:r>
            <a:r>
              <a:rPr lang="en-US" sz="1400" dirty="0" err="1"/>
              <a:t>Havlíčkův</a:t>
            </a:r>
            <a:r>
              <a:rPr lang="en-US" sz="1400" dirty="0"/>
              <a:t> </a:t>
            </a:r>
            <a:r>
              <a:rPr lang="en-US" sz="1400" dirty="0" err="1"/>
              <a:t>Brod</a:t>
            </a:r>
            <a:r>
              <a:rPr lang="en-US" sz="1400" dirty="0"/>
              <a:t>, VÚB, s.55-63.  </a:t>
            </a:r>
            <a:endParaRPr lang="cs-CZ" sz="1400" dirty="0"/>
          </a:p>
          <a:p>
            <a:r>
              <a:rPr lang="en-US" sz="1400" dirty="0"/>
              <a:t>Jordan M., </a:t>
            </a:r>
            <a:r>
              <a:rPr lang="en-US" sz="1400" dirty="0" err="1"/>
              <a:t>Amenábar</a:t>
            </a:r>
            <a:r>
              <a:rPr lang="en-US" sz="1400" dirty="0"/>
              <a:t> A., </a:t>
            </a:r>
            <a:r>
              <a:rPr lang="en-US" sz="1400" dirty="0" err="1"/>
              <a:t>Roveraro</a:t>
            </a:r>
            <a:r>
              <a:rPr lang="en-US" sz="1400" dirty="0"/>
              <a:t> C.,2002: Rapid in vitro Propagation and </a:t>
            </a:r>
            <a:r>
              <a:rPr lang="en-US" sz="1400" dirty="0" err="1"/>
              <a:t>Microtuber</a:t>
            </a:r>
            <a:r>
              <a:rPr lang="en-US" sz="1400" dirty="0"/>
              <a:t> Production in </a:t>
            </a:r>
            <a:r>
              <a:rPr lang="en-US" sz="1400" dirty="0" err="1"/>
              <a:t>Ullucus</a:t>
            </a:r>
            <a:r>
              <a:rPr lang="en-US" sz="1400" dirty="0"/>
              <a:t> </a:t>
            </a:r>
            <a:r>
              <a:rPr lang="en-US" sz="1400" dirty="0" err="1"/>
              <a:t>tuberosus</a:t>
            </a:r>
            <a:r>
              <a:rPr lang="en-US" sz="1400" dirty="0"/>
              <a:t> (</a:t>
            </a:r>
            <a:r>
              <a:rPr lang="en-US" sz="1400" dirty="0" err="1"/>
              <a:t>Basellaceae</a:t>
            </a:r>
            <a:r>
              <a:rPr lang="en-US" sz="1400" dirty="0"/>
              <a:t>). </a:t>
            </a:r>
            <a:r>
              <a:rPr lang="en-US" sz="1400" dirty="0" err="1"/>
              <a:t>Gartenbauwissenschaft</a:t>
            </a:r>
            <a:r>
              <a:rPr lang="en-US" sz="1400" dirty="0"/>
              <a:t> 67(2):50-54. ISSN 0016-478X.  </a:t>
            </a:r>
            <a:endParaRPr lang="cs-CZ" sz="1400" dirty="0"/>
          </a:p>
          <a:p>
            <a:r>
              <a:rPr lang="en-US" sz="1400" dirty="0" err="1"/>
              <a:t>Mbanaso</a:t>
            </a:r>
            <a:r>
              <a:rPr lang="en-US" sz="1400" dirty="0"/>
              <a:t> E.N.A., Chukwu L.I., </a:t>
            </a:r>
            <a:r>
              <a:rPr lang="en-US" sz="1400" dirty="0" err="1"/>
              <a:t>Opara</a:t>
            </a:r>
            <a:r>
              <a:rPr lang="en-US" sz="1400" dirty="0"/>
              <a:t> M.U.A.,2007: In vitro basal and nodal </a:t>
            </a:r>
            <a:r>
              <a:rPr lang="en-US" sz="1400" dirty="0" err="1"/>
              <a:t>microtuberization</a:t>
            </a:r>
            <a:r>
              <a:rPr lang="en-US" sz="1400" dirty="0"/>
              <a:t> in yam shoot cultures (</a:t>
            </a:r>
            <a:r>
              <a:rPr lang="en-US" sz="1400" dirty="0" err="1"/>
              <a:t>Dioscorea</a:t>
            </a:r>
            <a:r>
              <a:rPr lang="en-US" sz="1400" dirty="0"/>
              <a:t> </a:t>
            </a:r>
            <a:r>
              <a:rPr lang="en-US" sz="1400" dirty="0" err="1"/>
              <a:t>rotundata</a:t>
            </a:r>
            <a:r>
              <a:rPr lang="en-US" sz="1400" dirty="0"/>
              <a:t> </a:t>
            </a:r>
            <a:r>
              <a:rPr lang="en-US" sz="1400" dirty="0" err="1"/>
              <a:t>poir</a:t>
            </a:r>
            <a:r>
              <a:rPr lang="en-US" sz="1400" dirty="0"/>
              <a:t>, cv. </a:t>
            </a:r>
            <a:r>
              <a:rPr lang="en-US" sz="1400" dirty="0" err="1"/>
              <a:t>Obiaoturugo</a:t>
            </a:r>
            <a:r>
              <a:rPr lang="en-US" sz="1400" dirty="0"/>
              <a:t>) under nutritional stress conditions. African Journal of Biotechnology 21(6):2444-2446. ISSN 1684-5315  </a:t>
            </a:r>
            <a:endParaRPr lang="cs-CZ" sz="1400" dirty="0"/>
          </a:p>
          <a:p>
            <a:r>
              <a:rPr lang="en-US" sz="1400" dirty="0" err="1"/>
              <a:t>Peixe</a:t>
            </a:r>
            <a:r>
              <a:rPr lang="en-US" sz="1400" dirty="0"/>
              <a:t> A., Barroso J., </a:t>
            </a:r>
            <a:r>
              <a:rPr lang="en-US" sz="1400" dirty="0" err="1"/>
              <a:t>Potes</a:t>
            </a:r>
            <a:r>
              <a:rPr lang="en-US" sz="1400" dirty="0"/>
              <a:t> A., </a:t>
            </a:r>
            <a:r>
              <a:rPr lang="en-US" sz="1400" dirty="0" err="1"/>
              <a:t>Pais</a:t>
            </a:r>
            <a:r>
              <a:rPr lang="en-US" sz="1400" dirty="0"/>
              <a:t> M.S.,2004: Induction of haploid morphogenic calluses from in vitro cultured anthers of Prunus </a:t>
            </a:r>
            <a:r>
              <a:rPr lang="en-US" sz="1400" dirty="0" err="1"/>
              <a:t>armeniaca</a:t>
            </a:r>
            <a:r>
              <a:rPr lang="en-US" sz="1400" dirty="0"/>
              <a:t> cv. ´</a:t>
            </a:r>
            <a:r>
              <a:rPr lang="en-US" sz="1400" dirty="0" err="1"/>
              <a:t>Harcot</a:t>
            </a:r>
            <a:r>
              <a:rPr lang="en-US" sz="1400" dirty="0"/>
              <a:t>´. Plant Cell, Tissue and Organ Culture 77:35-41.  </a:t>
            </a:r>
            <a:endParaRPr lang="cs-CZ" sz="1400" dirty="0"/>
          </a:p>
          <a:p>
            <a:r>
              <a:rPr lang="en-US" sz="1400" dirty="0"/>
              <a:t>Reed S.M., Jones K.D., Rinehart T.A.,2008: Production and characterization of intergeneric hybrids between </a:t>
            </a:r>
            <a:r>
              <a:rPr lang="en-US" sz="1400" dirty="0" err="1"/>
              <a:t>Dichroa</a:t>
            </a:r>
            <a:r>
              <a:rPr lang="en-US" sz="1400" dirty="0"/>
              <a:t> </a:t>
            </a:r>
            <a:r>
              <a:rPr lang="en-US" sz="1400" dirty="0" err="1"/>
              <a:t>ferifuga</a:t>
            </a:r>
            <a:r>
              <a:rPr lang="en-US" sz="1400" dirty="0"/>
              <a:t> </a:t>
            </a:r>
            <a:r>
              <a:rPr lang="en-US" sz="1400" dirty="0" err="1"/>
              <a:t>nad</a:t>
            </a:r>
            <a:r>
              <a:rPr lang="en-US" sz="1400" dirty="0"/>
              <a:t> Hydrangea macrophylla. Journal of the American Society for Horticultural Science 133(1): 84-91. ISSN: 0003-1062.  </a:t>
            </a:r>
            <a:endParaRPr lang="cs-CZ" sz="1400" dirty="0"/>
          </a:p>
          <a:p>
            <a:r>
              <a:rPr lang="en-US" sz="1400" dirty="0" err="1"/>
              <a:t>Thuruthiyil</a:t>
            </a:r>
            <a:r>
              <a:rPr lang="en-US" sz="1400" dirty="0"/>
              <a:t> D.T., Chaturvedi R.,2008: Endosperm culture: a novel method for triploid plant production. Plant Cell </a:t>
            </a:r>
            <a:r>
              <a:rPr lang="en-US" sz="1400" dirty="0" err="1"/>
              <a:t>Tiss</a:t>
            </a:r>
            <a:r>
              <a:rPr lang="en-US" sz="1400" dirty="0"/>
              <a:t> Organ Cult 93:1-14. DOI 10.1007/s11240-008-9336-6  </a:t>
            </a:r>
            <a:endParaRPr lang="cs-CZ" sz="1400" dirty="0"/>
          </a:p>
          <a:p>
            <a:r>
              <a:rPr lang="en-US" sz="1400" dirty="0"/>
              <a:t>Tian L., Wang Y., </a:t>
            </a:r>
            <a:r>
              <a:rPr lang="en-US" sz="1400" dirty="0" err="1"/>
              <a:t>Niu</a:t>
            </a:r>
            <a:r>
              <a:rPr lang="en-US" sz="1400" dirty="0"/>
              <a:t> L., Tang D.,2008: Breeding of disease-resistant seedless grapes using Chinese wild Vitis spp. I. In vitro embryo rescue and plant development. Scientia </a:t>
            </a:r>
            <a:r>
              <a:rPr lang="en-US" sz="1400" dirty="0" err="1"/>
              <a:t>Horticulturae</a:t>
            </a:r>
            <a:r>
              <a:rPr lang="en-US" sz="1400" dirty="0"/>
              <a:t> 117:136-141. 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9013112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FE59CDB-9453-45E9-82C2-C351F19B3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4398" b="25435"/>
          <a:stretch/>
        </p:blipFill>
        <p:spPr>
          <a:xfrm>
            <a:off x="0" y="5532437"/>
            <a:ext cx="12192000" cy="132556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21F7C54-846E-4242-B704-FDFAA91E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026B87-50D9-4859-8BAC-05B43CD1D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Tu Y., Sun J., Liu Y., Ge X., Zhao Z., Yao X., Li Z.,2008: Production and characterization of intertribal somatic hybrids of Raphanus sativus and Brassica </a:t>
            </a:r>
            <a:r>
              <a:rPr lang="en-US" sz="1400" dirty="0" err="1"/>
              <a:t>rapa</a:t>
            </a:r>
            <a:r>
              <a:rPr lang="en-US" sz="1400" dirty="0"/>
              <a:t> with dye and medicinal plant </a:t>
            </a:r>
            <a:r>
              <a:rPr lang="en-US" sz="1400" dirty="0" err="1"/>
              <a:t>Isatis</a:t>
            </a:r>
            <a:r>
              <a:rPr lang="en-US" sz="1400" dirty="0"/>
              <a:t> </a:t>
            </a:r>
            <a:r>
              <a:rPr lang="en-US" sz="1400" dirty="0" err="1"/>
              <a:t>indigotica</a:t>
            </a:r>
            <a:r>
              <a:rPr lang="en-US" sz="1400" dirty="0"/>
              <a:t>. Plant Cell Rep 27:873-883. DOI 10.1007/s00299-008-0513-1</a:t>
            </a:r>
            <a:endParaRPr lang="cs-CZ" sz="1400" dirty="0"/>
          </a:p>
          <a:p>
            <a:r>
              <a:rPr lang="en-US" sz="1400" dirty="0" err="1"/>
              <a:t>Vyvadilová</a:t>
            </a:r>
            <a:r>
              <a:rPr lang="en-US" sz="1400" dirty="0"/>
              <a:t> M., </a:t>
            </a:r>
            <a:r>
              <a:rPr lang="en-US" sz="1400" dirty="0" err="1"/>
              <a:t>Zelenková</a:t>
            </a:r>
            <a:r>
              <a:rPr lang="en-US" sz="1400" dirty="0"/>
              <a:t> S., </a:t>
            </a:r>
            <a:r>
              <a:rPr lang="en-US" sz="1400" dirty="0" err="1"/>
              <a:t>Tomášková</a:t>
            </a:r>
            <a:r>
              <a:rPr lang="en-US" sz="1400" dirty="0"/>
              <a:t> D., </a:t>
            </a:r>
            <a:r>
              <a:rPr lang="en-US" sz="1400" dirty="0" err="1"/>
              <a:t>Košer</a:t>
            </a:r>
            <a:r>
              <a:rPr lang="en-US" sz="1400" dirty="0"/>
              <a:t> J., 1993: </a:t>
            </a:r>
            <a:r>
              <a:rPr lang="en-US" sz="1400" dirty="0" err="1"/>
              <a:t>Diploidizace</a:t>
            </a:r>
            <a:r>
              <a:rPr lang="en-US" sz="1400" dirty="0"/>
              <a:t> a </a:t>
            </a:r>
            <a:r>
              <a:rPr lang="en-US" sz="1400" dirty="0" err="1"/>
              <a:t>cytologická</a:t>
            </a:r>
            <a:r>
              <a:rPr lang="en-US" sz="1400" dirty="0"/>
              <a:t> </a:t>
            </a:r>
            <a:r>
              <a:rPr lang="en-US" sz="1400" dirty="0" err="1"/>
              <a:t>kontrola</a:t>
            </a:r>
            <a:r>
              <a:rPr lang="en-US" sz="1400" dirty="0"/>
              <a:t> haploid ů Brassica napus L. </a:t>
            </a:r>
            <a:r>
              <a:rPr lang="en-US" sz="1400" dirty="0" err="1"/>
              <a:t>Rostl</a:t>
            </a:r>
            <a:r>
              <a:rPr lang="en-US" sz="1400" dirty="0"/>
              <a:t>. </a:t>
            </a:r>
            <a:r>
              <a:rPr lang="en-US" sz="1400" dirty="0" err="1"/>
              <a:t>Výr</a:t>
            </a:r>
            <a:r>
              <a:rPr lang="en-US" sz="1400" dirty="0"/>
              <a:t>., 39: 129-137</a:t>
            </a:r>
            <a:endParaRPr lang="cs-CZ" sz="1400" dirty="0"/>
          </a:p>
          <a:p>
            <a:r>
              <a:rPr lang="en-US" sz="1400" dirty="0"/>
              <a:t>Zeng S.H., Chen </a:t>
            </a:r>
            <a:r>
              <a:rPr lang="en-US" sz="1400" dirty="0" err="1"/>
              <a:t>Ch.W</a:t>
            </a:r>
            <a:r>
              <a:rPr lang="en-US" sz="1400" dirty="0"/>
              <a:t>., Hong L., Liu J.H., Deng X.X., 2006: In vitro induction, regeneration and </a:t>
            </a:r>
            <a:r>
              <a:rPr lang="en-US" sz="1400" dirty="0" err="1"/>
              <a:t>anlysis</a:t>
            </a:r>
            <a:r>
              <a:rPr lang="en-US" sz="1400" dirty="0"/>
              <a:t> of </a:t>
            </a:r>
            <a:r>
              <a:rPr lang="en-US" sz="1400" dirty="0" err="1"/>
              <a:t>autotertaploids</a:t>
            </a:r>
            <a:r>
              <a:rPr lang="en-US" sz="1400" dirty="0"/>
              <a:t> derived from protoplasts and callus treated with colchicine in Citrus. Plant Cell </a:t>
            </a:r>
            <a:r>
              <a:rPr lang="en-US" sz="1400" dirty="0" err="1"/>
              <a:t>Tiss</a:t>
            </a:r>
            <a:r>
              <a:rPr lang="en-US" sz="1400" dirty="0"/>
              <a:t> Organ Cult 87: 85-93. </a:t>
            </a:r>
            <a:endParaRPr lang="cs-CZ" sz="1400" dirty="0"/>
          </a:p>
          <a:p>
            <a:r>
              <a:rPr lang="en-US" sz="1400" dirty="0" err="1"/>
              <a:t>Zenketeler</a:t>
            </a:r>
            <a:r>
              <a:rPr lang="en-US" sz="1400" dirty="0"/>
              <a:t> M.,1990: In-vitro Fertilization </a:t>
            </a:r>
            <a:r>
              <a:rPr lang="en-US" sz="1400" dirty="0" err="1"/>
              <a:t>fo</a:t>
            </a:r>
            <a:r>
              <a:rPr lang="en-US" sz="1400" dirty="0"/>
              <a:t> Ovules of Some Species of Brassicaceae. Plant Breeding 105:221-228. </a:t>
            </a:r>
            <a:endParaRPr lang="cs-CZ" sz="1400" dirty="0"/>
          </a:p>
          <a:p>
            <a:r>
              <a:rPr lang="en-US" sz="1400" dirty="0"/>
              <a:t>Zhang Z.J., Zhou W.J., Li H.Z., Zhang G.Q., </a:t>
            </a:r>
            <a:r>
              <a:rPr lang="en-US" sz="1400" dirty="0" err="1"/>
              <a:t>Subrahmaniyan</a:t>
            </a:r>
            <a:r>
              <a:rPr lang="en-US" sz="1400" dirty="0"/>
              <a:t> K., Yu J.Q.,2006: Effect of </a:t>
            </a:r>
            <a:r>
              <a:rPr lang="en-US" sz="1400" dirty="0" err="1"/>
              <a:t>jasmonic</a:t>
            </a:r>
            <a:r>
              <a:rPr lang="en-US" sz="1400" dirty="0"/>
              <a:t> acid on in vitro explant growth and </a:t>
            </a:r>
            <a:r>
              <a:rPr lang="en-US" sz="1400" dirty="0" err="1"/>
              <a:t>microtuberization</a:t>
            </a:r>
            <a:r>
              <a:rPr lang="en-US" sz="1400" dirty="0"/>
              <a:t> in potato. </a:t>
            </a:r>
            <a:r>
              <a:rPr lang="en-US" sz="1400" dirty="0" err="1"/>
              <a:t>Biologia</a:t>
            </a:r>
            <a:r>
              <a:rPr lang="en-US" sz="1400" dirty="0"/>
              <a:t> Plantarum 50(3):453-456.</a:t>
            </a:r>
            <a:endParaRPr lang="cs-CZ" sz="1400" dirty="0"/>
          </a:p>
          <a:p>
            <a:r>
              <a:rPr lang="en-US" sz="1400" dirty="0"/>
              <a:t>Zhao Z.-G., Hu T.-T., Ge X.-H., Du X.-Z., Ding L., Li Z.-Y.,2008: Production and characterization of intergeneric somatic hybrids between Brassica napus and </a:t>
            </a:r>
            <a:r>
              <a:rPr lang="en-US" sz="1400" dirty="0" err="1"/>
              <a:t>Orychophragmus</a:t>
            </a:r>
            <a:r>
              <a:rPr lang="en-US" sz="1400" dirty="0"/>
              <a:t> violaceus and their backcrossing progenies. Plant Cell Rep 27:1611-1621. DOI 10.1007/s00299-008-0582-1 </a:t>
            </a:r>
            <a:endParaRPr lang="cs-CZ" sz="1400" dirty="0"/>
          </a:p>
          <a:p>
            <a:r>
              <a:rPr lang="en-US" sz="1400" dirty="0"/>
              <a:t>http://kfrserver.natur.cuni.cz/lide/zelen/U3V_fr/prezentace/2013/rostlinne_exlantaty</a:t>
            </a:r>
          </a:p>
        </p:txBody>
      </p:sp>
    </p:spTree>
    <p:extLst>
      <p:ext uri="{BB962C8B-B14F-4D97-AF65-F5344CB8AC3E}">
        <p14:creationId xmlns:p14="http://schemas.microsoft.com/office/powerpoint/2010/main" val="1889467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BAF0EA-35E7-D3FE-085B-00F4CD4AF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Charakteristika </a:t>
            </a:r>
            <a:r>
              <a:rPr lang="cs-CZ" b="1" dirty="0" err="1"/>
              <a:t>explantátových</a:t>
            </a:r>
            <a:r>
              <a:rPr lang="cs-CZ" b="1" dirty="0"/>
              <a:t> kultur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1B7C80-0B5A-4C89-7400-734F7735A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Kultivace </a:t>
            </a:r>
            <a:r>
              <a:rPr lang="cs-CZ" sz="2400" i="1" dirty="0"/>
              <a:t>in vitro </a:t>
            </a:r>
            <a:r>
              <a:rPr lang="cs-CZ" sz="2400" dirty="0"/>
              <a:t>= ve skle</a:t>
            </a:r>
          </a:p>
          <a:p>
            <a:r>
              <a:rPr lang="cs-CZ" sz="2400" dirty="0"/>
              <a:t>Kultury rostlinných explantátů = pěstování oddělených částí rostlin</a:t>
            </a:r>
          </a:p>
          <a:p>
            <a:r>
              <a:rPr lang="cs-CZ" sz="2400" dirty="0"/>
              <a:t>Vysoká regenerační schopnost (totipotence) </a:t>
            </a:r>
            <a:r>
              <a:rPr lang="cs-CZ" sz="2400" dirty="0">
                <a:sym typeface="Wingdings" panose="05000000000000000000" pitchFamily="2" charset="2"/>
              </a:rPr>
              <a:t></a:t>
            </a:r>
            <a:r>
              <a:rPr lang="cs-CZ" sz="2400" dirty="0"/>
              <a:t> schopnost rostlin regenerovat z jakékoliv její části</a:t>
            </a:r>
          </a:p>
          <a:p>
            <a:r>
              <a:rPr lang="cs-CZ" sz="2400" dirty="0"/>
              <a:t>Každá buňka obsahuje kompletní genetickou informaci</a:t>
            </a:r>
          </a:p>
          <a:p>
            <a:r>
              <a:rPr lang="cs-CZ" sz="2400" dirty="0"/>
              <a:t>Buňky diferencované a nediferencované</a:t>
            </a:r>
          </a:p>
          <a:p>
            <a:r>
              <a:rPr lang="cs-CZ" sz="2400" dirty="0"/>
              <a:t>Sterilní kultury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6AF2F03-B639-5C84-1A23-271170EEB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-7587" b="7587"/>
          <a:stretch/>
        </p:blipFill>
        <p:spPr>
          <a:xfrm>
            <a:off x="0" y="4654838"/>
            <a:ext cx="12192000" cy="22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94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1AE10E-52E7-4D90-AAB8-562BC24CE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Charakteristika </a:t>
            </a:r>
            <a:r>
              <a:rPr lang="cs-CZ" b="1" dirty="0" err="1"/>
              <a:t>explantátových</a:t>
            </a:r>
            <a:r>
              <a:rPr lang="cs-CZ" b="1" dirty="0"/>
              <a:t> kultur</a:t>
            </a:r>
            <a:endParaRPr lang="cs-CZ" dirty="0"/>
          </a:p>
        </p:txBody>
      </p:sp>
      <p:pic>
        <p:nvPicPr>
          <p:cNvPr id="1028" name="Picture 4" descr="Kalus – Wikipedia, wolna encyklopedia">
            <a:extLst>
              <a:ext uri="{FF2B5EF4-FFF2-40B4-BE49-F238E27FC236}">
                <a16:creationId xmlns:a16="http://schemas.microsoft.com/office/drawing/2014/main" id="{C1413F25-04D6-666A-9934-36DEE4DF1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61748"/>
            <a:ext cx="6823379" cy="45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zeď, interiér&#10;&#10;Popis byl vytvořen automaticky">
            <a:extLst>
              <a:ext uri="{FF2B5EF4-FFF2-40B4-BE49-F238E27FC236}">
                <a16:creationId xmlns:a16="http://schemas.microsoft.com/office/drawing/2014/main" id="{B83BC435-B6E5-879F-52F2-A4F17FF3A9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2" t="16501" r="1989" b="20875"/>
          <a:stretch/>
        </p:blipFill>
        <p:spPr>
          <a:xfrm rot="5400000">
            <a:off x="7347880" y="3058877"/>
            <a:ext cx="4551027" cy="2556769"/>
          </a:xfrm>
          <a:prstGeom prst="rect">
            <a:avLst/>
          </a:prstGeom>
          <a:effectLst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84CBFB0-CB58-4C2F-0BC2-7F25177D88E3}"/>
              </a:ext>
            </a:extLst>
          </p:cNvPr>
          <p:cNvSpPr txBox="1"/>
          <p:nvPr/>
        </p:nvSpPr>
        <p:spPr>
          <a:xfrm>
            <a:off x="3437139" y="6243443"/>
            <a:ext cx="364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NEDIFERENCOVANÉ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2A998E2-7DFB-2E7E-CD88-EB601E917667}"/>
              </a:ext>
            </a:extLst>
          </p:cNvPr>
          <p:cNvSpPr txBox="1"/>
          <p:nvPr/>
        </p:nvSpPr>
        <p:spPr>
          <a:xfrm>
            <a:off x="8754862" y="6243443"/>
            <a:ext cx="3648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DIFERENCOVANÉ</a:t>
            </a:r>
          </a:p>
        </p:txBody>
      </p:sp>
    </p:spTree>
    <p:extLst>
      <p:ext uri="{BB962C8B-B14F-4D97-AF65-F5344CB8AC3E}">
        <p14:creationId xmlns:p14="http://schemas.microsoft.com/office/powerpoint/2010/main" val="3791378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13E73-A7F9-AB90-DAAC-4F7DDB56A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Složení kultivačního média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9314F9-39D3-9F52-7927-DC9A554DA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dirty="0"/>
              <a:t>Anorganické soli = běžné minerální živiny</a:t>
            </a:r>
          </a:p>
          <a:p>
            <a:r>
              <a:rPr lang="cs-CZ" sz="2400" dirty="0"/>
              <a:t>Vitamíny</a:t>
            </a:r>
          </a:p>
          <a:p>
            <a:r>
              <a:rPr lang="cs-CZ" sz="2400" dirty="0"/>
              <a:t>Sacharidy</a:t>
            </a:r>
          </a:p>
          <a:p>
            <a:r>
              <a:rPr lang="cs-CZ" sz="2400" dirty="0" err="1"/>
              <a:t>Hexitoly</a:t>
            </a:r>
            <a:endParaRPr lang="cs-CZ" sz="2400" dirty="0"/>
          </a:p>
          <a:p>
            <a:r>
              <a:rPr lang="cs-CZ" sz="2400" dirty="0"/>
              <a:t>Aminokyseliny, amidy</a:t>
            </a:r>
          </a:p>
          <a:p>
            <a:r>
              <a:rPr lang="cs-CZ" sz="2400" dirty="0"/>
              <a:t>Rostlinné regulátory</a:t>
            </a:r>
          </a:p>
          <a:p>
            <a:r>
              <a:rPr lang="cs-CZ" sz="2400" dirty="0"/>
              <a:t>Antibiotika</a:t>
            </a:r>
          </a:p>
          <a:p>
            <a:r>
              <a:rPr lang="cs-CZ" sz="2400" dirty="0"/>
              <a:t>Přirozené komplexy</a:t>
            </a:r>
          </a:p>
          <a:p>
            <a:r>
              <a:rPr lang="cs-CZ" sz="2400" dirty="0"/>
              <a:t>Zpevňující složka</a:t>
            </a:r>
          </a:p>
          <a:p>
            <a:r>
              <a:rPr lang="cs-CZ" sz="2400" dirty="0"/>
              <a:t>pH (5,5 – 6)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ECF368-E5BC-F361-4415-545CB6D507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69088"/>
          <a:stretch/>
        </p:blipFill>
        <p:spPr>
          <a:xfrm>
            <a:off x="0" y="6176962"/>
            <a:ext cx="12192000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27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13E73-A7F9-AB90-DAAC-4F7DDB56A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Složení kultivačního média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9314F9-39D3-9F52-7927-DC9A554DA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Anorganické soli</a:t>
            </a:r>
          </a:p>
          <a:p>
            <a:pPr marL="0" indent="0">
              <a:buNone/>
            </a:pPr>
            <a:endParaRPr lang="cs-CZ" sz="2400" dirty="0"/>
          </a:p>
          <a:p>
            <a:pPr lvl="1"/>
            <a:r>
              <a:rPr lang="cs-CZ" sz="2000" dirty="0"/>
              <a:t>Makroživiny: </a:t>
            </a:r>
            <a:r>
              <a:rPr lang="pt-BR" sz="2000" dirty="0"/>
              <a:t>C, O, H, N, P, S, K, Mg, Ca</a:t>
            </a:r>
            <a:endParaRPr lang="cs-CZ" sz="2000" dirty="0"/>
          </a:p>
          <a:p>
            <a:pPr lvl="1"/>
            <a:r>
              <a:rPr lang="cs-CZ" sz="2000" dirty="0"/>
              <a:t>Mikroživiny: </a:t>
            </a:r>
            <a:r>
              <a:rPr lang="pl-PL" sz="2000" dirty="0"/>
              <a:t>Fe, B, Co, Cu, I, Mo, Mn, Zn</a:t>
            </a: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ECF368-E5BC-F361-4415-545CB6D507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54838"/>
            <a:ext cx="12192000" cy="2203162"/>
          </a:xfrm>
          <a:prstGeom prst="rect">
            <a:avLst/>
          </a:prstGeom>
        </p:spPr>
      </p:pic>
      <p:pic>
        <p:nvPicPr>
          <p:cNvPr id="2050" name="Picture 2" descr="minerální rovnováha">
            <a:extLst>
              <a:ext uri="{FF2B5EF4-FFF2-40B4-BE49-F238E27FC236}">
                <a16:creationId xmlns:a16="http://schemas.microsoft.com/office/drawing/2014/main" id="{FB95CC59-3342-D309-7B54-6D32D0511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1096947"/>
            <a:ext cx="2686050" cy="327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57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13E73-A7F9-AB90-DAAC-4F7DDB56A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Složení kultivačního média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9314F9-39D3-9F52-7927-DC9A554DA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Vitamíny: </a:t>
            </a:r>
            <a:r>
              <a:rPr lang="cs-CZ" sz="2400" dirty="0" err="1"/>
              <a:t>thiamin</a:t>
            </a:r>
            <a:r>
              <a:rPr lang="cs-CZ" sz="2400" dirty="0"/>
              <a:t> B1, pyridoxin B6, </a:t>
            </a:r>
            <a:r>
              <a:rPr lang="cs-CZ" sz="2400" dirty="0" err="1"/>
              <a:t>kys</a:t>
            </a:r>
            <a:r>
              <a:rPr lang="cs-CZ" sz="2400" dirty="0"/>
              <a:t>. nikotinová B3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ECF368-E5BC-F361-4415-545CB6D507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54838"/>
            <a:ext cx="12192000" cy="22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53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13E73-A7F9-AB90-DAAC-4F7DDB56A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Složení kultivačního média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9314F9-39D3-9F52-7927-DC9A554DA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Sacharidy: </a:t>
            </a:r>
            <a:r>
              <a:rPr lang="cs-CZ" sz="2400" dirty="0" err="1"/>
              <a:t>sacharosa</a:t>
            </a:r>
            <a:r>
              <a:rPr lang="cs-CZ" sz="2400" dirty="0"/>
              <a:t>, glukosa, </a:t>
            </a:r>
            <a:r>
              <a:rPr lang="cs-CZ" sz="2400" dirty="0" err="1"/>
              <a:t>maltosa</a:t>
            </a:r>
            <a:endParaRPr lang="cs-CZ" sz="2400" dirty="0"/>
          </a:p>
          <a:p>
            <a:endParaRPr lang="cs-CZ" sz="2400" dirty="0"/>
          </a:p>
          <a:p>
            <a:pPr marL="914400" lvl="2" indent="0">
              <a:buNone/>
            </a:pPr>
            <a:r>
              <a:rPr lang="cs-CZ" sz="2400" dirty="0">
                <a:sym typeface="Wingdings" panose="05000000000000000000" pitchFamily="2" charset="2"/>
              </a:rPr>
              <a:t> </a:t>
            </a:r>
            <a:r>
              <a:rPr lang="cs-CZ" b="1" dirty="0" err="1">
                <a:sym typeface="Wingdings" panose="05000000000000000000" pitchFamily="2" charset="2"/>
              </a:rPr>
              <a:t>Explantátové</a:t>
            </a:r>
            <a:r>
              <a:rPr lang="cs-CZ" b="1" dirty="0">
                <a:sym typeface="Wingdings" panose="05000000000000000000" pitchFamily="2" charset="2"/>
              </a:rPr>
              <a:t> kultury většinou nejsou autotrofní </a:t>
            </a:r>
            <a:endParaRPr lang="cs-CZ" sz="24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ECF368-E5BC-F361-4415-545CB6D507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54838"/>
            <a:ext cx="12192000" cy="22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98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813E73-A7F9-AB90-DAAC-4F7DDB56A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Složení kultivačního média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9314F9-39D3-9F52-7927-DC9A554DA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err="1"/>
              <a:t>Hexitoly</a:t>
            </a:r>
            <a:r>
              <a:rPr lang="cs-CZ" sz="2400" dirty="0"/>
              <a:t>: </a:t>
            </a:r>
            <a:r>
              <a:rPr lang="cs-CZ" sz="2400" dirty="0" err="1"/>
              <a:t>myo</a:t>
            </a:r>
            <a:r>
              <a:rPr lang="cs-CZ" sz="2400" dirty="0"/>
              <a:t>-inositol, </a:t>
            </a:r>
            <a:r>
              <a:rPr lang="cs-CZ" sz="2400" dirty="0" err="1"/>
              <a:t>manitol</a:t>
            </a:r>
            <a:r>
              <a:rPr lang="cs-CZ" sz="2400" dirty="0"/>
              <a:t>, sorbitol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ECF368-E5BC-F361-4415-545CB6D507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654838"/>
            <a:ext cx="12192000" cy="22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6995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1208</Words>
  <Application>Microsoft Office PowerPoint</Application>
  <PresentationFormat>Širokoúhlá obrazovka</PresentationFormat>
  <Paragraphs>157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Motiv Office</vt:lpstr>
      <vt:lpstr>Explantátové kultury</vt:lpstr>
      <vt:lpstr>Obsah</vt:lpstr>
      <vt:lpstr>Charakteristika explantátových kultur</vt:lpstr>
      <vt:lpstr>Charakteristika explantátových kultur</vt:lpstr>
      <vt:lpstr>Složení kultivačního média</vt:lpstr>
      <vt:lpstr>Složení kultivačního média</vt:lpstr>
      <vt:lpstr>Složení kultivačního média</vt:lpstr>
      <vt:lpstr>Složení kultivačního média</vt:lpstr>
      <vt:lpstr>Složení kultivačního média</vt:lpstr>
      <vt:lpstr>Složení kultivačního média</vt:lpstr>
      <vt:lpstr>Složení kultivačního média</vt:lpstr>
      <vt:lpstr>Složení kultivačního média</vt:lpstr>
      <vt:lpstr>Složení kultivačního média</vt:lpstr>
      <vt:lpstr>Složení kultivačního média</vt:lpstr>
      <vt:lpstr>Složení kultivačního média</vt:lpstr>
      <vt:lpstr>Typy explantátových kultur</vt:lpstr>
      <vt:lpstr>Význam explantátových kultur</vt:lpstr>
      <vt:lpstr>Význam explantátových kultur</vt:lpstr>
      <vt:lpstr>Význam explantátových kultur</vt:lpstr>
      <vt:lpstr>Význam explantátových kultur</vt:lpstr>
      <vt:lpstr>Význam explantátových kultur</vt:lpstr>
      <vt:lpstr>Význam explantátových kultur</vt:lpstr>
      <vt:lpstr>Význam explantátových kultur</vt:lpstr>
      <vt:lpstr>Význam explantátových kultur</vt:lpstr>
      <vt:lpstr>Význam explantátových kultur</vt:lpstr>
      <vt:lpstr>Děkuji za pozornost</vt:lpstr>
      <vt:lpstr>Zdroje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Explantátové kultury</dc:title>
  <dc:creator>Bryxová Pavla</dc:creator>
  <cp:lastModifiedBy>Bryxová Pavla</cp:lastModifiedBy>
  <cp:revision>4</cp:revision>
  <dcterms:created xsi:type="dcterms:W3CDTF">2022-11-07T19:23:07Z</dcterms:created>
  <dcterms:modified xsi:type="dcterms:W3CDTF">2022-12-01T19:08:07Z</dcterms:modified>
</cp:coreProperties>
</file>