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sldIdLst>
    <p:sldId id="256" r:id="rId2"/>
    <p:sldId id="258" r:id="rId3"/>
    <p:sldId id="283" r:id="rId4"/>
    <p:sldId id="286" r:id="rId5"/>
    <p:sldId id="287" r:id="rId6"/>
    <p:sldId id="292" r:id="rId7"/>
    <p:sldId id="293" r:id="rId8"/>
    <p:sldId id="294" r:id="rId9"/>
    <p:sldId id="295" r:id="rId10"/>
    <p:sldId id="296" r:id="rId11"/>
    <p:sldId id="299" r:id="rId12"/>
    <p:sldId id="303" r:id="rId13"/>
    <p:sldId id="305" r:id="rId14"/>
    <p:sldId id="306" r:id="rId15"/>
    <p:sldId id="309" r:id="rId16"/>
    <p:sldId id="310" r:id="rId17"/>
    <p:sldId id="311" r:id="rId18"/>
    <p:sldId id="313" r:id="rId19"/>
    <p:sldId id="315" r:id="rId20"/>
    <p:sldId id="316" r:id="rId21"/>
    <p:sldId id="317" r:id="rId22"/>
    <p:sldId id="318" r:id="rId23"/>
    <p:sldId id="320" r:id="rId24"/>
    <p:sldId id="336" r:id="rId25"/>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Tahoma" panose="020B0604030504040204" pitchFamily="34" charset="0"/>
        <a:ea typeface="+mn-ea"/>
        <a:cs typeface="+mn-cs"/>
      </a:defRPr>
    </a:lvl1pPr>
    <a:lvl2pPr marL="457200" algn="l" rtl="0" fontAlgn="base">
      <a:spcBef>
        <a:spcPct val="0"/>
      </a:spcBef>
      <a:spcAft>
        <a:spcPct val="0"/>
      </a:spcAft>
      <a:defRPr kern="1200">
        <a:solidFill>
          <a:schemeClr val="tx1"/>
        </a:solidFill>
        <a:latin typeface="Tahoma" panose="020B0604030504040204" pitchFamily="34" charset="0"/>
        <a:ea typeface="+mn-ea"/>
        <a:cs typeface="+mn-cs"/>
      </a:defRPr>
    </a:lvl2pPr>
    <a:lvl3pPr marL="914400" algn="l" rtl="0" fontAlgn="base">
      <a:spcBef>
        <a:spcPct val="0"/>
      </a:spcBef>
      <a:spcAft>
        <a:spcPct val="0"/>
      </a:spcAft>
      <a:defRPr kern="1200">
        <a:solidFill>
          <a:schemeClr val="tx1"/>
        </a:solidFill>
        <a:latin typeface="Tahoma" panose="020B0604030504040204" pitchFamily="34" charset="0"/>
        <a:ea typeface="+mn-ea"/>
        <a:cs typeface="+mn-cs"/>
      </a:defRPr>
    </a:lvl3pPr>
    <a:lvl4pPr marL="1371600" algn="l" rtl="0" fontAlgn="base">
      <a:spcBef>
        <a:spcPct val="0"/>
      </a:spcBef>
      <a:spcAft>
        <a:spcPct val="0"/>
      </a:spcAft>
      <a:defRPr kern="1200">
        <a:solidFill>
          <a:schemeClr val="tx1"/>
        </a:solidFill>
        <a:latin typeface="Tahoma" panose="020B0604030504040204" pitchFamily="34" charset="0"/>
        <a:ea typeface="+mn-ea"/>
        <a:cs typeface="+mn-cs"/>
      </a:defRPr>
    </a:lvl4pPr>
    <a:lvl5pPr marL="1828800" algn="l" rtl="0" fontAlgn="base">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125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143000" y="1122363"/>
            <a:ext cx="6858000" cy="2387600"/>
          </a:xfrm>
        </p:spPr>
        <p:txBody>
          <a:bodyPr anchor="b"/>
          <a:lstStyle>
            <a:lvl1pPr algn="ctr">
              <a:defRPr sz="4500"/>
            </a:lvl1pPr>
          </a:lstStyle>
          <a:p>
            <a:r>
              <a:rPr lang="cs-CZ"/>
              <a:t>Kliknutím lze upravit styl.</a:t>
            </a:r>
          </a:p>
        </p:txBody>
      </p:sp>
      <p:sp>
        <p:nvSpPr>
          <p:cNvPr id="3" name="Podnadpis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cs-CZ"/>
              <a:t>Kliknutím lze upravit styl předlohy.</a:t>
            </a:r>
          </a:p>
        </p:txBody>
      </p:sp>
      <p:sp>
        <p:nvSpPr>
          <p:cNvPr id="4" name="Zástupný symbol pro datum 3"/>
          <p:cNvSpPr>
            <a:spLocks noGrp="1"/>
          </p:cNvSpPr>
          <p:nvPr>
            <p:ph type="dt" sz="half" idx="10"/>
          </p:nvPr>
        </p:nvSpPr>
        <p:spPr/>
        <p:txBody>
          <a:bodyPr/>
          <a:lstStyle/>
          <a:p>
            <a:pPr>
              <a:defRPr/>
            </a:pPr>
            <a:endParaRPr lang="cs-CZ"/>
          </a:p>
        </p:txBody>
      </p:sp>
      <p:sp>
        <p:nvSpPr>
          <p:cNvPr id="5" name="Zástupný symbol pro zápatí 4"/>
          <p:cNvSpPr>
            <a:spLocks noGrp="1"/>
          </p:cNvSpPr>
          <p:nvPr>
            <p:ph type="ftr" sz="quarter" idx="11"/>
          </p:nvPr>
        </p:nvSpPr>
        <p:spPr/>
        <p:txBody>
          <a:bodyPr/>
          <a:lstStyle/>
          <a:p>
            <a:pPr>
              <a:defRPr/>
            </a:pPr>
            <a:endParaRPr lang="cs-CZ"/>
          </a:p>
        </p:txBody>
      </p:sp>
      <p:sp>
        <p:nvSpPr>
          <p:cNvPr id="6" name="Zástupný symbol pro číslo snímku 5"/>
          <p:cNvSpPr>
            <a:spLocks noGrp="1"/>
          </p:cNvSpPr>
          <p:nvPr>
            <p:ph type="sldNum" sz="quarter" idx="12"/>
          </p:nvPr>
        </p:nvSpPr>
        <p:spPr/>
        <p:txBody>
          <a:bodyPr/>
          <a:lstStyle/>
          <a:p>
            <a:fld id="{5F71AC4E-0636-410A-A886-5C7E36DFB459}" type="slidenum">
              <a:rPr lang="cs-CZ" smtClean="0"/>
              <a:pPr/>
              <a:t>‹#›</a:t>
            </a:fld>
            <a:endParaRPr lang="cs-CZ"/>
          </a:p>
        </p:txBody>
      </p:sp>
    </p:spTree>
    <p:extLst>
      <p:ext uri="{BB962C8B-B14F-4D97-AF65-F5344CB8AC3E}">
        <p14:creationId xmlns:p14="http://schemas.microsoft.com/office/powerpoint/2010/main" val="2174523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svislý text 2"/>
          <p:cNvSpPr>
            <a:spLocks noGrp="1"/>
          </p:cNvSpPr>
          <p:nvPr>
            <p:ph type="body" orient="vert" idx="1"/>
          </p:nvPr>
        </p:nvSpPr>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pPr>
              <a:defRPr/>
            </a:pPr>
            <a:endParaRPr lang="cs-CZ"/>
          </a:p>
        </p:txBody>
      </p:sp>
      <p:sp>
        <p:nvSpPr>
          <p:cNvPr id="5" name="Zástupný symbol pro zápatí 4"/>
          <p:cNvSpPr>
            <a:spLocks noGrp="1"/>
          </p:cNvSpPr>
          <p:nvPr>
            <p:ph type="ftr" sz="quarter" idx="11"/>
          </p:nvPr>
        </p:nvSpPr>
        <p:spPr/>
        <p:txBody>
          <a:bodyPr/>
          <a:lstStyle/>
          <a:p>
            <a:pPr>
              <a:defRPr/>
            </a:pPr>
            <a:endParaRPr lang="cs-CZ"/>
          </a:p>
        </p:txBody>
      </p:sp>
      <p:sp>
        <p:nvSpPr>
          <p:cNvPr id="6" name="Zástupný symbol pro číslo snímku 5"/>
          <p:cNvSpPr>
            <a:spLocks noGrp="1"/>
          </p:cNvSpPr>
          <p:nvPr>
            <p:ph type="sldNum" sz="quarter" idx="12"/>
          </p:nvPr>
        </p:nvSpPr>
        <p:spPr/>
        <p:txBody>
          <a:bodyPr/>
          <a:lstStyle/>
          <a:p>
            <a:fld id="{EAC46395-CBF5-4ABE-BD4C-81471FA9BA14}" type="slidenum">
              <a:rPr lang="cs-CZ" smtClean="0"/>
              <a:pPr/>
              <a:t>‹#›</a:t>
            </a:fld>
            <a:endParaRPr lang="cs-CZ"/>
          </a:p>
        </p:txBody>
      </p:sp>
    </p:spTree>
    <p:extLst>
      <p:ext uri="{BB962C8B-B14F-4D97-AF65-F5344CB8AC3E}">
        <p14:creationId xmlns:p14="http://schemas.microsoft.com/office/powerpoint/2010/main" val="1643609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543675" y="365125"/>
            <a:ext cx="1971675" cy="5811838"/>
          </a:xfrm>
        </p:spPr>
        <p:txBody>
          <a:bodyPr vert="eaVert"/>
          <a:lstStyle/>
          <a:p>
            <a:r>
              <a:rPr lang="cs-CZ"/>
              <a:t>Kliknutím lze upravit styl.</a:t>
            </a:r>
          </a:p>
        </p:txBody>
      </p:sp>
      <p:sp>
        <p:nvSpPr>
          <p:cNvPr id="3" name="Zástupný symbol pro svislý text 2"/>
          <p:cNvSpPr>
            <a:spLocks noGrp="1"/>
          </p:cNvSpPr>
          <p:nvPr>
            <p:ph type="body" orient="vert" idx="1"/>
          </p:nvPr>
        </p:nvSpPr>
        <p:spPr>
          <a:xfrm>
            <a:off x="628650" y="365125"/>
            <a:ext cx="5800725" cy="5811838"/>
          </a:xfrm>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pPr>
              <a:defRPr/>
            </a:pPr>
            <a:endParaRPr lang="cs-CZ"/>
          </a:p>
        </p:txBody>
      </p:sp>
      <p:sp>
        <p:nvSpPr>
          <p:cNvPr id="5" name="Zástupný symbol pro zápatí 4"/>
          <p:cNvSpPr>
            <a:spLocks noGrp="1"/>
          </p:cNvSpPr>
          <p:nvPr>
            <p:ph type="ftr" sz="quarter" idx="11"/>
          </p:nvPr>
        </p:nvSpPr>
        <p:spPr/>
        <p:txBody>
          <a:bodyPr/>
          <a:lstStyle/>
          <a:p>
            <a:pPr>
              <a:defRPr/>
            </a:pPr>
            <a:endParaRPr lang="cs-CZ"/>
          </a:p>
        </p:txBody>
      </p:sp>
      <p:sp>
        <p:nvSpPr>
          <p:cNvPr id="6" name="Zástupný symbol pro číslo snímku 5"/>
          <p:cNvSpPr>
            <a:spLocks noGrp="1"/>
          </p:cNvSpPr>
          <p:nvPr>
            <p:ph type="sldNum" sz="quarter" idx="12"/>
          </p:nvPr>
        </p:nvSpPr>
        <p:spPr/>
        <p:txBody>
          <a:bodyPr/>
          <a:lstStyle/>
          <a:p>
            <a:fld id="{4899C099-244D-4665-9AB6-38306A44DFA2}" type="slidenum">
              <a:rPr lang="cs-CZ" smtClean="0"/>
              <a:pPr/>
              <a:t>‹#›</a:t>
            </a:fld>
            <a:endParaRPr lang="cs-CZ"/>
          </a:p>
        </p:txBody>
      </p:sp>
    </p:spTree>
    <p:extLst>
      <p:ext uri="{BB962C8B-B14F-4D97-AF65-F5344CB8AC3E}">
        <p14:creationId xmlns:p14="http://schemas.microsoft.com/office/powerpoint/2010/main" val="1505280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pPr>
              <a:defRPr/>
            </a:pPr>
            <a:endParaRPr lang="cs-CZ"/>
          </a:p>
        </p:txBody>
      </p:sp>
      <p:sp>
        <p:nvSpPr>
          <p:cNvPr id="5" name="Zástupný symbol pro zápatí 4"/>
          <p:cNvSpPr>
            <a:spLocks noGrp="1"/>
          </p:cNvSpPr>
          <p:nvPr>
            <p:ph type="ftr" sz="quarter" idx="11"/>
          </p:nvPr>
        </p:nvSpPr>
        <p:spPr/>
        <p:txBody>
          <a:bodyPr/>
          <a:lstStyle/>
          <a:p>
            <a:pPr>
              <a:defRPr/>
            </a:pPr>
            <a:endParaRPr lang="cs-CZ"/>
          </a:p>
        </p:txBody>
      </p:sp>
      <p:sp>
        <p:nvSpPr>
          <p:cNvPr id="6" name="Zástupný symbol pro číslo snímku 5"/>
          <p:cNvSpPr>
            <a:spLocks noGrp="1"/>
          </p:cNvSpPr>
          <p:nvPr>
            <p:ph type="sldNum" sz="quarter" idx="12"/>
          </p:nvPr>
        </p:nvSpPr>
        <p:spPr/>
        <p:txBody>
          <a:bodyPr/>
          <a:lstStyle/>
          <a:p>
            <a:fld id="{A1EC782D-D269-46B1-B5F9-7707A3B69CC7}" type="slidenum">
              <a:rPr lang="cs-CZ" smtClean="0"/>
              <a:pPr/>
              <a:t>‹#›</a:t>
            </a:fld>
            <a:endParaRPr lang="cs-CZ"/>
          </a:p>
        </p:txBody>
      </p:sp>
    </p:spTree>
    <p:extLst>
      <p:ext uri="{BB962C8B-B14F-4D97-AF65-F5344CB8AC3E}">
        <p14:creationId xmlns:p14="http://schemas.microsoft.com/office/powerpoint/2010/main" val="1579889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623888" y="1709739"/>
            <a:ext cx="7886700" cy="2852737"/>
          </a:xfrm>
        </p:spPr>
        <p:txBody>
          <a:bodyPr anchor="b"/>
          <a:lstStyle>
            <a:lvl1pPr>
              <a:defRPr sz="4500"/>
            </a:lvl1pPr>
          </a:lstStyle>
          <a:p>
            <a:r>
              <a:rPr lang="cs-CZ"/>
              <a:t>Kliknutím lze upravit styl.</a:t>
            </a:r>
          </a:p>
        </p:txBody>
      </p:sp>
      <p:sp>
        <p:nvSpPr>
          <p:cNvPr id="3" name="Zástupný symbol pro text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cs-CZ"/>
              <a:t>Kliknutím lze upravit styly předlohy textu.</a:t>
            </a:r>
          </a:p>
        </p:txBody>
      </p:sp>
      <p:sp>
        <p:nvSpPr>
          <p:cNvPr id="4" name="Zástupný symbol pro datum 3"/>
          <p:cNvSpPr>
            <a:spLocks noGrp="1"/>
          </p:cNvSpPr>
          <p:nvPr>
            <p:ph type="dt" sz="half" idx="10"/>
          </p:nvPr>
        </p:nvSpPr>
        <p:spPr/>
        <p:txBody>
          <a:bodyPr/>
          <a:lstStyle/>
          <a:p>
            <a:pPr>
              <a:defRPr/>
            </a:pPr>
            <a:endParaRPr lang="cs-CZ"/>
          </a:p>
        </p:txBody>
      </p:sp>
      <p:sp>
        <p:nvSpPr>
          <p:cNvPr id="5" name="Zástupný symbol pro zápatí 4"/>
          <p:cNvSpPr>
            <a:spLocks noGrp="1"/>
          </p:cNvSpPr>
          <p:nvPr>
            <p:ph type="ftr" sz="quarter" idx="11"/>
          </p:nvPr>
        </p:nvSpPr>
        <p:spPr/>
        <p:txBody>
          <a:bodyPr/>
          <a:lstStyle/>
          <a:p>
            <a:pPr>
              <a:defRPr/>
            </a:pPr>
            <a:endParaRPr lang="cs-CZ"/>
          </a:p>
        </p:txBody>
      </p:sp>
      <p:sp>
        <p:nvSpPr>
          <p:cNvPr id="6" name="Zástupný symbol pro číslo snímku 5"/>
          <p:cNvSpPr>
            <a:spLocks noGrp="1"/>
          </p:cNvSpPr>
          <p:nvPr>
            <p:ph type="sldNum" sz="quarter" idx="12"/>
          </p:nvPr>
        </p:nvSpPr>
        <p:spPr/>
        <p:txBody>
          <a:bodyPr/>
          <a:lstStyle/>
          <a:p>
            <a:fld id="{9D64F738-C77A-4E60-A26B-62ECBBA4E820}" type="slidenum">
              <a:rPr lang="cs-CZ" smtClean="0"/>
              <a:pPr/>
              <a:t>‹#›</a:t>
            </a:fld>
            <a:endParaRPr lang="cs-CZ"/>
          </a:p>
        </p:txBody>
      </p:sp>
    </p:spTree>
    <p:extLst>
      <p:ext uri="{BB962C8B-B14F-4D97-AF65-F5344CB8AC3E}">
        <p14:creationId xmlns:p14="http://schemas.microsoft.com/office/powerpoint/2010/main" val="2837530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sz="half" idx="1"/>
          </p:nvPr>
        </p:nvSpPr>
        <p:spPr>
          <a:xfrm>
            <a:off x="628650" y="1825625"/>
            <a:ext cx="388620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obsah 3"/>
          <p:cNvSpPr>
            <a:spLocks noGrp="1"/>
          </p:cNvSpPr>
          <p:nvPr>
            <p:ph sz="half" idx="2"/>
          </p:nvPr>
        </p:nvSpPr>
        <p:spPr>
          <a:xfrm>
            <a:off x="4629150" y="1825625"/>
            <a:ext cx="388620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0"/>
          </p:nvPr>
        </p:nvSpPr>
        <p:spPr/>
        <p:txBody>
          <a:bodyPr/>
          <a:lstStyle/>
          <a:p>
            <a:pPr>
              <a:defRPr/>
            </a:pPr>
            <a:endParaRPr lang="cs-CZ"/>
          </a:p>
        </p:txBody>
      </p:sp>
      <p:sp>
        <p:nvSpPr>
          <p:cNvPr id="6" name="Zástupný symbol pro zápatí 5"/>
          <p:cNvSpPr>
            <a:spLocks noGrp="1"/>
          </p:cNvSpPr>
          <p:nvPr>
            <p:ph type="ftr" sz="quarter" idx="11"/>
          </p:nvPr>
        </p:nvSpPr>
        <p:spPr/>
        <p:txBody>
          <a:bodyPr/>
          <a:lstStyle/>
          <a:p>
            <a:pPr>
              <a:defRPr/>
            </a:pPr>
            <a:endParaRPr lang="cs-CZ"/>
          </a:p>
        </p:txBody>
      </p:sp>
      <p:sp>
        <p:nvSpPr>
          <p:cNvPr id="7" name="Zástupný symbol pro číslo snímku 6"/>
          <p:cNvSpPr>
            <a:spLocks noGrp="1"/>
          </p:cNvSpPr>
          <p:nvPr>
            <p:ph type="sldNum" sz="quarter" idx="12"/>
          </p:nvPr>
        </p:nvSpPr>
        <p:spPr/>
        <p:txBody>
          <a:bodyPr/>
          <a:lstStyle/>
          <a:p>
            <a:fld id="{D2C458C9-AECF-40B5-B63C-BF144FA6EDC0}" type="slidenum">
              <a:rPr lang="cs-CZ" smtClean="0"/>
              <a:pPr/>
              <a:t>‹#›</a:t>
            </a:fld>
            <a:endParaRPr lang="cs-CZ"/>
          </a:p>
        </p:txBody>
      </p:sp>
    </p:spTree>
    <p:extLst>
      <p:ext uri="{BB962C8B-B14F-4D97-AF65-F5344CB8AC3E}">
        <p14:creationId xmlns:p14="http://schemas.microsoft.com/office/powerpoint/2010/main" val="2394840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629841" y="365126"/>
            <a:ext cx="7886700" cy="1325563"/>
          </a:xfrm>
        </p:spPr>
        <p:txBody>
          <a:bodyPr/>
          <a:lstStyle/>
          <a:p>
            <a:r>
              <a:rPr lang="cs-CZ"/>
              <a:t>Kliknutím lze upravit styl.</a:t>
            </a:r>
          </a:p>
        </p:txBody>
      </p:sp>
      <p:sp>
        <p:nvSpPr>
          <p:cNvPr id="3" name="Zástupný symbol pro text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cs-CZ"/>
              <a:t>Kliknutím lze upravit styly předlohy textu.</a:t>
            </a:r>
          </a:p>
        </p:txBody>
      </p:sp>
      <p:sp>
        <p:nvSpPr>
          <p:cNvPr id="4" name="Zástupný symbol pro obsah 3"/>
          <p:cNvSpPr>
            <a:spLocks noGrp="1"/>
          </p:cNvSpPr>
          <p:nvPr>
            <p:ph sz="half" idx="2"/>
          </p:nvPr>
        </p:nvSpPr>
        <p:spPr>
          <a:xfrm>
            <a:off x="629842" y="2505075"/>
            <a:ext cx="3868340"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text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cs-CZ"/>
              <a:t>Kliknutím lze upravit styly předlohy textu.</a:t>
            </a:r>
          </a:p>
        </p:txBody>
      </p:sp>
      <p:sp>
        <p:nvSpPr>
          <p:cNvPr id="6" name="Zástupný symbol pro obsah 5"/>
          <p:cNvSpPr>
            <a:spLocks noGrp="1"/>
          </p:cNvSpPr>
          <p:nvPr>
            <p:ph sz="quarter" idx="4"/>
          </p:nvPr>
        </p:nvSpPr>
        <p:spPr>
          <a:xfrm>
            <a:off x="4629150" y="2505075"/>
            <a:ext cx="3887391"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p:cNvSpPr>
            <a:spLocks noGrp="1"/>
          </p:cNvSpPr>
          <p:nvPr>
            <p:ph type="dt" sz="half" idx="10"/>
          </p:nvPr>
        </p:nvSpPr>
        <p:spPr/>
        <p:txBody>
          <a:bodyPr/>
          <a:lstStyle/>
          <a:p>
            <a:pPr>
              <a:defRPr/>
            </a:pPr>
            <a:endParaRPr lang="cs-CZ"/>
          </a:p>
        </p:txBody>
      </p:sp>
      <p:sp>
        <p:nvSpPr>
          <p:cNvPr id="8" name="Zástupný symbol pro zápatí 7"/>
          <p:cNvSpPr>
            <a:spLocks noGrp="1"/>
          </p:cNvSpPr>
          <p:nvPr>
            <p:ph type="ftr" sz="quarter" idx="11"/>
          </p:nvPr>
        </p:nvSpPr>
        <p:spPr/>
        <p:txBody>
          <a:bodyPr/>
          <a:lstStyle/>
          <a:p>
            <a:pPr>
              <a:defRPr/>
            </a:pPr>
            <a:endParaRPr lang="cs-CZ"/>
          </a:p>
        </p:txBody>
      </p:sp>
      <p:sp>
        <p:nvSpPr>
          <p:cNvPr id="9" name="Zástupný symbol pro číslo snímku 8"/>
          <p:cNvSpPr>
            <a:spLocks noGrp="1"/>
          </p:cNvSpPr>
          <p:nvPr>
            <p:ph type="sldNum" sz="quarter" idx="12"/>
          </p:nvPr>
        </p:nvSpPr>
        <p:spPr/>
        <p:txBody>
          <a:bodyPr/>
          <a:lstStyle/>
          <a:p>
            <a:fld id="{1524E525-A134-4BA0-A0E2-B62A91B54F98}" type="slidenum">
              <a:rPr lang="cs-CZ" smtClean="0"/>
              <a:pPr/>
              <a:t>‹#›</a:t>
            </a:fld>
            <a:endParaRPr lang="cs-CZ"/>
          </a:p>
        </p:txBody>
      </p:sp>
    </p:spTree>
    <p:extLst>
      <p:ext uri="{BB962C8B-B14F-4D97-AF65-F5344CB8AC3E}">
        <p14:creationId xmlns:p14="http://schemas.microsoft.com/office/powerpoint/2010/main" val="1129111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datum 2"/>
          <p:cNvSpPr>
            <a:spLocks noGrp="1"/>
          </p:cNvSpPr>
          <p:nvPr>
            <p:ph type="dt" sz="half" idx="10"/>
          </p:nvPr>
        </p:nvSpPr>
        <p:spPr/>
        <p:txBody>
          <a:bodyPr/>
          <a:lstStyle/>
          <a:p>
            <a:pPr>
              <a:defRPr/>
            </a:pPr>
            <a:endParaRPr lang="cs-CZ"/>
          </a:p>
        </p:txBody>
      </p:sp>
      <p:sp>
        <p:nvSpPr>
          <p:cNvPr id="4" name="Zástupný symbol pro zápatí 3"/>
          <p:cNvSpPr>
            <a:spLocks noGrp="1"/>
          </p:cNvSpPr>
          <p:nvPr>
            <p:ph type="ftr" sz="quarter" idx="11"/>
          </p:nvPr>
        </p:nvSpPr>
        <p:spPr/>
        <p:txBody>
          <a:bodyPr/>
          <a:lstStyle/>
          <a:p>
            <a:pPr>
              <a:defRPr/>
            </a:pPr>
            <a:endParaRPr lang="cs-CZ"/>
          </a:p>
        </p:txBody>
      </p:sp>
      <p:sp>
        <p:nvSpPr>
          <p:cNvPr id="5" name="Zástupný symbol pro číslo snímku 4"/>
          <p:cNvSpPr>
            <a:spLocks noGrp="1"/>
          </p:cNvSpPr>
          <p:nvPr>
            <p:ph type="sldNum" sz="quarter" idx="12"/>
          </p:nvPr>
        </p:nvSpPr>
        <p:spPr/>
        <p:txBody>
          <a:bodyPr/>
          <a:lstStyle/>
          <a:p>
            <a:fld id="{E761BBAC-019C-41DA-B1D0-6FC186E8B534}" type="slidenum">
              <a:rPr lang="cs-CZ" smtClean="0"/>
              <a:pPr/>
              <a:t>‹#›</a:t>
            </a:fld>
            <a:endParaRPr lang="cs-CZ"/>
          </a:p>
        </p:txBody>
      </p:sp>
    </p:spTree>
    <p:extLst>
      <p:ext uri="{BB962C8B-B14F-4D97-AF65-F5344CB8AC3E}">
        <p14:creationId xmlns:p14="http://schemas.microsoft.com/office/powerpoint/2010/main" val="4235402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pPr>
              <a:defRPr/>
            </a:pPr>
            <a:endParaRPr lang="cs-CZ"/>
          </a:p>
        </p:txBody>
      </p:sp>
      <p:sp>
        <p:nvSpPr>
          <p:cNvPr id="3" name="Zástupný symbol pro zápatí 2"/>
          <p:cNvSpPr>
            <a:spLocks noGrp="1"/>
          </p:cNvSpPr>
          <p:nvPr>
            <p:ph type="ftr" sz="quarter" idx="11"/>
          </p:nvPr>
        </p:nvSpPr>
        <p:spPr/>
        <p:txBody>
          <a:bodyPr/>
          <a:lstStyle/>
          <a:p>
            <a:pPr>
              <a:defRPr/>
            </a:pPr>
            <a:endParaRPr lang="cs-CZ"/>
          </a:p>
        </p:txBody>
      </p:sp>
      <p:sp>
        <p:nvSpPr>
          <p:cNvPr id="4" name="Zástupný symbol pro číslo snímku 3"/>
          <p:cNvSpPr>
            <a:spLocks noGrp="1"/>
          </p:cNvSpPr>
          <p:nvPr>
            <p:ph type="sldNum" sz="quarter" idx="12"/>
          </p:nvPr>
        </p:nvSpPr>
        <p:spPr/>
        <p:txBody>
          <a:bodyPr/>
          <a:lstStyle/>
          <a:p>
            <a:fld id="{AB74E67D-B263-404D-8F31-26B273424D13}" type="slidenum">
              <a:rPr lang="cs-CZ" smtClean="0"/>
              <a:pPr/>
              <a:t>‹#›</a:t>
            </a:fld>
            <a:endParaRPr lang="cs-CZ"/>
          </a:p>
        </p:txBody>
      </p:sp>
    </p:spTree>
    <p:extLst>
      <p:ext uri="{BB962C8B-B14F-4D97-AF65-F5344CB8AC3E}">
        <p14:creationId xmlns:p14="http://schemas.microsoft.com/office/powerpoint/2010/main" val="1736294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29841" y="457200"/>
            <a:ext cx="2949178" cy="1600200"/>
          </a:xfrm>
        </p:spPr>
        <p:txBody>
          <a:bodyPr anchor="b"/>
          <a:lstStyle>
            <a:lvl1pPr>
              <a:defRPr sz="2400"/>
            </a:lvl1pPr>
          </a:lstStyle>
          <a:p>
            <a:r>
              <a:rPr lang="cs-CZ"/>
              <a:t>Kliknutím lze upravit styl.</a:t>
            </a:r>
          </a:p>
        </p:txBody>
      </p:sp>
      <p:sp>
        <p:nvSpPr>
          <p:cNvPr id="3" name="Zástupný symbol pro obsah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text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pPr>
              <a:defRPr/>
            </a:pPr>
            <a:endParaRPr lang="cs-CZ"/>
          </a:p>
        </p:txBody>
      </p:sp>
      <p:sp>
        <p:nvSpPr>
          <p:cNvPr id="6" name="Zástupný symbol pro zápatí 5"/>
          <p:cNvSpPr>
            <a:spLocks noGrp="1"/>
          </p:cNvSpPr>
          <p:nvPr>
            <p:ph type="ftr" sz="quarter" idx="11"/>
          </p:nvPr>
        </p:nvSpPr>
        <p:spPr/>
        <p:txBody>
          <a:bodyPr/>
          <a:lstStyle/>
          <a:p>
            <a:pPr>
              <a:defRPr/>
            </a:pPr>
            <a:endParaRPr lang="cs-CZ"/>
          </a:p>
        </p:txBody>
      </p:sp>
      <p:sp>
        <p:nvSpPr>
          <p:cNvPr id="7" name="Zástupný symbol pro číslo snímku 6"/>
          <p:cNvSpPr>
            <a:spLocks noGrp="1"/>
          </p:cNvSpPr>
          <p:nvPr>
            <p:ph type="sldNum" sz="quarter" idx="12"/>
          </p:nvPr>
        </p:nvSpPr>
        <p:spPr/>
        <p:txBody>
          <a:bodyPr/>
          <a:lstStyle/>
          <a:p>
            <a:fld id="{61726578-03D5-4358-8BD0-ED739AEA8EAB}" type="slidenum">
              <a:rPr lang="cs-CZ" smtClean="0"/>
              <a:pPr/>
              <a:t>‹#›</a:t>
            </a:fld>
            <a:endParaRPr lang="cs-CZ"/>
          </a:p>
        </p:txBody>
      </p:sp>
    </p:spTree>
    <p:extLst>
      <p:ext uri="{BB962C8B-B14F-4D97-AF65-F5344CB8AC3E}">
        <p14:creationId xmlns:p14="http://schemas.microsoft.com/office/powerpoint/2010/main" val="4038429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29841" y="457200"/>
            <a:ext cx="2949178" cy="1600200"/>
          </a:xfrm>
        </p:spPr>
        <p:txBody>
          <a:bodyPr anchor="b"/>
          <a:lstStyle>
            <a:lvl1pPr>
              <a:defRPr sz="2400"/>
            </a:lvl1pPr>
          </a:lstStyle>
          <a:p>
            <a:r>
              <a:rPr lang="cs-CZ"/>
              <a:t>Kliknutím lze upravit styl.</a:t>
            </a:r>
          </a:p>
        </p:txBody>
      </p:sp>
      <p:sp>
        <p:nvSpPr>
          <p:cNvPr id="3" name="Zástupný symbol pro obrázek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cs-CZ"/>
          </a:p>
        </p:txBody>
      </p:sp>
      <p:sp>
        <p:nvSpPr>
          <p:cNvPr id="4" name="Zástupný symbol pro text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pPr>
              <a:defRPr/>
            </a:pPr>
            <a:endParaRPr lang="cs-CZ"/>
          </a:p>
        </p:txBody>
      </p:sp>
      <p:sp>
        <p:nvSpPr>
          <p:cNvPr id="6" name="Zástupný symbol pro zápatí 5"/>
          <p:cNvSpPr>
            <a:spLocks noGrp="1"/>
          </p:cNvSpPr>
          <p:nvPr>
            <p:ph type="ftr" sz="quarter" idx="11"/>
          </p:nvPr>
        </p:nvSpPr>
        <p:spPr/>
        <p:txBody>
          <a:bodyPr/>
          <a:lstStyle/>
          <a:p>
            <a:pPr>
              <a:defRPr/>
            </a:pPr>
            <a:endParaRPr lang="cs-CZ"/>
          </a:p>
        </p:txBody>
      </p:sp>
      <p:sp>
        <p:nvSpPr>
          <p:cNvPr id="7" name="Zástupný symbol pro číslo snímku 6"/>
          <p:cNvSpPr>
            <a:spLocks noGrp="1"/>
          </p:cNvSpPr>
          <p:nvPr>
            <p:ph type="sldNum" sz="quarter" idx="12"/>
          </p:nvPr>
        </p:nvSpPr>
        <p:spPr/>
        <p:txBody>
          <a:bodyPr/>
          <a:lstStyle/>
          <a:p>
            <a:fld id="{87194582-197A-4E86-AFB1-718D1DB9DAD9}" type="slidenum">
              <a:rPr lang="cs-CZ" smtClean="0"/>
              <a:pPr/>
              <a:t>‹#›</a:t>
            </a:fld>
            <a:endParaRPr lang="cs-CZ"/>
          </a:p>
        </p:txBody>
      </p:sp>
    </p:spTree>
    <p:extLst>
      <p:ext uri="{BB962C8B-B14F-4D97-AF65-F5344CB8AC3E}">
        <p14:creationId xmlns:p14="http://schemas.microsoft.com/office/powerpoint/2010/main" val="310013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symbol pro text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cs-CZ"/>
          </a:p>
        </p:txBody>
      </p:sp>
      <p:sp>
        <p:nvSpPr>
          <p:cNvPr id="5" name="Zástupný symbol pro zápatí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cs-CZ"/>
          </a:p>
        </p:txBody>
      </p:sp>
      <p:sp>
        <p:nvSpPr>
          <p:cNvPr id="6" name="Zástupný symbol pro číslo snímku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1EC782D-D269-46B1-B5F9-7707A3B69CC7}" type="slidenum">
              <a:rPr lang="cs-CZ" smtClean="0"/>
              <a:pPr/>
              <a:t>‹#›</a:t>
            </a:fld>
            <a:endParaRPr lang="cs-CZ"/>
          </a:p>
        </p:txBody>
      </p:sp>
    </p:spTree>
    <p:extLst>
      <p:ext uri="{BB962C8B-B14F-4D97-AF65-F5344CB8AC3E}">
        <p14:creationId xmlns:p14="http://schemas.microsoft.com/office/powerpoint/2010/main" val="115454677"/>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cs-C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cs-CZ" dirty="0">
                <a:latin typeface="Arial" panose="020B0604020202020204" pitchFamily="34" charset="0"/>
              </a:rPr>
              <a:t>ČSN 01 6910</a:t>
            </a:r>
            <a:br>
              <a:rPr lang="cs-CZ" dirty="0">
                <a:latin typeface="Arial" panose="020B0604020202020204" pitchFamily="34" charset="0"/>
              </a:rPr>
            </a:br>
            <a:endParaRPr lang="cs-CZ" dirty="0">
              <a:latin typeface="Arial" panose="020B0604020202020204" pitchFamily="34" charset="0"/>
            </a:endParaRPr>
          </a:p>
        </p:txBody>
      </p:sp>
      <p:sp>
        <p:nvSpPr>
          <p:cNvPr id="3075" name="Rectangle 3"/>
          <p:cNvSpPr>
            <a:spLocks noGrp="1" noChangeArrowheads="1"/>
          </p:cNvSpPr>
          <p:nvPr>
            <p:ph type="subTitle" idx="1"/>
          </p:nvPr>
        </p:nvSpPr>
        <p:spPr/>
        <p:txBody>
          <a:bodyPr/>
          <a:lstStyle/>
          <a:p>
            <a:pPr eaLnBrk="1" hangingPunct="1"/>
            <a:endParaRPr lang="cs-CZ" dirty="0">
              <a:latin typeface="Arial" panose="020B0604020202020204" pitchFamily="34" charset="0"/>
            </a:endParaRPr>
          </a:p>
          <a:p>
            <a:pPr eaLnBrk="1" hangingPunct="1"/>
            <a:r>
              <a:rPr lang="cs-CZ" sz="2400" dirty="0"/>
              <a:t>Ing. Kateřina Tomšíková, Ph.D.</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831626"/>
          </a:xfrm>
        </p:spPr>
        <p:txBody>
          <a:bodyPr>
            <a:normAutofit/>
          </a:bodyPr>
          <a:lstStyle/>
          <a:p>
            <a:r>
              <a:rPr lang="cs-CZ" sz="2400" b="1" dirty="0">
                <a:latin typeface="+mn-lt"/>
              </a:rPr>
              <a:t>ČSN 01 6910</a:t>
            </a:r>
            <a:br>
              <a:rPr lang="cs-CZ" sz="2400" b="1" dirty="0">
                <a:latin typeface="+mn-lt"/>
              </a:rPr>
            </a:br>
            <a:r>
              <a:rPr lang="cs-CZ" sz="2400" b="1" dirty="0">
                <a:latin typeface="+mn-lt"/>
              </a:rPr>
              <a:t>Zkratky</a:t>
            </a:r>
            <a:endParaRPr lang="cs-CZ" sz="2400" dirty="0">
              <a:latin typeface="+mn-lt"/>
            </a:endParaRPr>
          </a:p>
        </p:txBody>
      </p:sp>
      <p:sp>
        <p:nvSpPr>
          <p:cNvPr id="3" name="Zástupný symbol pro obsah 2"/>
          <p:cNvSpPr>
            <a:spLocks noGrp="1"/>
          </p:cNvSpPr>
          <p:nvPr>
            <p:ph idx="1"/>
          </p:nvPr>
        </p:nvSpPr>
        <p:spPr>
          <a:xfrm>
            <a:off x="628650" y="1340768"/>
            <a:ext cx="7886700" cy="4836195"/>
          </a:xfrm>
        </p:spPr>
        <p:txBody>
          <a:bodyPr>
            <a:normAutofit/>
          </a:bodyPr>
          <a:lstStyle/>
          <a:p>
            <a:r>
              <a:rPr lang="cs-CZ" sz="2400" u="sng" dirty="0"/>
              <a:t>Zkratky vědeckých hodností</a:t>
            </a:r>
            <a:r>
              <a:rPr lang="cs-CZ" sz="2400" dirty="0"/>
              <a:t> za jménem se oddělují čárkou.</a:t>
            </a:r>
          </a:p>
          <a:p>
            <a:r>
              <a:rPr lang="cs-CZ" sz="2200" i="1" dirty="0">
                <a:solidFill>
                  <a:schemeClr val="accent5">
                    <a:lumMod val="50000"/>
                  </a:schemeClr>
                </a:solidFill>
              </a:rPr>
              <a:t>Příklad</a:t>
            </a:r>
            <a:r>
              <a:rPr lang="cs-CZ" sz="2200" dirty="0">
                <a:solidFill>
                  <a:schemeClr val="accent5">
                    <a:lumMod val="50000"/>
                  </a:schemeClr>
                </a:solidFill>
              </a:rPr>
              <a:t> </a:t>
            </a:r>
          </a:p>
          <a:p>
            <a:pPr marL="0" indent="0">
              <a:buNone/>
            </a:pPr>
            <a:r>
              <a:rPr lang="cs-CZ" sz="2400" dirty="0">
                <a:solidFill>
                  <a:schemeClr val="accent5">
                    <a:lumMod val="50000"/>
                  </a:schemeClr>
                </a:solidFill>
              </a:rPr>
              <a:t>PhDr. Martin Suchý, Ph.D.</a:t>
            </a:r>
          </a:p>
          <a:p>
            <a:pPr marL="0" indent="0">
              <a:buNone/>
            </a:pPr>
            <a:r>
              <a:rPr lang="cs-CZ" sz="2400" dirty="0">
                <a:solidFill>
                  <a:schemeClr val="accent5">
                    <a:lumMod val="50000"/>
                  </a:schemeClr>
                </a:solidFill>
              </a:rPr>
              <a:t>Ing. Jiří Husa, CSc.</a:t>
            </a:r>
          </a:p>
          <a:p>
            <a:pPr marL="0" indent="0">
              <a:buNone/>
            </a:pPr>
            <a:endParaRPr lang="cs-CZ" sz="2400" dirty="0">
              <a:solidFill>
                <a:schemeClr val="accent5">
                  <a:lumMod val="50000"/>
                </a:schemeClr>
              </a:solidFill>
            </a:endParaRPr>
          </a:p>
          <a:p>
            <a:r>
              <a:rPr lang="cs-CZ" sz="2400" u="sng" dirty="0"/>
              <a:t>Vysokoškolské tituly</a:t>
            </a:r>
            <a:r>
              <a:rPr lang="cs-CZ" sz="2400" dirty="0"/>
              <a:t> se píšou malým písmenem.</a:t>
            </a:r>
          </a:p>
          <a:p>
            <a:r>
              <a:rPr lang="cs-CZ" sz="2200" i="1" dirty="0">
                <a:solidFill>
                  <a:schemeClr val="accent5">
                    <a:lumMod val="50000"/>
                  </a:schemeClr>
                </a:solidFill>
              </a:rPr>
              <a:t>Příklad</a:t>
            </a:r>
          </a:p>
          <a:p>
            <a:pPr marL="0" indent="0">
              <a:buNone/>
            </a:pPr>
            <a:r>
              <a:rPr lang="cs-CZ" sz="2400" dirty="0">
                <a:solidFill>
                  <a:schemeClr val="accent5">
                    <a:lumMod val="50000"/>
                  </a:schemeClr>
                </a:solidFill>
              </a:rPr>
              <a:t>prof. Ing. Milan Slavík, CSc., doc. PhDr. Radmila Dytrtová, Ph.D.</a:t>
            </a:r>
          </a:p>
          <a:p>
            <a:pPr marL="0" indent="0">
              <a:buNone/>
            </a:pPr>
            <a:endParaRPr lang="cs-CZ" sz="2400" dirty="0"/>
          </a:p>
          <a:p>
            <a:endParaRPr lang="cs-CZ" dirty="0"/>
          </a:p>
        </p:txBody>
      </p:sp>
    </p:spTree>
    <p:extLst>
      <p:ext uri="{BB962C8B-B14F-4D97-AF65-F5344CB8AC3E}">
        <p14:creationId xmlns:p14="http://schemas.microsoft.com/office/powerpoint/2010/main" val="2348237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6"/>
            <a:ext cx="7886700" cy="831625"/>
          </a:xfrm>
        </p:spPr>
        <p:txBody>
          <a:bodyPr>
            <a:normAutofit/>
          </a:bodyPr>
          <a:lstStyle/>
          <a:p>
            <a:pPr lvl="0"/>
            <a:r>
              <a:rPr lang="cs-CZ" sz="2400" b="1" dirty="0">
                <a:latin typeface="+mn-lt"/>
              </a:rPr>
              <a:t>ČSN 01 6910</a:t>
            </a:r>
            <a:br>
              <a:rPr lang="cs-CZ" sz="2400" b="1" dirty="0">
                <a:latin typeface="+mn-lt"/>
              </a:rPr>
            </a:br>
            <a:r>
              <a:rPr lang="cs-CZ" sz="2400" b="1" dirty="0">
                <a:latin typeface="+mn-lt"/>
              </a:rPr>
              <a:t>Značky</a:t>
            </a:r>
            <a:endParaRPr lang="cs-CZ" sz="2400" dirty="0">
              <a:latin typeface="+mn-lt"/>
            </a:endParaRPr>
          </a:p>
        </p:txBody>
      </p:sp>
      <p:sp>
        <p:nvSpPr>
          <p:cNvPr id="3" name="Zástupný symbol pro obsah 2"/>
          <p:cNvSpPr>
            <a:spLocks noGrp="1"/>
          </p:cNvSpPr>
          <p:nvPr>
            <p:ph idx="1"/>
          </p:nvPr>
        </p:nvSpPr>
        <p:spPr>
          <a:xfrm>
            <a:off x="395536" y="1124744"/>
            <a:ext cx="8424936" cy="5400600"/>
          </a:xfrm>
        </p:spPr>
        <p:txBody>
          <a:bodyPr>
            <a:normAutofit/>
          </a:bodyPr>
          <a:lstStyle/>
          <a:p>
            <a:r>
              <a:rPr lang="cs-CZ" sz="2400" dirty="0"/>
              <a:t>Značka a příslušná číselná hodnota musí být napsány na jednom řádku.</a:t>
            </a:r>
          </a:p>
          <a:p>
            <a:pPr marL="0" indent="0">
              <a:buNone/>
            </a:pPr>
            <a:r>
              <a:rPr lang="cs-CZ" sz="2400" dirty="0"/>
              <a:t> </a:t>
            </a:r>
            <a:r>
              <a:rPr lang="cs-CZ" sz="2400" u="sng" dirty="0"/>
              <a:t>Značky měrných jednotek</a:t>
            </a:r>
            <a:r>
              <a:rPr lang="cs-CZ" sz="2400" dirty="0"/>
              <a:t> se píší bez tečky, od číselné hodnoty se oddělují mezerou.</a:t>
            </a:r>
          </a:p>
          <a:p>
            <a:r>
              <a:rPr lang="cs-CZ" sz="2200" i="1" dirty="0">
                <a:solidFill>
                  <a:schemeClr val="accent5">
                    <a:lumMod val="50000"/>
                  </a:schemeClr>
                </a:solidFill>
              </a:rPr>
              <a:t>Příklad </a:t>
            </a:r>
          </a:p>
          <a:p>
            <a:pPr marL="0" indent="0">
              <a:buNone/>
            </a:pPr>
            <a:r>
              <a:rPr lang="cs-CZ" sz="2400" dirty="0">
                <a:solidFill>
                  <a:schemeClr val="accent5">
                    <a:lumMod val="50000"/>
                  </a:schemeClr>
                </a:solidFill>
              </a:rPr>
              <a:t>10 cm; 6 V; 8,78 kg; 7 m x 5 m; 12 min; 30 s</a:t>
            </a:r>
          </a:p>
          <a:p>
            <a:pPr marL="0" indent="0">
              <a:buNone/>
            </a:pPr>
            <a:endParaRPr lang="cs-CZ" sz="900" dirty="0"/>
          </a:p>
          <a:p>
            <a:r>
              <a:rPr lang="cs-CZ" sz="2400" dirty="0"/>
              <a:t>Jestliže se číslicí a značkou vyjadřuje přídavné jméno, píše se takový výraz bez mezery.</a:t>
            </a:r>
          </a:p>
          <a:p>
            <a:r>
              <a:rPr lang="cs-CZ" sz="2200" i="1" dirty="0">
                <a:solidFill>
                  <a:schemeClr val="accent5">
                    <a:lumMod val="50000"/>
                  </a:schemeClr>
                </a:solidFill>
              </a:rPr>
              <a:t>Příklad</a:t>
            </a:r>
          </a:p>
          <a:p>
            <a:pPr marL="0" indent="0">
              <a:buNone/>
            </a:pPr>
            <a:r>
              <a:rPr lang="cs-CZ" sz="2400" noProof="1">
                <a:solidFill>
                  <a:schemeClr val="accent5">
                    <a:lumMod val="50000"/>
                  </a:schemeClr>
                </a:solidFill>
              </a:rPr>
              <a:t>6V </a:t>
            </a:r>
            <a:r>
              <a:rPr lang="cs-CZ" sz="2400" dirty="0">
                <a:solidFill>
                  <a:schemeClr val="accent5">
                    <a:lumMod val="50000"/>
                  </a:schemeClr>
                </a:solidFill>
              </a:rPr>
              <a:t>baterie = 6voltová = </a:t>
            </a:r>
            <a:r>
              <a:rPr lang="cs-CZ" sz="2400" noProof="1">
                <a:solidFill>
                  <a:schemeClr val="accent5">
                    <a:lumMod val="50000"/>
                  </a:schemeClr>
                </a:solidFill>
              </a:rPr>
              <a:t>šestivoltová</a:t>
            </a:r>
            <a:r>
              <a:rPr lang="cs-CZ" sz="2400" dirty="0">
                <a:solidFill>
                  <a:schemeClr val="accent5">
                    <a:lumMod val="50000"/>
                  </a:schemeClr>
                </a:solidFill>
              </a:rPr>
              <a:t> baterie </a:t>
            </a:r>
            <a:endParaRPr lang="cs-CZ" dirty="0"/>
          </a:p>
        </p:txBody>
      </p:sp>
    </p:spTree>
    <p:extLst>
      <p:ext uri="{BB962C8B-B14F-4D97-AF65-F5344CB8AC3E}">
        <p14:creationId xmlns:p14="http://schemas.microsoft.com/office/powerpoint/2010/main" val="2368198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903634"/>
          </a:xfrm>
        </p:spPr>
        <p:txBody>
          <a:bodyPr>
            <a:normAutofit/>
          </a:bodyPr>
          <a:lstStyle/>
          <a:p>
            <a:r>
              <a:rPr lang="cs-CZ" sz="2400" b="1" dirty="0">
                <a:latin typeface="+mn-lt"/>
              </a:rPr>
              <a:t>ČSN 01 6910</a:t>
            </a:r>
            <a:br>
              <a:rPr lang="cs-CZ" sz="2400" b="1" dirty="0">
                <a:latin typeface="+mn-lt"/>
              </a:rPr>
            </a:br>
            <a:r>
              <a:rPr lang="cs-CZ" sz="2400" b="1" dirty="0">
                <a:latin typeface="+mn-lt"/>
              </a:rPr>
              <a:t>Značky</a:t>
            </a:r>
            <a:endParaRPr lang="cs-CZ" sz="2400" dirty="0">
              <a:latin typeface="+mn-lt"/>
            </a:endParaRPr>
          </a:p>
        </p:txBody>
      </p:sp>
      <p:sp>
        <p:nvSpPr>
          <p:cNvPr id="3" name="Zástupný symbol pro obsah 2"/>
          <p:cNvSpPr>
            <a:spLocks noGrp="1"/>
          </p:cNvSpPr>
          <p:nvPr>
            <p:ph idx="1"/>
          </p:nvPr>
        </p:nvSpPr>
        <p:spPr>
          <a:xfrm>
            <a:off x="628650" y="1412776"/>
            <a:ext cx="7886700" cy="4764187"/>
          </a:xfrm>
        </p:spPr>
        <p:txBody>
          <a:bodyPr>
            <a:normAutofit/>
          </a:bodyPr>
          <a:lstStyle/>
          <a:p>
            <a:r>
              <a:rPr lang="cs-CZ" sz="2200" u="sng" dirty="0"/>
              <a:t>Procento</a:t>
            </a:r>
            <a:r>
              <a:rPr lang="cs-CZ" sz="2200" dirty="0"/>
              <a:t> se píše se značkou %. </a:t>
            </a:r>
          </a:p>
          <a:p>
            <a:r>
              <a:rPr lang="cs-CZ" sz="2200" u="sng" dirty="0"/>
              <a:t>Promile</a:t>
            </a:r>
            <a:r>
              <a:rPr lang="cs-CZ" sz="2200" dirty="0"/>
              <a:t> se píše ‰. </a:t>
            </a:r>
          </a:p>
          <a:p>
            <a:r>
              <a:rPr lang="cs-CZ" sz="2200" dirty="0"/>
              <a:t>Mezi číslem a značkou se vynechá mezera.</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úrok 5 %; </a:t>
            </a:r>
          </a:p>
          <a:p>
            <a:pPr marL="0" indent="0">
              <a:buNone/>
            </a:pPr>
            <a:r>
              <a:rPr lang="cs-CZ" sz="2200" dirty="0">
                <a:solidFill>
                  <a:schemeClr val="accent5">
                    <a:lumMod val="50000"/>
                  </a:schemeClr>
                </a:solidFill>
              </a:rPr>
              <a:t>3 1/2 % slevy; </a:t>
            </a:r>
          </a:p>
          <a:p>
            <a:pPr marL="0" indent="0">
              <a:buNone/>
            </a:pPr>
            <a:r>
              <a:rPr lang="cs-CZ" sz="2200" dirty="0">
                <a:solidFill>
                  <a:schemeClr val="accent5">
                    <a:lumMod val="50000"/>
                  </a:schemeClr>
                </a:solidFill>
              </a:rPr>
              <a:t>2 ‰ alkoholu</a:t>
            </a:r>
          </a:p>
          <a:p>
            <a:pPr marL="0" indent="0">
              <a:buNone/>
            </a:pPr>
            <a:endParaRPr lang="cs-CZ" u="sng" dirty="0"/>
          </a:p>
          <a:p>
            <a:r>
              <a:rPr lang="cs-CZ" sz="2200" u="sng" dirty="0"/>
              <a:t>Složená přídavná jména</a:t>
            </a:r>
            <a:r>
              <a:rPr lang="cs-CZ" sz="2200" dirty="0"/>
              <a:t> se píší bez mezery mezi číslem a značkou.</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15% penále = </a:t>
            </a:r>
            <a:r>
              <a:rPr lang="cs-CZ" sz="2200" noProof="1">
                <a:solidFill>
                  <a:schemeClr val="accent5">
                    <a:lumMod val="50000"/>
                  </a:schemeClr>
                </a:solidFill>
              </a:rPr>
              <a:t>15procentní</a:t>
            </a:r>
            <a:r>
              <a:rPr lang="cs-CZ" sz="2200" dirty="0">
                <a:solidFill>
                  <a:schemeClr val="accent5">
                    <a:lumMod val="50000"/>
                  </a:schemeClr>
                </a:solidFill>
              </a:rPr>
              <a:t> penále </a:t>
            </a:r>
            <a:endParaRPr lang="cs-CZ" dirty="0">
              <a:solidFill>
                <a:schemeClr val="accent5">
                  <a:lumMod val="50000"/>
                </a:schemeClr>
              </a:solidFill>
            </a:endParaRPr>
          </a:p>
        </p:txBody>
      </p:sp>
    </p:spTree>
    <p:extLst>
      <p:ext uri="{BB962C8B-B14F-4D97-AF65-F5344CB8AC3E}">
        <p14:creationId xmlns:p14="http://schemas.microsoft.com/office/powerpoint/2010/main" val="1425727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975642"/>
          </a:xfrm>
        </p:spPr>
        <p:txBody>
          <a:bodyPr>
            <a:normAutofit/>
          </a:bodyPr>
          <a:lstStyle/>
          <a:p>
            <a:r>
              <a:rPr lang="cs-CZ" sz="2400" b="1" dirty="0">
                <a:latin typeface="+mn-lt"/>
              </a:rPr>
              <a:t>ČSN 01 6910</a:t>
            </a:r>
            <a:br>
              <a:rPr lang="cs-CZ" sz="2400" b="1" dirty="0">
                <a:latin typeface="+mn-lt"/>
              </a:rPr>
            </a:br>
            <a:r>
              <a:rPr lang="cs-CZ" sz="2400" b="1" dirty="0">
                <a:latin typeface="+mn-lt"/>
              </a:rPr>
              <a:t>Čísla a číslice</a:t>
            </a:r>
            <a:endParaRPr lang="cs-CZ" sz="2400" dirty="0">
              <a:latin typeface="+mn-lt"/>
            </a:endParaRPr>
          </a:p>
        </p:txBody>
      </p:sp>
      <p:sp>
        <p:nvSpPr>
          <p:cNvPr id="3" name="Zástupný symbol pro obsah 2"/>
          <p:cNvSpPr>
            <a:spLocks noGrp="1"/>
          </p:cNvSpPr>
          <p:nvPr>
            <p:ph idx="1"/>
          </p:nvPr>
        </p:nvSpPr>
        <p:spPr>
          <a:xfrm>
            <a:off x="323528" y="1196752"/>
            <a:ext cx="8496944" cy="5328592"/>
          </a:xfrm>
        </p:spPr>
        <p:txBody>
          <a:bodyPr>
            <a:normAutofit/>
          </a:bodyPr>
          <a:lstStyle/>
          <a:p>
            <a:r>
              <a:rPr lang="cs-CZ" sz="2200" u="sng" dirty="0"/>
              <a:t>Desetinná čísla</a:t>
            </a:r>
            <a:r>
              <a:rPr lang="cs-CZ" sz="2200" dirty="0"/>
              <a:t> </a:t>
            </a:r>
          </a:p>
          <a:p>
            <a:r>
              <a:rPr lang="cs-CZ" sz="2200" dirty="0"/>
              <a:t>Oddělují se od jednotek desetinnou čárkou. Čísla, která mají více než tři místa vlevo nebo vpravo od desetinné čárky, se člení do skupin o třech místech jednou mezerou. Desetinná čísla psaná za sebou se oddělují středníkem.</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5,756 75 g; 17 867,8 m</a:t>
            </a:r>
          </a:p>
          <a:p>
            <a:pPr marL="0" indent="0">
              <a:buNone/>
            </a:pPr>
            <a:endParaRPr lang="cs-CZ" sz="800" dirty="0"/>
          </a:p>
          <a:p>
            <a:r>
              <a:rPr lang="cs-CZ" sz="2200" u="sng" dirty="0"/>
              <a:t>Čtyřmístná čísla</a:t>
            </a:r>
            <a:r>
              <a:rPr lang="cs-CZ" sz="2200" dirty="0"/>
              <a:t> se rovněž člení mezerou (kromě letopočtů či např. čísel norem). Je však dovoleno, aby čtyřmístná čísla v souvislém textu členěna nebyla, úprava v celém textu musí být však jednotná.</a:t>
            </a:r>
          </a:p>
          <a:p>
            <a:r>
              <a:rPr lang="cs-CZ" sz="2000" i="1" dirty="0">
                <a:solidFill>
                  <a:schemeClr val="accent5">
                    <a:lumMod val="50000"/>
                  </a:schemeClr>
                </a:solidFill>
              </a:rPr>
              <a:t>Příklad</a:t>
            </a:r>
            <a:r>
              <a:rPr lang="cs-CZ" dirty="0">
                <a:solidFill>
                  <a:schemeClr val="accent5">
                    <a:lumMod val="50000"/>
                  </a:schemeClr>
                </a:solidFill>
              </a:rPr>
              <a:t> </a:t>
            </a:r>
          </a:p>
          <a:p>
            <a:pPr marL="0" indent="0">
              <a:buNone/>
            </a:pPr>
            <a:r>
              <a:rPr lang="cs-CZ" sz="2200" dirty="0">
                <a:solidFill>
                  <a:schemeClr val="accent5">
                    <a:lumMod val="50000"/>
                  </a:schemeClr>
                </a:solidFill>
              </a:rPr>
              <a:t>2 000 km;       1 000 ha;      1 250 000 obyvatel</a:t>
            </a:r>
          </a:p>
          <a:p>
            <a:pPr marL="0" indent="0">
              <a:buNone/>
            </a:pPr>
            <a:r>
              <a:rPr lang="cs-CZ" sz="2200" dirty="0">
                <a:solidFill>
                  <a:schemeClr val="accent5">
                    <a:lumMod val="50000"/>
                  </a:schemeClr>
                </a:solidFill>
              </a:rPr>
              <a:t>rok 2014;        norma ČSN 01 6910</a:t>
            </a:r>
          </a:p>
          <a:p>
            <a:endParaRPr lang="cs-CZ" dirty="0"/>
          </a:p>
        </p:txBody>
      </p:sp>
    </p:spTree>
    <p:extLst>
      <p:ext uri="{BB962C8B-B14F-4D97-AF65-F5344CB8AC3E}">
        <p14:creationId xmlns:p14="http://schemas.microsoft.com/office/powerpoint/2010/main" val="3360195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188641"/>
            <a:ext cx="7886700" cy="792088"/>
          </a:xfrm>
        </p:spPr>
        <p:txBody>
          <a:bodyPr>
            <a:normAutofit/>
          </a:bodyPr>
          <a:lstStyle/>
          <a:p>
            <a:r>
              <a:rPr lang="cs-CZ" sz="2400" b="1" dirty="0">
                <a:latin typeface="+mn-lt"/>
              </a:rPr>
              <a:t>ČSN 01 6910</a:t>
            </a:r>
            <a:br>
              <a:rPr lang="cs-CZ" sz="2400" b="1" dirty="0">
                <a:latin typeface="+mn-lt"/>
              </a:rPr>
            </a:br>
            <a:r>
              <a:rPr lang="cs-CZ" sz="2400" b="1" dirty="0">
                <a:latin typeface="+mn-lt"/>
              </a:rPr>
              <a:t>Čísla a číslice</a:t>
            </a:r>
            <a:endParaRPr lang="cs-CZ" sz="2400" dirty="0">
              <a:latin typeface="+mn-lt"/>
            </a:endParaRPr>
          </a:p>
        </p:txBody>
      </p:sp>
      <p:sp>
        <p:nvSpPr>
          <p:cNvPr id="3" name="Zástupný symbol pro obsah 2"/>
          <p:cNvSpPr>
            <a:spLocks noGrp="1"/>
          </p:cNvSpPr>
          <p:nvPr>
            <p:ph idx="1"/>
          </p:nvPr>
        </p:nvSpPr>
        <p:spPr>
          <a:xfrm>
            <a:off x="467544" y="1124744"/>
            <a:ext cx="8047806" cy="5472608"/>
          </a:xfrm>
        </p:spPr>
        <p:txBody>
          <a:bodyPr>
            <a:normAutofit/>
          </a:bodyPr>
          <a:lstStyle/>
          <a:p>
            <a:r>
              <a:rPr lang="cs-CZ" sz="2200" u="sng" dirty="0"/>
              <a:t>Spojení čísel se slovy</a:t>
            </a:r>
            <a:r>
              <a:rPr lang="cs-CZ" sz="2200" dirty="0"/>
              <a:t> – mezera ani spojovník se nepíší tem, kde se spojuje číslo se slovem.</a:t>
            </a:r>
          </a:p>
          <a:p>
            <a:r>
              <a:rPr lang="cs-CZ" sz="2000" i="1" dirty="0">
                <a:solidFill>
                  <a:schemeClr val="accent5">
                    <a:lumMod val="50000"/>
                  </a:schemeClr>
                </a:solidFill>
              </a:rPr>
              <a:t>Příklad</a:t>
            </a:r>
          </a:p>
          <a:p>
            <a:pPr marL="0" indent="0">
              <a:buNone/>
            </a:pPr>
            <a:r>
              <a:rPr lang="cs-CZ" sz="2200" noProof="1">
                <a:solidFill>
                  <a:schemeClr val="accent5">
                    <a:lumMod val="50000"/>
                  </a:schemeClr>
                </a:solidFill>
              </a:rPr>
              <a:t>10násobek</a:t>
            </a:r>
            <a:r>
              <a:rPr lang="cs-CZ" sz="2200" dirty="0">
                <a:solidFill>
                  <a:schemeClr val="accent5">
                    <a:lumMod val="50000"/>
                  </a:schemeClr>
                </a:solidFill>
              </a:rPr>
              <a:t>, </a:t>
            </a:r>
            <a:r>
              <a:rPr lang="cs-CZ" sz="2200" noProof="1">
                <a:solidFill>
                  <a:schemeClr val="accent5">
                    <a:lumMod val="50000"/>
                  </a:schemeClr>
                </a:solidFill>
              </a:rPr>
              <a:t>14denní, 5krát</a:t>
            </a:r>
          </a:p>
          <a:p>
            <a:pPr marL="0" indent="0">
              <a:buNone/>
            </a:pPr>
            <a:endParaRPr lang="cs-CZ" sz="2200" noProof="1">
              <a:solidFill>
                <a:schemeClr val="accent5">
                  <a:lumMod val="50000"/>
                </a:schemeClr>
              </a:solidFill>
            </a:endParaRPr>
          </a:p>
          <a:p>
            <a:r>
              <a:rPr lang="cs-CZ" sz="2200" u="sng" dirty="0"/>
              <a:t>Sestavy čísel</a:t>
            </a:r>
            <a:endParaRPr lang="cs-CZ" sz="2200" dirty="0"/>
          </a:p>
          <a:p>
            <a:r>
              <a:rPr lang="cs-CZ" sz="2200" dirty="0"/>
              <a:t>V sestavách se číslice píší pod sebe podle řádů, vychází se od desetinné čárky a za ní se uvádí stejný počet míst (kde nejsou desetinné hodnoty dodány, píší se nuly.</a:t>
            </a:r>
          </a:p>
          <a:p>
            <a:pPr marL="0" indent="0">
              <a:buNone/>
            </a:pPr>
            <a:r>
              <a:rPr lang="cs-CZ" sz="2200" dirty="0"/>
              <a:t> </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1 256,10 kg             9.536,70</a:t>
            </a:r>
          </a:p>
          <a:p>
            <a:pPr marL="0" indent="0">
              <a:buNone/>
            </a:pPr>
            <a:r>
              <a:rPr lang="cs-CZ" sz="2200" u="sng" dirty="0">
                <a:solidFill>
                  <a:schemeClr val="accent5">
                    <a:lumMod val="50000"/>
                  </a:schemeClr>
                </a:solidFill>
              </a:rPr>
              <a:t>   700,00 kg   </a:t>
            </a:r>
            <a:r>
              <a:rPr lang="cs-CZ" sz="2200" dirty="0">
                <a:solidFill>
                  <a:schemeClr val="accent5">
                    <a:lumMod val="50000"/>
                  </a:schemeClr>
                </a:solidFill>
              </a:rPr>
              <a:t>        </a:t>
            </a:r>
            <a:r>
              <a:rPr lang="cs-CZ" sz="2200" u="sng" dirty="0">
                <a:solidFill>
                  <a:schemeClr val="accent5">
                    <a:lumMod val="50000"/>
                  </a:schemeClr>
                </a:solidFill>
              </a:rPr>
              <a:t>- 3.792,00</a:t>
            </a:r>
            <a:endParaRPr lang="cs-CZ" sz="2200" dirty="0">
              <a:solidFill>
                <a:schemeClr val="accent5">
                  <a:lumMod val="50000"/>
                </a:schemeClr>
              </a:solidFill>
            </a:endParaRPr>
          </a:p>
          <a:p>
            <a:pPr marL="0" indent="0">
              <a:buNone/>
            </a:pPr>
            <a:r>
              <a:rPr lang="cs-CZ" sz="2200" dirty="0">
                <a:solidFill>
                  <a:schemeClr val="accent5">
                    <a:lumMod val="50000"/>
                  </a:schemeClr>
                </a:solidFill>
              </a:rPr>
              <a:t>1 956,10 kg             5.744,70</a:t>
            </a:r>
          </a:p>
          <a:p>
            <a:pPr marL="0" indent="0">
              <a:buNone/>
            </a:pPr>
            <a:endParaRPr lang="cs-CZ" sz="2200" noProof="1">
              <a:solidFill>
                <a:schemeClr val="accent5">
                  <a:lumMod val="50000"/>
                </a:schemeClr>
              </a:solidFill>
            </a:endParaRPr>
          </a:p>
          <a:p>
            <a:pPr marL="0" indent="0">
              <a:buNone/>
            </a:pPr>
            <a:endParaRPr lang="cs-CZ" dirty="0">
              <a:solidFill>
                <a:schemeClr val="accent5">
                  <a:lumMod val="50000"/>
                </a:schemeClr>
              </a:solidFill>
            </a:endParaRPr>
          </a:p>
          <a:p>
            <a:pPr marL="0" indent="0">
              <a:buNone/>
            </a:pPr>
            <a:endParaRPr lang="cs-CZ" dirty="0"/>
          </a:p>
        </p:txBody>
      </p:sp>
    </p:spTree>
    <p:extLst>
      <p:ext uri="{BB962C8B-B14F-4D97-AF65-F5344CB8AC3E}">
        <p14:creationId xmlns:p14="http://schemas.microsoft.com/office/powerpoint/2010/main" val="3458017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903634"/>
          </a:xfrm>
        </p:spPr>
        <p:txBody>
          <a:bodyPr>
            <a:normAutofit/>
          </a:bodyPr>
          <a:lstStyle/>
          <a:p>
            <a:r>
              <a:rPr lang="cs-CZ" sz="2400" b="1" dirty="0">
                <a:latin typeface="+mn-lt"/>
              </a:rPr>
              <a:t>ČSN 01 6910</a:t>
            </a:r>
            <a:br>
              <a:rPr lang="cs-CZ" sz="2400" b="1" dirty="0">
                <a:latin typeface="+mn-lt"/>
              </a:rPr>
            </a:br>
            <a:r>
              <a:rPr lang="cs-CZ" sz="2400" b="1" dirty="0">
                <a:latin typeface="+mn-lt"/>
              </a:rPr>
              <a:t>Čísla a číslice</a:t>
            </a:r>
            <a:endParaRPr lang="cs-CZ" sz="2400" dirty="0">
              <a:latin typeface="+mn-lt"/>
            </a:endParaRPr>
          </a:p>
        </p:txBody>
      </p:sp>
      <p:sp>
        <p:nvSpPr>
          <p:cNvPr id="3" name="Zástupný symbol pro obsah 2"/>
          <p:cNvSpPr>
            <a:spLocks noGrp="1"/>
          </p:cNvSpPr>
          <p:nvPr>
            <p:ph idx="1"/>
          </p:nvPr>
        </p:nvSpPr>
        <p:spPr>
          <a:xfrm>
            <a:off x="628650" y="1268760"/>
            <a:ext cx="7886700" cy="5112568"/>
          </a:xfrm>
        </p:spPr>
        <p:txBody>
          <a:bodyPr>
            <a:normAutofit lnSpcReduction="10000"/>
          </a:bodyPr>
          <a:lstStyle/>
          <a:p>
            <a:r>
              <a:rPr lang="cs-CZ" sz="2200" u="sng" dirty="0"/>
              <a:t>Kalendářní data</a:t>
            </a:r>
            <a:endParaRPr lang="cs-CZ" sz="2200" dirty="0"/>
          </a:p>
          <a:p>
            <a:r>
              <a:rPr lang="cs-CZ" sz="2200" dirty="0"/>
              <a:t>Při číselném vyjádření kalendářního data se uplatňuje vzestupný nebo sestupný zápis. Při vzestupném zápisu je pořadí údajů den, měsíc, rok, první až devátý den či měsíc se píší jednomístně.</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9. 12. 2022</a:t>
            </a:r>
          </a:p>
          <a:p>
            <a:pPr marL="0" indent="0">
              <a:buNone/>
            </a:pPr>
            <a:r>
              <a:rPr lang="cs-CZ" sz="2200" dirty="0">
                <a:solidFill>
                  <a:schemeClr val="accent5">
                    <a:lumMod val="50000"/>
                  </a:schemeClr>
                </a:solidFill>
              </a:rPr>
              <a:t>25. 8. 2022</a:t>
            </a:r>
          </a:p>
          <a:p>
            <a:pPr marL="0" indent="0">
              <a:buNone/>
            </a:pPr>
            <a:endParaRPr lang="cs-CZ" dirty="0"/>
          </a:p>
          <a:p>
            <a:r>
              <a:rPr lang="cs-CZ" sz="2200" dirty="0"/>
              <a:t>V administrativních textech jsou možné oba postupy. U vzestupného zápisu jsou dny a měsíce uváděny dvoumístně a po tečkách se nedělá mezera.</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09.12.2022</a:t>
            </a:r>
          </a:p>
          <a:p>
            <a:pPr marL="0" indent="0">
              <a:buNone/>
            </a:pPr>
            <a:r>
              <a:rPr lang="cs-CZ" sz="2200" dirty="0">
                <a:solidFill>
                  <a:schemeClr val="accent5">
                    <a:lumMod val="50000"/>
                  </a:schemeClr>
                </a:solidFill>
              </a:rPr>
              <a:t>25.08.2022 </a:t>
            </a:r>
          </a:p>
          <a:p>
            <a:endParaRPr lang="cs-CZ" dirty="0"/>
          </a:p>
        </p:txBody>
      </p:sp>
    </p:spTree>
    <p:extLst>
      <p:ext uri="{BB962C8B-B14F-4D97-AF65-F5344CB8AC3E}">
        <p14:creationId xmlns:p14="http://schemas.microsoft.com/office/powerpoint/2010/main" val="214974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903634"/>
          </a:xfrm>
        </p:spPr>
        <p:txBody>
          <a:bodyPr>
            <a:normAutofit/>
          </a:bodyPr>
          <a:lstStyle/>
          <a:p>
            <a:r>
              <a:rPr lang="cs-CZ" sz="2400" b="1" dirty="0">
                <a:latin typeface="+mn-lt"/>
              </a:rPr>
              <a:t>ČSN 01 6910</a:t>
            </a:r>
            <a:br>
              <a:rPr lang="cs-CZ" sz="2400" b="1" dirty="0">
                <a:latin typeface="+mn-lt"/>
              </a:rPr>
            </a:br>
            <a:r>
              <a:rPr lang="cs-CZ" sz="2400" b="1" dirty="0">
                <a:latin typeface="+mn-lt"/>
              </a:rPr>
              <a:t>Čísla a číslice</a:t>
            </a:r>
            <a:endParaRPr lang="cs-CZ" sz="2400" dirty="0">
              <a:latin typeface="+mn-lt"/>
            </a:endParaRPr>
          </a:p>
        </p:txBody>
      </p:sp>
      <p:sp>
        <p:nvSpPr>
          <p:cNvPr id="3" name="Zástupný symbol pro obsah 2"/>
          <p:cNvSpPr>
            <a:spLocks noGrp="1"/>
          </p:cNvSpPr>
          <p:nvPr>
            <p:ph idx="1"/>
          </p:nvPr>
        </p:nvSpPr>
        <p:spPr>
          <a:xfrm>
            <a:off x="628650" y="1484784"/>
            <a:ext cx="7886700" cy="4692179"/>
          </a:xfrm>
        </p:spPr>
        <p:txBody>
          <a:bodyPr/>
          <a:lstStyle/>
          <a:p>
            <a:r>
              <a:rPr lang="cs-CZ" sz="2200" dirty="0"/>
              <a:t>Při sestupném zápisu je pořadí rok, měsíc, den, jednotlivé údaje se oddělují spojovníkem, měsíc a den se vyznačuje vždy dvoumístně.</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2022-11-09</a:t>
            </a:r>
            <a:r>
              <a:rPr lang="cs-CZ" dirty="0"/>
              <a:t>		</a:t>
            </a:r>
          </a:p>
          <a:p>
            <a:pPr marL="0" indent="0">
              <a:buNone/>
            </a:pPr>
            <a:r>
              <a:rPr lang="cs-CZ" dirty="0"/>
              <a:t> </a:t>
            </a:r>
          </a:p>
          <a:p>
            <a:r>
              <a:rPr lang="cs-CZ" sz="2200" dirty="0"/>
              <a:t>Při slovním vyjádření měsíce se datum píše vzestupně.</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Náchod 1. září 2022	</a:t>
            </a:r>
          </a:p>
          <a:p>
            <a:pPr marL="0" indent="0">
              <a:buNone/>
            </a:pPr>
            <a:r>
              <a:rPr lang="cs-CZ" sz="2200" dirty="0">
                <a:solidFill>
                  <a:schemeClr val="accent5">
                    <a:lumMod val="50000"/>
                  </a:schemeClr>
                </a:solidFill>
              </a:rPr>
              <a:t>při nedostatku místa lze i 1. 9. 2022</a:t>
            </a:r>
          </a:p>
          <a:p>
            <a:endParaRPr lang="cs-CZ" dirty="0"/>
          </a:p>
        </p:txBody>
      </p:sp>
    </p:spTree>
    <p:extLst>
      <p:ext uri="{BB962C8B-B14F-4D97-AF65-F5344CB8AC3E}">
        <p14:creationId xmlns:p14="http://schemas.microsoft.com/office/powerpoint/2010/main" val="1195687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975642"/>
          </a:xfrm>
        </p:spPr>
        <p:txBody>
          <a:bodyPr>
            <a:normAutofit/>
          </a:bodyPr>
          <a:lstStyle/>
          <a:p>
            <a:r>
              <a:rPr lang="cs-CZ" sz="2400" b="1" dirty="0">
                <a:latin typeface="+mn-lt"/>
              </a:rPr>
              <a:t>ČSN 01 6910</a:t>
            </a:r>
            <a:br>
              <a:rPr lang="cs-CZ" sz="2400" b="1" dirty="0">
                <a:latin typeface="+mn-lt"/>
              </a:rPr>
            </a:br>
            <a:r>
              <a:rPr lang="cs-CZ" sz="2400" b="1" dirty="0">
                <a:latin typeface="+mn-lt"/>
              </a:rPr>
              <a:t>Čísla a číslice</a:t>
            </a:r>
            <a:endParaRPr lang="cs-CZ" sz="2400" dirty="0">
              <a:latin typeface="+mn-lt"/>
            </a:endParaRPr>
          </a:p>
        </p:txBody>
      </p:sp>
      <p:sp>
        <p:nvSpPr>
          <p:cNvPr id="3" name="Zástupný symbol pro obsah 2"/>
          <p:cNvSpPr>
            <a:spLocks noGrp="1"/>
          </p:cNvSpPr>
          <p:nvPr>
            <p:ph idx="1"/>
          </p:nvPr>
        </p:nvSpPr>
        <p:spPr>
          <a:xfrm>
            <a:off x="628650" y="1268760"/>
            <a:ext cx="7886700" cy="4908203"/>
          </a:xfrm>
        </p:spPr>
        <p:txBody>
          <a:bodyPr/>
          <a:lstStyle/>
          <a:p>
            <a:r>
              <a:rPr lang="cs-CZ" sz="2200" u="sng" dirty="0"/>
              <a:t>Časové údaje</a:t>
            </a:r>
            <a:r>
              <a:rPr lang="cs-CZ" sz="2200" dirty="0"/>
              <a:t> </a:t>
            </a:r>
          </a:p>
          <a:p>
            <a:r>
              <a:rPr lang="cs-CZ" sz="2200" dirty="0"/>
              <a:t>Píší se sestupně, pokud se oddělují tečkou, hodiny 0-9 se píší jednomístně.</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0.00	7.05</a:t>
            </a:r>
            <a:r>
              <a:rPr lang="cs-CZ" sz="2200" dirty="0"/>
              <a:t>	</a:t>
            </a:r>
          </a:p>
          <a:p>
            <a:pPr marL="0" indent="0">
              <a:buNone/>
            </a:pPr>
            <a:endParaRPr lang="cs-CZ" dirty="0"/>
          </a:p>
          <a:p>
            <a:r>
              <a:rPr lang="cs-CZ" sz="2200" dirty="0"/>
              <a:t>Místo tečky je dovoleno používat dvojtečku, v tom případě je možné hodiny 0-9 psát také dvoumístně.</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0:00	7:05 i 07:05</a:t>
            </a:r>
          </a:p>
          <a:p>
            <a:endParaRPr lang="cs-CZ" dirty="0"/>
          </a:p>
        </p:txBody>
      </p:sp>
    </p:spTree>
    <p:extLst>
      <p:ext uri="{BB962C8B-B14F-4D97-AF65-F5344CB8AC3E}">
        <p14:creationId xmlns:p14="http://schemas.microsoft.com/office/powerpoint/2010/main" val="2446393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759618"/>
          </a:xfrm>
        </p:spPr>
        <p:txBody>
          <a:bodyPr>
            <a:normAutofit/>
          </a:bodyPr>
          <a:lstStyle/>
          <a:p>
            <a:r>
              <a:rPr lang="cs-CZ" sz="2400" b="1" dirty="0">
                <a:latin typeface="+mn-lt"/>
              </a:rPr>
              <a:t>ČSN 01 6910</a:t>
            </a:r>
            <a:br>
              <a:rPr lang="cs-CZ" sz="2400" b="1" dirty="0">
                <a:latin typeface="+mn-lt"/>
              </a:rPr>
            </a:br>
            <a:r>
              <a:rPr lang="cs-CZ" sz="2400" b="1" dirty="0">
                <a:latin typeface="+mn-lt"/>
              </a:rPr>
              <a:t>Čísla a číslice</a:t>
            </a:r>
            <a:endParaRPr lang="cs-CZ" sz="2400" dirty="0">
              <a:latin typeface="+mn-lt"/>
            </a:endParaRPr>
          </a:p>
        </p:txBody>
      </p:sp>
      <p:sp>
        <p:nvSpPr>
          <p:cNvPr id="3" name="Zástupný symbol pro obsah 2"/>
          <p:cNvSpPr>
            <a:spLocks noGrp="1"/>
          </p:cNvSpPr>
          <p:nvPr>
            <p:ph idx="1"/>
          </p:nvPr>
        </p:nvSpPr>
        <p:spPr>
          <a:xfrm>
            <a:off x="628650" y="1556792"/>
            <a:ext cx="7886700" cy="4620171"/>
          </a:xfrm>
        </p:spPr>
        <p:txBody>
          <a:bodyPr/>
          <a:lstStyle/>
          <a:p>
            <a:r>
              <a:rPr lang="cs-CZ" sz="2200" u="sng" dirty="0"/>
              <a:t>Telefonní a faxová čísla</a:t>
            </a:r>
            <a:r>
              <a:rPr lang="cs-CZ" sz="2200" dirty="0"/>
              <a:t> se člení po trojicích.</a:t>
            </a:r>
          </a:p>
          <a:p>
            <a:r>
              <a:rPr lang="cs-CZ" sz="2000" i="1" dirty="0">
                <a:solidFill>
                  <a:schemeClr val="accent5">
                    <a:lumMod val="50000"/>
                  </a:schemeClr>
                </a:solidFill>
              </a:rPr>
              <a:t>Příklad  </a:t>
            </a:r>
          </a:p>
          <a:p>
            <a:pPr marL="0" indent="0">
              <a:buNone/>
            </a:pPr>
            <a:r>
              <a:rPr lang="cs-CZ" sz="2200" dirty="0">
                <a:solidFill>
                  <a:schemeClr val="accent5">
                    <a:lumMod val="50000"/>
                  </a:schemeClr>
                </a:solidFill>
              </a:rPr>
              <a:t>415 653 161 	</a:t>
            </a:r>
          </a:p>
          <a:p>
            <a:pPr marL="0" indent="0">
              <a:buNone/>
            </a:pPr>
            <a:r>
              <a:rPr lang="cs-CZ" sz="2200" dirty="0">
                <a:solidFill>
                  <a:schemeClr val="accent5">
                    <a:lumMod val="50000"/>
                  </a:schemeClr>
                </a:solidFill>
              </a:rPr>
              <a:t>604 235 621		</a:t>
            </a:r>
          </a:p>
          <a:p>
            <a:pPr marL="0" indent="0">
              <a:buNone/>
            </a:pPr>
            <a:r>
              <a:rPr lang="cs-CZ" sz="2200" dirty="0">
                <a:solidFill>
                  <a:schemeClr val="accent5">
                    <a:lumMod val="50000"/>
                  </a:schemeClr>
                </a:solidFill>
              </a:rPr>
              <a:t>+420 251 566 363</a:t>
            </a:r>
          </a:p>
          <a:p>
            <a:pPr marL="0" indent="0">
              <a:buNone/>
            </a:pPr>
            <a:endParaRPr lang="cs-CZ" dirty="0"/>
          </a:p>
          <a:p>
            <a:r>
              <a:rPr lang="cs-CZ" sz="2200" dirty="0"/>
              <a:t>Zapisuje-li se určité číslo jednotným způsobem a odlišné členění může přispět ke snazšímu používání čísla, je dovoleno i jiné členění.</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800 11 22 33</a:t>
            </a:r>
          </a:p>
          <a:p>
            <a:pPr marL="0" indent="0">
              <a:buNone/>
            </a:pPr>
            <a:r>
              <a:rPr lang="cs-CZ" sz="2200" dirty="0">
                <a:solidFill>
                  <a:schemeClr val="accent5">
                    <a:lumMod val="50000"/>
                  </a:schemeClr>
                </a:solidFill>
              </a:rPr>
              <a:t>22438 6015</a:t>
            </a:r>
          </a:p>
          <a:p>
            <a:endParaRPr lang="cs-CZ" dirty="0"/>
          </a:p>
        </p:txBody>
      </p:sp>
    </p:spTree>
    <p:extLst>
      <p:ext uri="{BB962C8B-B14F-4D97-AF65-F5344CB8AC3E}">
        <p14:creationId xmlns:p14="http://schemas.microsoft.com/office/powerpoint/2010/main" val="2314592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975642"/>
          </a:xfrm>
        </p:spPr>
        <p:txBody>
          <a:bodyPr>
            <a:normAutofit/>
          </a:bodyPr>
          <a:lstStyle/>
          <a:p>
            <a:r>
              <a:rPr lang="cs-CZ" sz="2400" b="1" dirty="0">
                <a:latin typeface="+mn-lt"/>
              </a:rPr>
              <a:t>ČSN 01 6910</a:t>
            </a:r>
            <a:br>
              <a:rPr lang="cs-CZ" sz="2400" b="1" dirty="0">
                <a:latin typeface="+mn-lt"/>
              </a:rPr>
            </a:br>
            <a:r>
              <a:rPr lang="cs-CZ" sz="2400" b="1" dirty="0">
                <a:latin typeface="+mn-lt"/>
              </a:rPr>
              <a:t>Psaní výčtů</a:t>
            </a:r>
            <a:endParaRPr lang="cs-CZ" sz="2400" dirty="0">
              <a:latin typeface="+mn-lt"/>
            </a:endParaRPr>
          </a:p>
        </p:txBody>
      </p:sp>
      <p:sp>
        <p:nvSpPr>
          <p:cNvPr id="3" name="Zástupný symbol pro obsah 2"/>
          <p:cNvSpPr>
            <a:spLocks noGrp="1"/>
          </p:cNvSpPr>
          <p:nvPr>
            <p:ph idx="1"/>
          </p:nvPr>
        </p:nvSpPr>
        <p:spPr>
          <a:xfrm>
            <a:off x="628650" y="1484784"/>
            <a:ext cx="7886700" cy="4692179"/>
          </a:xfrm>
        </p:spPr>
        <p:txBody>
          <a:bodyPr/>
          <a:lstStyle/>
          <a:p>
            <a:r>
              <a:rPr lang="cs-CZ" sz="2200" dirty="0"/>
              <a:t>Jestliže výčet obsahuje položky nevětného charakteru, začínají malým písmenem a ukončují se čárkou, dlouhé položky, v jejichž vnitřním členění jsou použity čárky, se oddělují středníkem, poslední položka se ukončuje tečkou.</a:t>
            </a:r>
          </a:p>
          <a:p>
            <a:pPr marL="0" indent="0">
              <a:buNone/>
            </a:pPr>
            <a:endParaRPr lang="cs-CZ" sz="2200" dirty="0"/>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Střední školy průmyslové školy textilní otevírají např. tyto obory:</a:t>
            </a:r>
          </a:p>
          <a:p>
            <a:pPr lvl="0">
              <a:buFont typeface="Calibri" panose="020F0502020204030204" pitchFamily="34" charset="0"/>
              <a:buChar char="-"/>
            </a:pPr>
            <a:r>
              <a:rPr lang="cs-CZ" sz="2200" dirty="0">
                <a:solidFill>
                  <a:schemeClr val="accent5">
                    <a:lumMod val="50000"/>
                  </a:schemeClr>
                </a:solidFill>
              </a:rPr>
              <a:t>textilní technologie,</a:t>
            </a:r>
          </a:p>
          <a:p>
            <a:pPr lvl="0">
              <a:buFont typeface="Calibri" panose="020F0502020204030204" pitchFamily="34" charset="0"/>
              <a:buChar char="-"/>
            </a:pPr>
            <a:r>
              <a:rPr lang="cs-CZ" sz="2200" dirty="0">
                <a:solidFill>
                  <a:schemeClr val="accent5">
                    <a:lumMod val="50000"/>
                  </a:schemeClr>
                </a:solidFill>
              </a:rPr>
              <a:t>oděvnictví,</a:t>
            </a:r>
          </a:p>
          <a:p>
            <a:pPr lvl="0">
              <a:buFont typeface="Calibri" panose="020F0502020204030204" pitchFamily="34" charset="0"/>
              <a:buChar char="-"/>
            </a:pPr>
            <a:r>
              <a:rPr lang="cs-CZ" sz="2200" dirty="0">
                <a:solidFill>
                  <a:schemeClr val="accent5">
                    <a:lumMod val="50000"/>
                  </a:schemeClr>
                </a:solidFill>
              </a:rPr>
              <a:t>pletařství.</a:t>
            </a:r>
          </a:p>
          <a:p>
            <a:endParaRPr lang="cs-CZ" dirty="0"/>
          </a:p>
        </p:txBody>
      </p:sp>
    </p:spTree>
    <p:extLst>
      <p:ext uri="{BB962C8B-B14F-4D97-AF65-F5344CB8AC3E}">
        <p14:creationId xmlns:p14="http://schemas.microsoft.com/office/powerpoint/2010/main" val="4233784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a:extLst>
              <a:ext uri="{FF2B5EF4-FFF2-40B4-BE49-F238E27FC236}">
                <a16:creationId xmlns:a16="http://schemas.microsoft.com/office/drawing/2014/main" id="{19E32215-0AC2-4D8C-86D7-7B6A64EECC53}"/>
              </a:ext>
            </a:extLst>
          </p:cNvPr>
          <p:cNvPicPr>
            <a:picLocks noChangeAspect="1"/>
          </p:cNvPicPr>
          <p:nvPr/>
        </p:nvPicPr>
        <p:blipFill rotWithShape="1">
          <a:blip r:embed="rId2"/>
          <a:srcRect t="5913" b="28076"/>
          <a:stretch/>
        </p:blipFill>
        <p:spPr>
          <a:xfrm>
            <a:off x="4786605" y="857250"/>
            <a:ext cx="4357168" cy="2196874"/>
          </a:xfrm>
          <a:prstGeom prst="rect">
            <a:avLst/>
          </a:prstGeom>
        </p:spPr>
      </p:pic>
      <p:sp>
        <p:nvSpPr>
          <p:cNvPr id="2" name="Nadpis 1">
            <a:extLst>
              <a:ext uri="{FF2B5EF4-FFF2-40B4-BE49-F238E27FC236}">
                <a16:creationId xmlns:a16="http://schemas.microsoft.com/office/drawing/2014/main" id="{381D2F48-1524-5F18-766B-68500605B1A7}"/>
              </a:ext>
            </a:extLst>
          </p:cNvPr>
          <p:cNvSpPr>
            <a:spLocks noGrp="1"/>
          </p:cNvSpPr>
          <p:nvPr>
            <p:ph type="ctrTitle"/>
          </p:nvPr>
        </p:nvSpPr>
        <p:spPr>
          <a:xfrm>
            <a:off x="54271" y="1866950"/>
            <a:ext cx="4675991" cy="1187174"/>
          </a:xfrm>
        </p:spPr>
        <p:txBody>
          <a:bodyPr anchor="b">
            <a:noAutofit/>
          </a:bodyPr>
          <a:lstStyle/>
          <a:p>
            <a:pPr algn="ctr"/>
            <a:r>
              <a:rPr lang="cs-CZ" sz="1500" b="1" dirty="0">
                <a:solidFill>
                  <a:srgbClr val="6E3714"/>
                </a:solidFill>
                <a:latin typeface="+mn-lt"/>
                <a:ea typeface="Calibri" panose="020F0502020204030204" pitchFamily="34" charset="0"/>
                <a:cs typeface="Times New Roman" panose="02020603050405020304" pitchFamily="18" charset="0"/>
              </a:rPr>
              <a:t>Kurz celoživotního vzdělávání</a:t>
            </a:r>
            <a:br>
              <a:rPr lang="cs-CZ" sz="1500" b="1" dirty="0">
                <a:solidFill>
                  <a:srgbClr val="6E3714"/>
                </a:solidFill>
                <a:latin typeface="+mn-lt"/>
                <a:ea typeface="Calibri" panose="020F0502020204030204" pitchFamily="34" charset="0"/>
                <a:cs typeface="Times New Roman" panose="02020603050405020304" pitchFamily="18" charset="0"/>
              </a:rPr>
            </a:br>
            <a:r>
              <a:rPr lang="cs-CZ" sz="1500" b="1" dirty="0">
                <a:solidFill>
                  <a:srgbClr val="6E3714"/>
                </a:solidFill>
                <a:latin typeface="+mn-lt"/>
                <a:ea typeface="Calibri" panose="020F0502020204030204" pitchFamily="34" charset="0"/>
                <a:cs typeface="Times New Roman" panose="02020603050405020304" pitchFamily="18" charset="0"/>
              </a:rPr>
              <a:t> </a:t>
            </a:r>
            <a:br>
              <a:rPr lang="cs-CZ" sz="1500" b="1" dirty="0">
                <a:solidFill>
                  <a:srgbClr val="6E3714"/>
                </a:solidFill>
                <a:latin typeface="+mn-lt"/>
                <a:ea typeface="Calibri" panose="020F0502020204030204" pitchFamily="34" charset="0"/>
                <a:cs typeface="Times New Roman" panose="02020603050405020304" pitchFamily="18" charset="0"/>
              </a:rPr>
            </a:br>
            <a:r>
              <a:rPr lang="cs-CZ" sz="1500" b="1" dirty="0">
                <a:solidFill>
                  <a:srgbClr val="6E3714"/>
                </a:solidFill>
                <a:latin typeface="+mn-lt"/>
                <a:ea typeface="Calibri" panose="020F0502020204030204" pitchFamily="34" charset="0"/>
                <a:cs typeface="Times New Roman" panose="02020603050405020304" pitchFamily="18" charset="0"/>
              </a:rPr>
              <a:t>Instruktor praktického vyučování</a:t>
            </a:r>
            <a:br>
              <a:rPr lang="cs-CZ" sz="2400" b="1" dirty="0">
                <a:solidFill>
                  <a:srgbClr val="6E3714"/>
                </a:solidFill>
                <a:latin typeface="Calibri" panose="020F0502020204030204" pitchFamily="34" charset="0"/>
                <a:ea typeface="Calibri" panose="020F0502020204030204" pitchFamily="34" charset="0"/>
                <a:cs typeface="Times New Roman" panose="02020603050405020304" pitchFamily="18" charset="0"/>
              </a:rPr>
            </a:br>
            <a:endParaRPr lang="cs-CZ" sz="2400" dirty="0">
              <a:solidFill>
                <a:srgbClr val="6E3714"/>
              </a:solidFill>
            </a:endParaRPr>
          </a:p>
        </p:txBody>
      </p:sp>
      <p:sp>
        <p:nvSpPr>
          <p:cNvPr id="3" name="Podnadpis 2">
            <a:extLst>
              <a:ext uri="{FF2B5EF4-FFF2-40B4-BE49-F238E27FC236}">
                <a16:creationId xmlns:a16="http://schemas.microsoft.com/office/drawing/2014/main" id="{517E6E66-21A6-E2EC-DCF1-0F341F1C5111}"/>
              </a:ext>
            </a:extLst>
          </p:cNvPr>
          <p:cNvSpPr>
            <a:spLocks noGrp="1"/>
          </p:cNvSpPr>
          <p:nvPr>
            <p:ph type="subTitle" idx="1"/>
          </p:nvPr>
        </p:nvSpPr>
        <p:spPr>
          <a:xfrm>
            <a:off x="89212" y="2662299"/>
            <a:ext cx="4541404" cy="1136055"/>
          </a:xfrm>
        </p:spPr>
        <p:txBody>
          <a:bodyPr anchor="t">
            <a:normAutofit lnSpcReduction="10000"/>
          </a:bodyPr>
          <a:lstStyle/>
          <a:p>
            <a:endParaRPr lang="cs-CZ" sz="1350" b="1" dirty="0">
              <a:solidFill>
                <a:schemeClr val="accent6">
                  <a:lumMod val="50000"/>
                </a:schemeClr>
              </a:solidFill>
            </a:endParaRPr>
          </a:p>
          <a:p>
            <a:pPr algn="ctr"/>
            <a:endParaRPr lang="cs-CZ" sz="1500" b="1" cap="all" dirty="0">
              <a:solidFill>
                <a:srgbClr val="6E3714"/>
              </a:solidFill>
              <a:ea typeface="Meiryo UI" panose="020B0604030504040204" pitchFamily="34" charset="-128"/>
              <a:cs typeface="Calibri" panose="020F0502020204030204" pitchFamily="34" charset="0"/>
            </a:endParaRPr>
          </a:p>
          <a:p>
            <a:pPr algn="ctr"/>
            <a:r>
              <a:rPr lang="cs-CZ" sz="1500" b="1" dirty="0">
                <a:solidFill>
                  <a:srgbClr val="6E3714"/>
                </a:solidFill>
                <a:ea typeface="Meiryo UI" panose="020B0604030504040204" pitchFamily="34" charset="-128"/>
                <a:cs typeface="Calibri" panose="020F0502020204030204" pitchFamily="34" charset="0"/>
              </a:rPr>
              <a:t>ČSN 01 6910</a:t>
            </a:r>
          </a:p>
          <a:p>
            <a:pPr algn="ctr"/>
            <a:r>
              <a:rPr lang="cs-CZ" sz="1500" b="1" dirty="0">
                <a:solidFill>
                  <a:srgbClr val="6E3714"/>
                </a:solidFill>
                <a:ea typeface="Meiryo UI" panose="020B0604030504040204" pitchFamily="34" charset="-128"/>
                <a:cs typeface="Calibri" panose="020F0502020204030204" pitchFamily="34" charset="0"/>
              </a:rPr>
              <a:t>Ing. Kateřina Tomšíková, Ph.D.</a:t>
            </a:r>
            <a:endParaRPr lang="cs-CZ" sz="1500" dirty="0">
              <a:solidFill>
                <a:srgbClr val="6E3714"/>
              </a:solidFill>
              <a:ea typeface="Meiryo UI" panose="020B0604030504040204" pitchFamily="34" charset="-128"/>
              <a:cs typeface="Times New Roman" panose="02020603050405020304" pitchFamily="18" charset="0"/>
            </a:endParaRPr>
          </a:p>
          <a:p>
            <a:endParaRPr lang="cs-CZ" sz="2550" b="1" dirty="0">
              <a:solidFill>
                <a:srgbClr val="6E3714"/>
              </a:solidFill>
            </a:endParaRPr>
          </a:p>
          <a:p>
            <a:endParaRPr lang="cs-CZ" sz="1350" b="1" dirty="0">
              <a:solidFill>
                <a:schemeClr val="accent6">
                  <a:lumMod val="50000"/>
                </a:schemeClr>
              </a:solidFill>
            </a:endParaRPr>
          </a:p>
          <a:p>
            <a:endParaRPr lang="cs-CZ" sz="1350" b="1" dirty="0">
              <a:solidFill>
                <a:schemeClr val="accent6">
                  <a:lumMod val="50000"/>
                </a:schemeClr>
              </a:solidFill>
            </a:endParaRPr>
          </a:p>
          <a:p>
            <a:endParaRPr lang="cs-CZ" sz="1350" b="1" dirty="0">
              <a:solidFill>
                <a:schemeClr val="accent6">
                  <a:lumMod val="50000"/>
                </a:schemeClr>
              </a:solidFill>
            </a:endParaRPr>
          </a:p>
          <a:p>
            <a:endParaRPr lang="cs-CZ" sz="1350" b="1" dirty="0">
              <a:solidFill>
                <a:schemeClr val="accent6">
                  <a:lumMod val="50000"/>
                </a:schemeClr>
              </a:solidFill>
            </a:endParaRPr>
          </a:p>
          <a:p>
            <a:endParaRPr lang="cs-CZ" sz="1350" b="1" dirty="0">
              <a:solidFill>
                <a:schemeClr val="accent6">
                  <a:lumMod val="50000"/>
                </a:schemeClr>
              </a:solidFill>
            </a:endParaRPr>
          </a:p>
          <a:p>
            <a:endParaRPr lang="cs-CZ" sz="1350" b="1" dirty="0">
              <a:solidFill>
                <a:schemeClr val="accent6">
                  <a:lumMod val="50000"/>
                </a:schemeClr>
              </a:solidFill>
            </a:endParaRPr>
          </a:p>
          <a:p>
            <a:endParaRPr lang="cs-CZ" sz="1350" b="1" dirty="0">
              <a:solidFill>
                <a:schemeClr val="accent6">
                  <a:lumMod val="50000"/>
                </a:schemeClr>
              </a:solidFill>
            </a:endParaRPr>
          </a:p>
          <a:p>
            <a:endParaRPr lang="cs-CZ" sz="1725" b="1" dirty="0">
              <a:solidFill>
                <a:schemeClr val="accent6">
                  <a:lumMod val="50000"/>
                </a:schemeClr>
              </a:solidFill>
            </a:endParaRPr>
          </a:p>
        </p:txBody>
      </p:sp>
      <p:pic>
        <p:nvPicPr>
          <p:cNvPr id="9" name="Obrázek 8">
            <a:extLst>
              <a:ext uri="{FF2B5EF4-FFF2-40B4-BE49-F238E27FC236}">
                <a16:creationId xmlns:a16="http://schemas.microsoft.com/office/drawing/2014/main" id="{A065A05E-94E9-C5AE-710F-CEA22075AD05}"/>
              </a:ext>
            </a:extLst>
          </p:cNvPr>
          <p:cNvPicPr>
            <a:picLocks noChangeAspect="1"/>
          </p:cNvPicPr>
          <p:nvPr/>
        </p:nvPicPr>
        <p:blipFill>
          <a:blip r:embed="rId3"/>
          <a:stretch>
            <a:fillRect/>
          </a:stretch>
        </p:blipFill>
        <p:spPr>
          <a:xfrm>
            <a:off x="89212" y="990727"/>
            <a:ext cx="4031675" cy="742748"/>
          </a:xfrm>
          <a:prstGeom prst="rect">
            <a:avLst/>
          </a:prstGeom>
        </p:spPr>
      </p:pic>
      <p:pic>
        <p:nvPicPr>
          <p:cNvPr id="31" name="Obrázek 30">
            <a:extLst>
              <a:ext uri="{FF2B5EF4-FFF2-40B4-BE49-F238E27FC236}">
                <a16:creationId xmlns:a16="http://schemas.microsoft.com/office/drawing/2014/main" id="{B492813B-A712-96F7-94EB-BC9A13F7E5DF}"/>
              </a:ext>
            </a:extLst>
          </p:cNvPr>
          <p:cNvPicPr>
            <a:picLocks noChangeAspect="1"/>
          </p:cNvPicPr>
          <p:nvPr/>
        </p:nvPicPr>
        <p:blipFill rotWithShape="1">
          <a:blip r:embed="rId4"/>
          <a:srcRect l="6568" t="15763" r="3400" b="18848"/>
          <a:stretch/>
        </p:blipFill>
        <p:spPr>
          <a:xfrm>
            <a:off x="1024365" y="3996154"/>
            <a:ext cx="2862757" cy="756863"/>
          </a:xfrm>
          <a:prstGeom prst="rect">
            <a:avLst/>
          </a:prstGeom>
        </p:spPr>
      </p:pic>
      <p:sp>
        <p:nvSpPr>
          <p:cNvPr id="8" name="TextovéPole 7">
            <a:extLst>
              <a:ext uri="{FF2B5EF4-FFF2-40B4-BE49-F238E27FC236}">
                <a16:creationId xmlns:a16="http://schemas.microsoft.com/office/drawing/2014/main" id="{5B204B89-DA4A-4273-B70F-5C3FCA9A4CE7}"/>
              </a:ext>
            </a:extLst>
          </p:cNvPr>
          <p:cNvSpPr txBox="1"/>
          <p:nvPr/>
        </p:nvSpPr>
        <p:spPr>
          <a:xfrm>
            <a:off x="466183" y="4991050"/>
            <a:ext cx="3979121" cy="369332"/>
          </a:xfrm>
          <a:prstGeom prst="rect">
            <a:avLst/>
          </a:prstGeom>
          <a:noFill/>
        </p:spPr>
        <p:txBody>
          <a:bodyPr wrap="square" rtlCol="0">
            <a:spAutoFit/>
          </a:bodyPr>
          <a:lstStyle/>
          <a:p>
            <a:pPr algn="ctr"/>
            <a:r>
              <a:rPr lang="cs-CZ" b="1" dirty="0">
                <a:solidFill>
                  <a:srgbClr val="6E3714"/>
                </a:solidFill>
              </a:rPr>
              <a:t>Tradice vzdělávání od roku 1930</a:t>
            </a:r>
          </a:p>
        </p:txBody>
      </p:sp>
      <p:pic>
        <p:nvPicPr>
          <p:cNvPr id="4" name="Obrázek 3" descr="Obsah obrázku venku, strom, podzim, tráva&#10;&#10;Popis byl vytvořen automaticky">
            <a:extLst>
              <a:ext uri="{FF2B5EF4-FFF2-40B4-BE49-F238E27FC236}">
                <a16:creationId xmlns:a16="http://schemas.microsoft.com/office/drawing/2014/main" id="{E3AE304F-D771-8F40-5ABC-71008A835240}"/>
              </a:ext>
            </a:extLst>
          </p:cNvPr>
          <p:cNvPicPr>
            <a:picLocks noChangeAspect="1"/>
          </p:cNvPicPr>
          <p:nvPr/>
        </p:nvPicPr>
        <p:blipFill>
          <a:blip r:embed="rId5"/>
          <a:stretch>
            <a:fillRect/>
          </a:stretch>
        </p:blipFill>
        <p:spPr>
          <a:xfrm>
            <a:off x="4786604" y="3278544"/>
            <a:ext cx="4241907" cy="2484814"/>
          </a:xfrm>
          <a:prstGeom prst="rect">
            <a:avLst/>
          </a:prstGeom>
        </p:spPr>
      </p:pic>
    </p:spTree>
    <p:extLst>
      <p:ext uri="{BB962C8B-B14F-4D97-AF65-F5344CB8AC3E}">
        <p14:creationId xmlns:p14="http://schemas.microsoft.com/office/powerpoint/2010/main" val="3340508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831626"/>
          </a:xfrm>
        </p:spPr>
        <p:txBody>
          <a:bodyPr>
            <a:normAutofit/>
          </a:bodyPr>
          <a:lstStyle/>
          <a:p>
            <a:r>
              <a:rPr lang="cs-CZ" sz="2400" b="1" dirty="0">
                <a:latin typeface="+mn-lt"/>
              </a:rPr>
              <a:t>ČSN 01 6910</a:t>
            </a:r>
            <a:br>
              <a:rPr lang="cs-CZ" sz="2400" b="1" dirty="0">
                <a:latin typeface="+mn-lt"/>
              </a:rPr>
            </a:br>
            <a:r>
              <a:rPr lang="cs-CZ" sz="2400" b="1" dirty="0">
                <a:latin typeface="+mn-lt"/>
              </a:rPr>
              <a:t>Psaní výčtů</a:t>
            </a:r>
            <a:endParaRPr lang="cs-CZ" sz="2400" dirty="0">
              <a:latin typeface="+mn-lt"/>
            </a:endParaRPr>
          </a:p>
        </p:txBody>
      </p:sp>
      <p:sp>
        <p:nvSpPr>
          <p:cNvPr id="3" name="Zástupný symbol pro obsah 2"/>
          <p:cNvSpPr>
            <a:spLocks noGrp="1"/>
          </p:cNvSpPr>
          <p:nvPr>
            <p:ph idx="1"/>
          </p:nvPr>
        </p:nvSpPr>
        <p:spPr>
          <a:xfrm>
            <a:off x="628650" y="1340768"/>
            <a:ext cx="7886700" cy="4836195"/>
          </a:xfrm>
        </p:spPr>
        <p:txBody>
          <a:bodyPr/>
          <a:lstStyle/>
          <a:p>
            <a:r>
              <a:rPr lang="cs-CZ" sz="2200" dirty="0"/>
              <a:t>Jestliže položky výčtu obsahují celé věty, začínají velkým písmenem a ukončují se tečkou. Je dovoleno též psaní s malým písmenem na začátku položek a jejich ukončení čárkami (případně středníkem), poslední položka se ukončuje tečkou.</a:t>
            </a:r>
          </a:p>
          <a:p>
            <a:pPr marL="0" indent="0">
              <a:buNone/>
            </a:pPr>
            <a:endParaRPr lang="cs-CZ" dirty="0"/>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U dodaného zboží reklamujeme tyto závady:</a:t>
            </a:r>
          </a:p>
          <a:p>
            <a:pPr lvl="0">
              <a:buFont typeface="Calibri" panose="020F0502020204030204" pitchFamily="34" charset="0"/>
              <a:buChar char="-"/>
            </a:pPr>
            <a:r>
              <a:rPr lang="cs-CZ" sz="2200" dirty="0">
                <a:solidFill>
                  <a:schemeClr val="accent5">
                    <a:lumMod val="50000"/>
                  </a:schemeClr>
                </a:solidFill>
              </a:rPr>
              <a:t>Barva prahu u dveří neodpovídá objednávce.</a:t>
            </a:r>
          </a:p>
          <a:p>
            <a:pPr lvl="0">
              <a:buFont typeface="Calibri" panose="020F0502020204030204" pitchFamily="34" charset="0"/>
              <a:buChar char="-"/>
            </a:pPr>
            <a:r>
              <a:rPr lang="cs-CZ" sz="2200" dirty="0">
                <a:solidFill>
                  <a:schemeClr val="accent5">
                    <a:lumMod val="50000"/>
                  </a:schemeClr>
                </a:solidFill>
              </a:rPr>
              <a:t>Lak na dveřích je oprýskaný.</a:t>
            </a:r>
          </a:p>
          <a:p>
            <a:pPr lvl="0">
              <a:buFont typeface="Calibri" panose="020F0502020204030204" pitchFamily="34" charset="0"/>
              <a:buChar char="-"/>
            </a:pPr>
            <a:r>
              <a:rPr lang="cs-CZ" sz="2200" dirty="0">
                <a:solidFill>
                  <a:schemeClr val="accent5">
                    <a:lumMod val="50000"/>
                  </a:schemeClr>
                </a:solidFill>
              </a:rPr>
              <a:t>V zásilce chybí technická dokumentace.</a:t>
            </a:r>
          </a:p>
          <a:p>
            <a:endParaRPr lang="cs-CZ" dirty="0"/>
          </a:p>
        </p:txBody>
      </p:sp>
    </p:spTree>
    <p:extLst>
      <p:ext uri="{BB962C8B-B14F-4D97-AF65-F5344CB8AC3E}">
        <p14:creationId xmlns:p14="http://schemas.microsoft.com/office/powerpoint/2010/main" val="562761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903634"/>
          </a:xfrm>
        </p:spPr>
        <p:txBody>
          <a:bodyPr>
            <a:normAutofit/>
          </a:bodyPr>
          <a:lstStyle/>
          <a:p>
            <a:r>
              <a:rPr lang="cs-CZ" sz="2400" b="1" dirty="0">
                <a:latin typeface="+mn-lt"/>
              </a:rPr>
              <a:t>ČSN 01 6910</a:t>
            </a:r>
            <a:br>
              <a:rPr lang="cs-CZ" sz="2400" b="1" dirty="0">
                <a:latin typeface="+mn-lt"/>
              </a:rPr>
            </a:br>
            <a:r>
              <a:rPr lang="cs-CZ" sz="2400" b="1" dirty="0">
                <a:latin typeface="+mn-lt"/>
              </a:rPr>
              <a:t>Psaní výčtů</a:t>
            </a:r>
            <a:endParaRPr lang="cs-CZ" sz="2400" dirty="0">
              <a:latin typeface="+mn-lt"/>
            </a:endParaRPr>
          </a:p>
        </p:txBody>
      </p:sp>
      <p:sp>
        <p:nvSpPr>
          <p:cNvPr id="3" name="Zástupný symbol pro obsah 2"/>
          <p:cNvSpPr>
            <a:spLocks noGrp="1"/>
          </p:cNvSpPr>
          <p:nvPr>
            <p:ph idx="1"/>
          </p:nvPr>
        </p:nvSpPr>
        <p:spPr>
          <a:xfrm>
            <a:off x="628650" y="1412776"/>
            <a:ext cx="7886700" cy="4764187"/>
          </a:xfrm>
        </p:spPr>
        <p:txBody>
          <a:bodyPr/>
          <a:lstStyle/>
          <a:p>
            <a:r>
              <a:rPr lang="cs-CZ" sz="2200" dirty="0"/>
              <a:t>Pokud výčet obsahuje položky větného i nevětného charakteru, položky výčtu začínají malými písmeny a ukončují se čárkou, nebo středníkem, poslední položka se ukončuje tečkou.</a:t>
            </a:r>
          </a:p>
          <a:p>
            <a:pPr marL="0" indent="0">
              <a:buNone/>
            </a:pPr>
            <a:endParaRPr lang="cs-CZ" sz="2200" dirty="0"/>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Do závorek dáváme:</a:t>
            </a:r>
          </a:p>
          <a:p>
            <a:pPr lvl="0">
              <a:buFont typeface="Calibri" panose="020F0502020204030204" pitchFamily="34" charset="0"/>
              <a:buChar char="-"/>
            </a:pPr>
            <a:r>
              <a:rPr lang="cs-CZ" sz="2200" dirty="0">
                <a:solidFill>
                  <a:schemeClr val="accent5">
                    <a:lumMod val="50000"/>
                  </a:schemeClr>
                </a:solidFill>
              </a:rPr>
              <a:t>vložené výrazy, kterými vysvětlujeme nebo doplňujeme obsah výpovědi. V takových případech se mohou někdy místo závorek používat i pomlčky nebo čárky;</a:t>
            </a:r>
          </a:p>
          <a:p>
            <a:pPr lvl="0">
              <a:buFont typeface="Calibri" panose="020F0502020204030204" pitchFamily="34" charset="0"/>
              <a:buChar char="-"/>
            </a:pPr>
            <a:r>
              <a:rPr lang="cs-CZ" sz="2200" dirty="0">
                <a:solidFill>
                  <a:schemeClr val="accent5">
                    <a:lumMod val="50000"/>
                  </a:schemeClr>
                </a:solidFill>
              </a:rPr>
              <a:t>výrazy, které nenáleží k vlastnímu projevu, jako např. scénické poznámky v divadelních textech.</a:t>
            </a:r>
          </a:p>
          <a:p>
            <a:endParaRPr lang="cs-CZ" dirty="0"/>
          </a:p>
        </p:txBody>
      </p:sp>
    </p:spTree>
    <p:extLst>
      <p:ext uri="{BB962C8B-B14F-4D97-AF65-F5344CB8AC3E}">
        <p14:creationId xmlns:p14="http://schemas.microsoft.com/office/powerpoint/2010/main" val="4169903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903634"/>
          </a:xfrm>
        </p:spPr>
        <p:txBody>
          <a:bodyPr>
            <a:normAutofit/>
          </a:bodyPr>
          <a:lstStyle/>
          <a:p>
            <a:r>
              <a:rPr lang="cs-CZ" sz="2400" b="1" dirty="0">
                <a:latin typeface="+mn-lt"/>
              </a:rPr>
              <a:t>ČSN 01 6910</a:t>
            </a:r>
            <a:br>
              <a:rPr lang="cs-CZ" sz="2400" b="1" dirty="0">
                <a:latin typeface="+mn-lt"/>
              </a:rPr>
            </a:br>
            <a:r>
              <a:rPr lang="cs-CZ" sz="2400" b="1" dirty="0">
                <a:latin typeface="+mn-lt"/>
              </a:rPr>
              <a:t>Psaní výčtů</a:t>
            </a:r>
            <a:endParaRPr lang="cs-CZ" sz="2400" dirty="0">
              <a:latin typeface="+mn-lt"/>
            </a:endParaRPr>
          </a:p>
        </p:txBody>
      </p:sp>
      <p:sp>
        <p:nvSpPr>
          <p:cNvPr id="3" name="Zástupný symbol pro obsah 2"/>
          <p:cNvSpPr>
            <a:spLocks noGrp="1"/>
          </p:cNvSpPr>
          <p:nvPr>
            <p:ph idx="1"/>
          </p:nvPr>
        </p:nvSpPr>
        <p:spPr>
          <a:xfrm>
            <a:off x="628650" y="1412776"/>
            <a:ext cx="7886700" cy="4764187"/>
          </a:xfrm>
        </p:spPr>
        <p:txBody>
          <a:bodyPr/>
          <a:lstStyle/>
          <a:p>
            <a:r>
              <a:rPr lang="cs-CZ" sz="2200" dirty="0"/>
              <a:t>Výčet nemusí být uvozen dvojtečkou, není-li jejich použití z jazykových důvodů nezbytné. Jestliže jsou jednotlivé body nevětného charakteru, interpunkční znaménka se na konci řádku psát nemusí.</a:t>
            </a:r>
          </a:p>
          <a:p>
            <a:pPr marL="0" indent="0">
              <a:buNone/>
            </a:pPr>
            <a:endParaRPr lang="cs-CZ" dirty="0"/>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Dodáváme v prvotřídním provedení</a:t>
            </a:r>
          </a:p>
          <a:p>
            <a:pPr lvl="0">
              <a:buFont typeface="Calibri" panose="020F0502020204030204" pitchFamily="34" charset="0"/>
              <a:buChar char="-"/>
            </a:pPr>
            <a:r>
              <a:rPr lang="cs-CZ" sz="2200" dirty="0">
                <a:solidFill>
                  <a:schemeClr val="accent5">
                    <a:lumMod val="50000"/>
                  </a:schemeClr>
                </a:solidFill>
              </a:rPr>
              <a:t>kancelářský nábytek</a:t>
            </a:r>
          </a:p>
          <a:p>
            <a:pPr lvl="0">
              <a:buFont typeface="Calibri" panose="020F0502020204030204" pitchFamily="34" charset="0"/>
              <a:buChar char="-"/>
            </a:pPr>
            <a:r>
              <a:rPr lang="cs-CZ" sz="2200" dirty="0">
                <a:solidFill>
                  <a:schemeClr val="accent5">
                    <a:lumMod val="50000"/>
                  </a:schemeClr>
                </a:solidFill>
              </a:rPr>
              <a:t>kancelářské potřeby</a:t>
            </a:r>
          </a:p>
          <a:p>
            <a:pPr lvl="0">
              <a:buFont typeface="Calibri" panose="020F0502020204030204" pitchFamily="34" charset="0"/>
              <a:buChar char="-"/>
            </a:pPr>
            <a:r>
              <a:rPr lang="cs-CZ" sz="2200" dirty="0">
                <a:solidFill>
                  <a:schemeClr val="accent5">
                    <a:lumMod val="50000"/>
                  </a:schemeClr>
                </a:solidFill>
              </a:rPr>
              <a:t>propagační předměty</a:t>
            </a:r>
          </a:p>
          <a:p>
            <a:endParaRPr lang="cs-CZ" dirty="0"/>
          </a:p>
        </p:txBody>
      </p:sp>
    </p:spTree>
    <p:extLst>
      <p:ext uri="{BB962C8B-B14F-4D97-AF65-F5344CB8AC3E}">
        <p14:creationId xmlns:p14="http://schemas.microsoft.com/office/powerpoint/2010/main" val="1011900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903634"/>
          </a:xfrm>
        </p:spPr>
        <p:txBody>
          <a:bodyPr>
            <a:normAutofit/>
          </a:bodyPr>
          <a:lstStyle/>
          <a:p>
            <a:r>
              <a:rPr lang="cs-CZ" sz="2400" b="1" dirty="0">
                <a:latin typeface="+mn-lt"/>
              </a:rPr>
              <a:t>ČSN 01 6910</a:t>
            </a:r>
            <a:br>
              <a:rPr lang="cs-CZ" sz="2400" b="1" dirty="0">
                <a:latin typeface="+mn-lt"/>
              </a:rPr>
            </a:br>
            <a:r>
              <a:rPr lang="cs-CZ" sz="2400" b="1" dirty="0">
                <a:latin typeface="+mn-lt"/>
              </a:rPr>
              <a:t>Označování v textu </a:t>
            </a:r>
            <a:endParaRPr lang="cs-CZ" sz="2400" dirty="0">
              <a:latin typeface="+mn-lt"/>
            </a:endParaRPr>
          </a:p>
        </p:txBody>
      </p:sp>
      <p:sp>
        <p:nvSpPr>
          <p:cNvPr id="3" name="Zástupný symbol pro obsah 2"/>
          <p:cNvSpPr>
            <a:spLocks noGrp="1"/>
          </p:cNvSpPr>
          <p:nvPr>
            <p:ph idx="1"/>
          </p:nvPr>
        </p:nvSpPr>
        <p:spPr/>
        <p:txBody>
          <a:bodyPr/>
          <a:lstStyle/>
          <a:p>
            <a:r>
              <a:rPr lang="cs-CZ" sz="2000" i="1" dirty="0">
                <a:solidFill>
                  <a:schemeClr val="accent5">
                    <a:lumMod val="50000"/>
                  </a:schemeClr>
                </a:solidFill>
              </a:rPr>
              <a:t>Příklad</a:t>
            </a:r>
          </a:p>
          <a:p>
            <a:pPr marL="0" indent="0">
              <a:buNone/>
            </a:pPr>
            <a:endParaRPr lang="cs-CZ" sz="2000" i="1" dirty="0">
              <a:solidFill>
                <a:schemeClr val="accent5">
                  <a:lumMod val="50000"/>
                </a:schemeClr>
              </a:solidFill>
            </a:endParaRPr>
          </a:p>
          <a:p>
            <a:pPr marL="0" indent="0">
              <a:buNone/>
            </a:pPr>
            <a:r>
              <a:rPr lang="cs-CZ" sz="2200" dirty="0">
                <a:solidFill>
                  <a:schemeClr val="accent5">
                    <a:lumMod val="50000"/>
                  </a:schemeClr>
                </a:solidFill>
              </a:rPr>
              <a:t>1	   Potravinářské zboží</a:t>
            </a:r>
          </a:p>
          <a:p>
            <a:pPr marL="0" indent="0">
              <a:buNone/>
            </a:pPr>
            <a:r>
              <a:rPr lang="cs-CZ" sz="2200" dirty="0">
                <a:solidFill>
                  <a:schemeClr val="accent5">
                    <a:lumMod val="50000"/>
                  </a:schemeClr>
                </a:solidFill>
              </a:rPr>
              <a:t>…</a:t>
            </a:r>
          </a:p>
          <a:p>
            <a:pPr marL="0" indent="0">
              <a:buNone/>
            </a:pPr>
            <a:r>
              <a:rPr lang="cs-CZ" sz="2200" dirty="0">
                <a:solidFill>
                  <a:schemeClr val="accent5">
                    <a:lumMod val="50000"/>
                  </a:schemeClr>
                </a:solidFill>
              </a:rPr>
              <a:t>2	   Průmyslové zboží</a:t>
            </a:r>
          </a:p>
          <a:p>
            <a:pPr marL="0" indent="0">
              <a:buNone/>
            </a:pPr>
            <a:r>
              <a:rPr lang="cs-CZ" sz="2200" dirty="0">
                <a:solidFill>
                  <a:schemeClr val="accent5">
                    <a:lumMod val="50000"/>
                  </a:schemeClr>
                </a:solidFill>
              </a:rPr>
              <a:t>2.1	   Potřeby pro domácnost</a:t>
            </a:r>
          </a:p>
          <a:p>
            <a:pPr marL="0" indent="0">
              <a:buNone/>
            </a:pPr>
            <a:r>
              <a:rPr lang="cs-CZ" sz="2200" dirty="0">
                <a:solidFill>
                  <a:schemeClr val="accent5">
                    <a:lumMod val="50000"/>
                  </a:schemeClr>
                </a:solidFill>
              </a:rPr>
              <a:t>2.1.1	   Nábytek a bytový textil</a:t>
            </a:r>
          </a:p>
          <a:p>
            <a:pPr marL="0" indent="0">
              <a:buNone/>
            </a:pPr>
            <a:r>
              <a:rPr lang="cs-CZ" sz="2200" dirty="0">
                <a:solidFill>
                  <a:schemeClr val="accent5">
                    <a:lumMod val="50000"/>
                  </a:schemeClr>
                </a:solidFill>
              </a:rPr>
              <a:t>2.1.2	   Elektrické spotřebiče</a:t>
            </a:r>
          </a:p>
          <a:p>
            <a:pPr marL="0" indent="0">
              <a:buNone/>
            </a:pPr>
            <a:r>
              <a:rPr lang="cs-CZ" sz="2200" dirty="0">
                <a:solidFill>
                  <a:schemeClr val="accent5">
                    <a:lumMod val="50000"/>
                  </a:schemeClr>
                </a:solidFill>
              </a:rPr>
              <a:t>2.1.2.1  Pračky</a:t>
            </a:r>
          </a:p>
          <a:p>
            <a:endParaRPr lang="cs-CZ" dirty="0"/>
          </a:p>
        </p:txBody>
      </p:sp>
    </p:spTree>
    <p:extLst>
      <p:ext uri="{BB962C8B-B14F-4D97-AF65-F5344CB8AC3E}">
        <p14:creationId xmlns:p14="http://schemas.microsoft.com/office/powerpoint/2010/main" val="15758195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195736" y="487025"/>
            <a:ext cx="4572000" cy="6001643"/>
          </a:xfrm>
          <a:prstGeom prst="rect">
            <a:avLst/>
          </a:prstGeom>
          <a:ln>
            <a:solidFill>
              <a:schemeClr val="tx1"/>
            </a:solidFill>
          </a:ln>
        </p:spPr>
        <p:txBody>
          <a:bodyPr>
            <a:spAutoFit/>
          </a:bodyPr>
          <a:lstStyle/>
          <a:p>
            <a:pPr>
              <a:spcAft>
                <a:spcPts val="0"/>
              </a:spcAft>
            </a:pPr>
            <a:r>
              <a:rPr lang="cs-CZ" sz="800" noProof="1">
                <a:latin typeface="Calibri" panose="020F0502020204030204" pitchFamily="34" charset="0"/>
                <a:ea typeface="Times New Roman" panose="02020603050405020304" pitchFamily="18" charset="0"/>
              </a:rPr>
              <a:t>Xxxxx Xxxxxxxxxx</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Xxxxxxxx 11</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111 11  Xxxxxxx Xxxxx</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tel.: 604 214 213</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e-mail: x.xxx@seznam.cz</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Městský úřad</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Odbor xxxxxxxxxx</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Xxxxxxxxxx 11</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111 11  Xxxxxxxxxx</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 </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i="1" noProof="1">
                <a:solidFill>
                  <a:srgbClr val="002060"/>
                </a:solidFill>
                <a:latin typeface="Calibri" panose="020F0502020204030204" pitchFamily="34" charset="0"/>
                <a:ea typeface="Times New Roman" panose="02020603050405020304" pitchFamily="18" charset="0"/>
              </a:rPr>
              <a:t>Xxxxxxxxx 1. xxxxxx 2023 (lze)</a:t>
            </a:r>
            <a:r>
              <a:rPr lang="cs-CZ" sz="800" noProof="1">
                <a:latin typeface="Calibri" panose="020F0502020204030204" pitchFamily="34" charset="0"/>
                <a:ea typeface="Times New Roman" panose="02020603050405020304" pitchFamily="18" charset="0"/>
              </a:rPr>
              <a:t>		                           Xxxxxxxxx 1. xxxxxx 2023</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b="1" kern="0" noProof="1">
                <a:latin typeface="Calibri" panose="020F0502020204030204" pitchFamily="34" charset="0"/>
                <a:cs typeface="Times New Roman" panose="02020603050405020304" pitchFamily="18" charset="0"/>
              </a:rPr>
              <a:t>Xxxxxxxx xxxxxxxxx xxxxxxx xxxxxx</a:t>
            </a:r>
            <a:endParaRPr lang="cs-CZ" sz="800" b="1" u="sng" kern="0" noProof="1">
              <a:latin typeface="Courier New" panose="02070309020205020404" pitchFamily="49" charset="0"/>
              <a:cs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Vážený pane Xxxxxx / Vážená paní Xxxxxx (inženýre, doktorko, Vážené paní / vážení pánové),</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lgn="just">
              <a:spcAft>
                <a:spcPts val="0"/>
              </a:spcAft>
            </a:pPr>
            <a:r>
              <a:rPr lang="cs-CZ" sz="800" noProof="1">
                <a:latin typeface="Calibri" panose="020F0502020204030204" pitchFamily="34" charset="0"/>
                <a:ea typeface="Times New Roman" panose="02020603050405020304" pitchFamily="18" charset="0"/>
              </a:rPr>
              <a:t>xxxxxxx xxxxxxxx xxxxxxxxxx xxxxxxxx. Xxxxxxxx xxxxxxx xxxxxxx xxxx xxxxxx xxxxx. Xxxxxxx xxxxxx xxxxxxxxx xxxxxxxx xxxxxxxx xxxxxx xxxxxxx xxxxxxx. Xxxxxxx xxxxxx xxxxxxxx xxxxxxxx xxxxxxx xxxxxxxx xxxxxx xxxxxxx xxxxxxxxxx xxxxxxxx xxxxxxx. Xxxxxxx xxxxxxx xxxxxxxx xxxxxxx xxxxxxx.</a:t>
            </a:r>
            <a:endParaRPr lang="cs-CZ" sz="800" noProof="1">
              <a:latin typeface="Times New Roman" panose="02020603050405020304" pitchFamily="18" charset="0"/>
              <a:ea typeface="Times New Roman" panose="02020603050405020304" pitchFamily="18" charset="0"/>
            </a:endParaRPr>
          </a:p>
          <a:p>
            <a:pPr algn="just">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lgn="just">
              <a:spcAft>
                <a:spcPts val="0"/>
              </a:spcAft>
            </a:pPr>
            <a:r>
              <a:rPr lang="cs-CZ" sz="800" noProof="1">
                <a:latin typeface="Calibri" panose="020F0502020204030204" pitchFamily="34" charset="0"/>
                <a:ea typeface="Times New Roman" panose="02020603050405020304" pitchFamily="18" charset="0"/>
              </a:rPr>
              <a:t>Xxxxxxx xxxxxxx xxxxxxx xxxxxxx xxxxxxxx xxxxxxxx xxxxxxxx xxxxx xxxxxxx xxxxxxxx xxxxxxx xxxxxxx xxxxxxx. Xxxxxx xxxxxxx xxxxx xxxx xxxxxx xxxxxxxxx xxxxxxx. Xxxxxxx xxxxx xxxxxx xxxxxx xxxxxxxx.</a:t>
            </a:r>
            <a:endParaRPr lang="cs-CZ" sz="800" noProof="1">
              <a:latin typeface="Times New Roman" panose="02020603050405020304" pitchFamily="18" charset="0"/>
              <a:ea typeface="Times New Roman" panose="02020603050405020304" pitchFamily="18" charset="0"/>
            </a:endParaRPr>
          </a:p>
          <a:p>
            <a:pPr algn="just">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lgn="just">
              <a:spcAft>
                <a:spcPts val="0"/>
              </a:spcAft>
            </a:pPr>
            <a:r>
              <a:rPr lang="cs-CZ" sz="800" noProof="1">
                <a:latin typeface="Calibri" panose="020F0502020204030204" pitchFamily="34" charset="0"/>
                <a:ea typeface="Times New Roman" panose="02020603050405020304" pitchFamily="18" charset="0"/>
              </a:rPr>
              <a:t>Xxxxxxx xxxxxx xxxxxxxxxxx xxxxxx xxxxxxx xxxxxxxx xxxxxxx xxx xxxxxxxx xxxxxxx.</a:t>
            </a:r>
            <a:endParaRPr lang="cs-CZ" sz="800" noProof="1">
              <a:latin typeface="Times New Roman" panose="02020603050405020304" pitchFamily="18" charset="0"/>
              <a:ea typeface="Times New Roman" panose="02020603050405020304" pitchFamily="18" charset="0"/>
            </a:endParaRPr>
          </a:p>
          <a:p>
            <a:pPr algn="just">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S pozdravem</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i="1" noProof="1">
                <a:latin typeface="Monotype Corsiva" panose="03010101010201010101" pitchFamily="66" charset="0"/>
                <a:ea typeface="Meiryo UI" panose="020B0604030504040204" pitchFamily="34" charset="-128"/>
                <a:cs typeface="Meiryo UI" panose="020B0604030504040204" pitchFamily="34" charset="-128"/>
              </a:rPr>
              <a:t>Jméno Příjmení (jen podpis)		</a:t>
            </a:r>
            <a:r>
              <a:rPr lang="cs-CZ" sz="800" i="1" noProof="1">
                <a:solidFill>
                  <a:srgbClr val="002060"/>
                </a:solidFill>
                <a:latin typeface="Monotype Corsiva" panose="03010101010201010101" pitchFamily="66" charset="0"/>
                <a:ea typeface="Meiryo UI" panose="020B0604030504040204" pitchFamily="34" charset="-128"/>
                <a:cs typeface="Meiryo UI" panose="020B0604030504040204" pitchFamily="34" charset="-128"/>
              </a:rPr>
              <a:t>Jméno Příjmení (jen podpis) </a:t>
            </a:r>
            <a:r>
              <a:rPr lang="cs-CZ" sz="800" i="1" noProof="1">
                <a:solidFill>
                  <a:srgbClr val="002060"/>
                </a:solidFill>
                <a:latin typeface="Calibri" panose="020F0502020204030204" pitchFamily="34" charset="0"/>
                <a:ea typeface="Meiryo UI" panose="020B0604030504040204" pitchFamily="34" charset="-128"/>
                <a:cs typeface="Meiryo UI" panose="020B0604030504040204" pitchFamily="34" charset="-128"/>
              </a:rPr>
              <a:t>(lze)</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i="1" noProof="1">
                <a:latin typeface="Monotype Corsiva" panose="03010101010201010101" pitchFamily="66" charset="0"/>
                <a:ea typeface="Meiryo UI" panose="020B0604030504040204" pitchFamily="34" charset="-128"/>
                <a:cs typeface="Meiryo UI" panose="020B0604030504040204" pitchFamily="34" charset="-128"/>
              </a:rPr>
              <a:t> </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b="1" noProof="1">
                <a:latin typeface="Calibri" panose="020F0502020204030204" pitchFamily="34" charset="0"/>
                <a:ea typeface="Times New Roman" panose="02020603050405020304" pitchFamily="18" charset="0"/>
              </a:rPr>
              <a:t>Přílohy</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Xxxxxxx xxxxx xxxxxx</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Xxxxx xxxx xxxxxx xxxxx</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Xxxxx xxxxxx xxxxx xxxx</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 </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b="1" noProof="1">
                <a:latin typeface="Calibri" panose="020F0502020204030204" pitchFamily="34" charset="0"/>
                <a:ea typeface="Times New Roman" panose="02020603050405020304" pitchFamily="18" charset="0"/>
              </a:rPr>
              <a:t>Kopie</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Xxxxxx xxxx xxxxxxx</a:t>
            </a:r>
            <a:endParaRPr lang="cs-CZ" sz="800" noProof="1">
              <a:latin typeface="Times New Roman" panose="02020603050405020304" pitchFamily="18" charset="0"/>
              <a:ea typeface="Times New Roman" panose="02020603050405020304" pitchFamily="18" charset="0"/>
            </a:endParaRPr>
          </a:p>
          <a:p>
            <a:pPr>
              <a:spcAft>
                <a:spcPts val="0"/>
              </a:spcAft>
            </a:pPr>
            <a:r>
              <a:rPr lang="cs-CZ" sz="800" noProof="1">
                <a:latin typeface="Calibri" panose="020F0502020204030204" pitchFamily="34" charset="0"/>
                <a:ea typeface="Times New Roman" panose="02020603050405020304" pitchFamily="18" charset="0"/>
              </a:rPr>
              <a:t>Xxxx xxxx xxxxxxxxxx</a:t>
            </a:r>
            <a:endParaRPr lang="cs-CZ" sz="800" noProof="1">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20172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44624"/>
            <a:ext cx="7886700" cy="1330204"/>
          </a:xfrm>
        </p:spPr>
        <p:txBody>
          <a:bodyPr>
            <a:normAutofit/>
          </a:bodyPr>
          <a:lstStyle/>
          <a:p>
            <a:r>
              <a:rPr lang="cs-CZ" sz="2400" b="1" dirty="0">
                <a:latin typeface="Calibri" panose="020F0502020204030204" pitchFamily="34" charset="0"/>
              </a:rPr>
              <a:t>ČSN 01 6910 </a:t>
            </a:r>
            <a:br>
              <a:rPr lang="cs-CZ" sz="2400" b="1" dirty="0">
                <a:latin typeface="Calibri" panose="020F0502020204030204" pitchFamily="34" charset="0"/>
              </a:rPr>
            </a:br>
            <a:r>
              <a:rPr lang="cs-CZ" sz="2400" b="1" dirty="0">
                <a:latin typeface="Calibri" panose="020F0502020204030204" pitchFamily="34" charset="0"/>
              </a:rPr>
              <a:t>Tečka, čárka, dvojtečka, středník, vykřičník, otazník</a:t>
            </a:r>
            <a:endParaRPr lang="cs-CZ" sz="2400" dirty="0"/>
          </a:p>
        </p:txBody>
      </p:sp>
      <p:sp>
        <p:nvSpPr>
          <p:cNvPr id="3" name="Zástupný symbol pro obsah 2"/>
          <p:cNvSpPr>
            <a:spLocks noGrp="1"/>
          </p:cNvSpPr>
          <p:nvPr>
            <p:ph idx="1"/>
          </p:nvPr>
        </p:nvSpPr>
        <p:spPr>
          <a:xfrm>
            <a:off x="251520" y="1556792"/>
            <a:ext cx="8263830" cy="4620171"/>
          </a:xfrm>
        </p:spPr>
        <p:txBody>
          <a:bodyPr>
            <a:normAutofit fontScale="92500"/>
          </a:bodyPr>
          <a:lstStyle/>
          <a:p>
            <a:r>
              <a:rPr lang="cs-CZ" sz="2600" dirty="0"/>
              <a:t>Na konci věty se píše pouze jedna tečka, i když věta končí řadovou číslovkou zapsanou číslicí nebo zkratkou a tečkou.</a:t>
            </a:r>
          </a:p>
          <a:p>
            <a:r>
              <a:rPr lang="cs-CZ" sz="2200" i="1" dirty="0">
                <a:solidFill>
                  <a:srgbClr val="002060"/>
                </a:solidFill>
              </a:rPr>
              <a:t>Příklad </a:t>
            </a:r>
          </a:p>
          <a:p>
            <a:pPr marL="0" indent="0">
              <a:buNone/>
            </a:pPr>
            <a:r>
              <a:rPr lang="cs-CZ" sz="2400" dirty="0">
                <a:solidFill>
                  <a:srgbClr val="002060"/>
                </a:solidFill>
              </a:rPr>
              <a:t>Pražská univerzita byla pojmenována podle svého zakladatele Karla IV.</a:t>
            </a:r>
          </a:p>
          <a:p>
            <a:pPr marL="0" indent="0">
              <a:buNone/>
            </a:pPr>
            <a:r>
              <a:rPr lang="cs-CZ" sz="2400" dirty="0">
                <a:solidFill>
                  <a:srgbClr val="002060"/>
                </a:solidFill>
              </a:rPr>
              <a:t>Inzertní rubriky se týkají výměny bytů, nabídky služeb apod.</a:t>
            </a:r>
          </a:p>
          <a:p>
            <a:pPr marL="0" indent="0">
              <a:buNone/>
            </a:pPr>
            <a:endParaRPr lang="cs-CZ" sz="2400" dirty="0"/>
          </a:p>
          <a:p>
            <a:r>
              <a:rPr lang="cs-CZ" sz="2600" dirty="0"/>
              <a:t>Jestliže věta končí názvem, jehož součástí je otazník nebo vykřičník, tečka se na konci věty nepíše.</a:t>
            </a:r>
          </a:p>
          <a:p>
            <a:r>
              <a:rPr lang="cs-CZ" sz="2200" i="1" dirty="0">
                <a:solidFill>
                  <a:srgbClr val="002060"/>
                </a:solidFill>
              </a:rPr>
              <a:t>Příklad</a:t>
            </a:r>
          </a:p>
          <a:p>
            <a:pPr marL="0" indent="0">
              <a:buNone/>
            </a:pPr>
            <a:r>
              <a:rPr lang="cs-CZ" sz="2400" dirty="0">
                <a:solidFill>
                  <a:srgbClr val="002060"/>
                </a:solidFill>
              </a:rPr>
              <a:t>Nakladatelství Academia připravilo dotisk knihy Jsme v češtině doma?</a:t>
            </a:r>
          </a:p>
          <a:p>
            <a:pPr marL="0" indent="0">
              <a:buNone/>
            </a:pPr>
            <a:r>
              <a:rPr lang="cs-CZ" sz="2400" dirty="0">
                <a:solidFill>
                  <a:srgbClr val="002060"/>
                </a:solidFill>
              </a:rPr>
              <a:t>K tendenčním dílům československé kinematografie 70. </a:t>
            </a:r>
            <a:r>
              <a:rPr lang="cs-CZ" sz="2400">
                <a:solidFill>
                  <a:srgbClr val="002060"/>
                </a:solidFill>
              </a:rPr>
              <a:t>let </a:t>
            </a:r>
            <a:r>
              <a:rPr lang="cs-CZ" sz="2400" dirty="0">
                <a:solidFill>
                  <a:srgbClr val="002060"/>
                </a:solidFill>
              </a:rPr>
              <a:t>patří film Leť ptáku, leť!</a:t>
            </a:r>
          </a:p>
          <a:p>
            <a:pPr marL="0" indent="0">
              <a:buNone/>
            </a:pPr>
            <a:endParaRPr lang="cs-CZ" dirty="0"/>
          </a:p>
        </p:txBody>
      </p:sp>
    </p:spTree>
    <p:extLst>
      <p:ext uri="{BB962C8B-B14F-4D97-AF65-F5344CB8AC3E}">
        <p14:creationId xmlns:p14="http://schemas.microsoft.com/office/powerpoint/2010/main" val="3058383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831626"/>
          </a:xfrm>
        </p:spPr>
        <p:txBody>
          <a:bodyPr>
            <a:normAutofit/>
          </a:bodyPr>
          <a:lstStyle/>
          <a:p>
            <a:pPr lvl="0"/>
            <a:r>
              <a:rPr lang="cs-CZ" sz="2400" b="1" dirty="0">
                <a:latin typeface="+mn-lt"/>
              </a:rPr>
              <a:t>ČSN 01 6910 </a:t>
            </a:r>
            <a:br>
              <a:rPr lang="cs-CZ" sz="2400" b="1" dirty="0">
                <a:latin typeface="+mn-lt"/>
              </a:rPr>
            </a:br>
            <a:r>
              <a:rPr lang="cs-CZ" sz="2400" b="1" dirty="0">
                <a:latin typeface="+mn-lt"/>
              </a:rPr>
              <a:t>Spojovník a pomlčka</a:t>
            </a:r>
          </a:p>
        </p:txBody>
      </p:sp>
      <p:sp>
        <p:nvSpPr>
          <p:cNvPr id="3" name="Zástupný symbol pro obsah 2"/>
          <p:cNvSpPr>
            <a:spLocks noGrp="1"/>
          </p:cNvSpPr>
          <p:nvPr>
            <p:ph idx="1"/>
          </p:nvPr>
        </p:nvSpPr>
        <p:spPr>
          <a:xfrm>
            <a:off x="323528" y="1412776"/>
            <a:ext cx="8424936" cy="5112568"/>
          </a:xfrm>
        </p:spPr>
        <p:txBody>
          <a:bodyPr>
            <a:normAutofit fontScale="92500" lnSpcReduction="10000"/>
          </a:bodyPr>
          <a:lstStyle/>
          <a:p>
            <a:r>
              <a:rPr lang="cs-CZ" sz="2600" dirty="0"/>
              <a:t>Spojovník spojuje dvě části slova nebo dva výrazy bez mezer. </a:t>
            </a:r>
          </a:p>
          <a:p>
            <a:r>
              <a:rPr lang="cs-CZ" sz="2200" i="1" dirty="0">
                <a:solidFill>
                  <a:schemeClr val="accent5">
                    <a:lumMod val="50000"/>
                  </a:schemeClr>
                </a:solidFill>
              </a:rPr>
              <a:t>Příklad</a:t>
            </a:r>
            <a:r>
              <a:rPr lang="cs-CZ" sz="2400" i="1" dirty="0">
                <a:solidFill>
                  <a:schemeClr val="accent5">
                    <a:lumMod val="50000"/>
                  </a:schemeClr>
                </a:solidFill>
              </a:rPr>
              <a:t> </a:t>
            </a:r>
          </a:p>
          <a:p>
            <a:pPr marL="0" indent="0">
              <a:buNone/>
            </a:pPr>
            <a:r>
              <a:rPr lang="cs-CZ" sz="2400" dirty="0">
                <a:solidFill>
                  <a:schemeClr val="accent5">
                    <a:lumMod val="50000"/>
                  </a:schemeClr>
                </a:solidFill>
              </a:rPr>
              <a:t>Česko-německý slovník, okres Plzeň-sever, budete-li, Frýdek-Místek</a:t>
            </a:r>
          </a:p>
          <a:p>
            <a:pPr marL="0" indent="0">
              <a:buNone/>
            </a:pPr>
            <a:endParaRPr lang="cs-CZ" sz="900" dirty="0">
              <a:solidFill>
                <a:schemeClr val="accent5">
                  <a:lumMod val="50000"/>
                </a:schemeClr>
              </a:solidFill>
            </a:endParaRPr>
          </a:p>
          <a:p>
            <a:r>
              <a:rPr lang="cs-CZ" sz="2600" dirty="0"/>
              <a:t>Jestliže má žena po sňatku v matrice zapsána dvě příjmení (k příjmení po manželovi je připojeno rodné příjmení), spojovník se nepíše.</a:t>
            </a:r>
          </a:p>
          <a:p>
            <a:r>
              <a:rPr lang="cs-CZ" sz="2200" i="1" dirty="0">
                <a:solidFill>
                  <a:schemeClr val="accent5">
                    <a:lumMod val="50000"/>
                  </a:schemeClr>
                </a:solidFill>
              </a:rPr>
              <a:t>Příklad</a:t>
            </a:r>
          </a:p>
          <a:p>
            <a:pPr marL="0" indent="0">
              <a:buNone/>
            </a:pPr>
            <a:r>
              <a:rPr lang="cs-CZ" sz="2400" dirty="0">
                <a:solidFill>
                  <a:schemeClr val="accent5">
                    <a:lumMod val="50000"/>
                  </a:schemeClr>
                </a:solidFill>
              </a:rPr>
              <a:t>Jana Krátká Musilová </a:t>
            </a:r>
          </a:p>
          <a:p>
            <a:pPr marL="0" indent="0">
              <a:buNone/>
            </a:pPr>
            <a:endParaRPr lang="cs-CZ" sz="900" dirty="0">
              <a:solidFill>
                <a:schemeClr val="accent5">
                  <a:lumMod val="50000"/>
                </a:schemeClr>
              </a:solidFill>
            </a:endParaRPr>
          </a:p>
          <a:p>
            <a:r>
              <a:rPr lang="cs-CZ" sz="2600" dirty="0"/>
              <a:t>Spojovník se píše pouze v případě, že tak příjmení bylo zapsáno již před změnou, jde o jméno umělecké, nebo jde o zachování rodinné tradice, spojovník se píše i u některých cizích jmen.</a:t>
            </a:r>
          </a:p>
          <a:p>
            <a:r>
              <a:rPr lang="cs-CZ" sz="2200" i="1" dirty="0">
                <a:solidFill>
                  <a:schemeClr val="accent5">
                    <a:lumMod val="50000"/>
                  </a:schemeClr>
                </a:solidFill>
              </a:rPr>
              <a:t>Příklad</a:t>
            </a:r>
          </a:p>
          <a:p>
            <a:pPr marL="0" indent="0">
              <a:buNone/>
            </a:pPr>
            <a:r>
              <a:rPr lang="cs-CZ" sz="2400" dirty="0">
                <a:solidFill>
                  <a:schemeClr val="accent5">
                    <a:lumMod val="50000"/>
                  </a:schemeClr>
                </a:solidFill>
              </a:rPr>
              <a:t>Karel Matěj Čapek-Chod, </a:t>
            </a:r>
            <a:r>
              <a:rPr lang="cs-CZ" sz="2400" noProof="1">
                <a:solidFill>
                  <a:schemeClr val="accent5">
                    <a:lumMod val="50000"/>
                  </a:schemeClr>
                </a:solidFill>
              </a:rPr>
              <a:t>Shirley Temple-Blacková, Mao Ce-tung</a:t>
            </a:r>
            <a:endParaRPr lang="cs-CZ" sz="2400" noProof="1"/>
          </a:p>
        </p:txBody>
      </p:sp>
    </p:spTree>
    <p:extLst>
      <p:ext uri="{BB962C8B-B14F-4D97-AF65-F5344CB8AC3E}">
        <p14:creationId xmlns:p14="http://schemas.microsoft.com/office/powerpoint/2010/main" val="1782859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18188" y="188640"/>
            <a:ext cx="7886700" cy="831625"/>
          </a:xfrm>
        </p:spPr>
        <p:txBody>
          <a:bodyPr>
            <a:normAutofit/>
          </a:bodyPr>
          <a:lstStyle/>
          <a:p>
            <a:r>
              <a:rPr lang="cs-CZ" sz="2400" b="1" dirty="0">
                <a:latin typeface="+mn-lt"/>
              </a:rPr>
              <a:t>ČSN 01 6910 </a:t>
            </a:r>
            <a:br>
              <a:rPr lang="cs-CZ" sz="2400" b="1" dirty="0">
                <a:latin typeface="+mn-lt"/>
              </a:rPr>
            </a:br>
            <a:r>
              <a:rPr lang="cs-CZ" sz="2400" b="1" dirty="0">
                <a:latin typeface="+mn-lt"/>
              </a:rPr>
              <a:t>Spojovník a pomlčka</a:t>
            </a:r>
          </a:p>
        </p:txBody>
      </p:sp>
      <p:sp>
        <p:nvSpPr>
          <p:cNvPr id="3" name="Zástupný symbol pro obsah 2"/>
          <p:cNvSpPr>
            <a:spLocks noGrp="1"/>
          </p:cNvSpPr>
          <p:nvPr>
            <p:ph idx="1"/>
          </p:nvPr>
        </p:nvSpPr>
        <p:spPr>
          <a:xfrm>
            <a:off x="395536" y="1020265"/>
            <a:ext cx="8119814" cy="5577087"/>
          </a:xfrm>
        </p:spPr>
        <p:txBody>
          <a:bodyPr>
            <a:noAutofit/>
          </a:bodyPr>
          <a:lstStyle/>
          <a:p>
            <a:r>
              <a:rPr lang="cs-CZ" sz="2400" dirty="0"/>
              <a:t>Pomlčka se odděluje z obou stran mezerami. </a:t>
            </a:r>
          </a:p>
          <a:p>
            <a:r>
              <a:rPr lang="cs-CZ" sz="2000" i="1" dirty="0">
                <a:solidFill>
                  <a:schemeClr val="accent5">
                    <a:lumMod val="50000"/>
                  </a:schemeClr>
                </a:solidFill>
              </a:rPr>
              <a:t>Příklad </a:t>
            </a:r>
          </a:p>
          <a:p>
            <a:pPr marL="0" indent="0">
              <a:buNone/>
            </a:pPr>
            <a:r>
              <a:rPr lang="cs-CZ" sz="2200" dirty="0">
                <a:solidFill>
                  <a:schemeClr val="accent5">
                    <a:lumMod val="50000"/>
                  </a:schemeClr>
                </a:solidFill>
              </a:rPr>
              <a:t>Nabízíme knihařské služby – zhotovujeme podklady – vážeme.</a:t>
            </a:r>
          </a:p>
          <a:p>
            <a:pPr marL="0" indent="0">
              <a:buNone/>
            </a:pPr>
            <a:endParaRPr lang="cs-CZ" sz="800" dirty="0"/>
          </a:p>
          <a:p>
            <a:r>
              <a:rPr lang="cs-CZ" sz="2400" dirty="0"/>
              <a:t>Pomlčka označující rozsah ve významu „až“, „od do“, nebo „versus“ se píše bez mezer.   </a:t>
            </a:r>
          </a:p>
          <a:p>
            <a:r>
              <a:rPr lang="cs-CZ" sz="2000" i="1" dirty="0">
                <a:solidFill>
                  <a:schemeClr val="accent5">
                    <a:lumMod val="50000"/>
                  </a:schemeClr>
                </a:solidFill>
              </a:rPr>
              <a:t>Příklad </a:t>
            </a:r>
          </a:p>
          <a:p>
            <a:pPr marL="0" indent="0">
              <a:buNone/>
            </a:pPr>
            <a:r>
              <a:rPr lang="cs-CZ" sz="2200" dirty="0">
                <a:solidFill>
                  <a:schemeClr val="accent5">
                    <a:lumMod val="50000"/>
                  </a:schemeClr>
                </a:solidFill>
              </a:rPr>
              <a:t>Obchod bude uzavřen 11.-18. června. Zápas Sparta-Slavia</a:t>
            </a:r>
          </a:p>
          <a:p>
            <a:pPr marL="0" indent="0">
              <a:buNone/>
            </a:pPr>
            <a:endParaRPr lang="cs-CZ" sz="800" dirty="0"/>
          </a:p>
          <a:p>
            <a:r>
              <a:rPr lang="cs-CZ" sz="2400" dirty="0"/>
              <a:t>Je-li alespoň jeden z výrazů spojených pomlčkou označující rozsah či „versus“ víceslovný, je dovoleno psát pomlčku s mezerami.</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1.  6.-23. 7. 2022 i 1. 6. – 23. 7. 2022</a:t>
            </a:r>
          </a:p>
          <a:p>
            <a:pPr marL="0" indent="0">
              <a:buNone/>
            </a:pPr>
            <a:r>
              <a:rPr lang="cs-CZ" sz="2200" dirty="0">
                <a:solidFill>
                  <a:schemeClr val="accent5">
                    <a:lumMod val="50000"/>
                  </a:schemeClr>
                </a:solidFill>
              </a:rPr>
              <a:t>zápas Karlovy Vary-Plzeň i zápas Karlovy Vary – Plzeň </a:t>
            </a:r>
          </a:p>
          <a:p>
            <a:pPr marL="0" indent="0">
              <a:buNone/>
            </a:pPr>
            <a:endParaRPr lang="cs-CZ" sz="2400" dirty="0"/>
          </a:p>
        </p:txBody>
      </p:sp>
    </p:spTree>
    <p:extLst>
      <p:ext uri="{BB962C8B-B14F-4D97-AF65-F5344CB8AC3E}">
        <p14:creationId xmlns:p14="http://schemas.microsoft.com/office/powerpoint/2010/main" val="3882275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188641"/>
            <a:ext cx="7886700" cy="864096"/>
          </a:xfrm>
        </p:spPr>
        <p:txBody>
          <a:bodyPr>
            <a:normAutofit/>
          </a:bodyPr>
          <a:lstStyle/>
          <a:p>
            <a:pPr lvl="0"/>
            <a:r>
              <a:rPr lang="cs-CZ" sz="2400" b="1" dirty="0">
                <a:latin typeface="+mn-lt"/>
              </a:rPr>
              <a:t>ČSN 01 6910</a:t>
            </a:r>
            <a:br>
              <a:rPr lang="cs-CZ" sz="2400" b="1" dirty="0">
                <a:latin typeface="+mn-lt"/>
              </a:rPr>
            </a:br>
            <a:r>
              <a:rPr lang="cs-CZ" sz="2400" b="1" dirty="0">
                <a:latin typeface="+mn-lt"/>
              </a:rPr>
              <a:t>Tři tečky = výpustek</a:t>
            </a:r>
            <a:endParaRPr lang="cs-CZ" sz="2400" dirty="0">
              <a:latin typeface="+mn-lt"/>
            </a:endParaRPr>
          </a:p>
        </p:txBody>
      </p:sp>
      <p:sp>
        <p:nvSpPr>
          <p:cNvPr id="3" name="Zástupný symbol pro obsah 2"/>
          <p:cNvSpPr>
            <a:spLocks noGrp="1"/>
          </p:cNvSpPr>
          <p:nvPr>
            <p:ph idx="1"/>
          </p:nvPr>
        </p:nvSpPr>
        <p:spPr>
          <a:xfrm>
            <a:off x="395536" y="1124744"/>
            <a:ext cx="8496944" cy="5052219"/>
          </a:xfrm>
        </p:spPr>
        <p:txBody>
          <a:bodyPr>
            <a:noAutofit/>
          </a:bodyPr>
          <a:lstStyle/>
          <a:p>
            <a:r>
              <a:rPr lang="cs-CZ" sz="2400" dirty="0"/>
              <a:t>Jestliže nahrazují položky vynechané z výčtu, a nejde o položku poslední, oddělují se z obou stran čárkami. Mezi čárkou a následujícími třemi tečkami se dělá mezera, po třech tečkách ne.</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Při pomalém výdechu počítejte do deseti: jedna, dva, …, deset.</a:t>
            </a:r>
          </a:p>
          <a:p>
            <a:pPr marL="0" indent="0">
              <a:buNone/>
            </a:pPr>
            <a:endParaRPr lang="cs-CZ" sz="800" dirty="0"/>
          </a:p>
          <a:p>
            <a:r>
              <a:rPr lang="cs-CZ" sz="2400" dirty="0"/>
              <a:t>Jestliže tři tečky naznačují nedokončený výčet, píše se před nimi čárka a mezera.</a:t>
            </a:r>
          </a:p>
          <a:p>
            <a:r>
              <a:rPr lang="cs-CZ" sz="2000" i="1" dirty="0">
                <a:solidFill>
                  <a:schemeClr val="accent5">
                    <a:lumMod val="50000"/>
                  </a:schemeClr>
                </a:solidFill>
              </a:rPr>
              <a:t>Příklad</a:t>
            </a:r>
          </a:p>
          <a:p>
            <a:pPr marL="0" indent="0">
              <a:buNone/>
            </a:pPr>
            <a:r>
              <a:rPr lang="cs-CZ" sz="2200" dirty="0">
                <a:solidFill>
                  <a:schemeClr val="accent5">
                    <a:lumMod val="50000"/>
                  </a:schemeClr>
                </a:solidFill>
              </a:rPr>
              <a:t>Koupil čerstvé rohlíky, mléko, sýr, …</a:t>
            </a:r>
          </a:p>
        </p:txBody>
      </p:sp>
    </p:spTree>
    <p:extLst>
      <p:ext uri="{BB962C8B-B14F-4D97-AF65-F5344CB8AC3E}">
        <p14:creationId xmlns:p14="http://schemas.microsoft.com/office/powerpoint/2010/main" val="226634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365127"/>
            <a:ext cx="7886700" cy="759618"/>
          </a:xfrm>
        </p:spPr>
        <p:txBody>
          <a:bodyPr>
            <a:normAutofit/>
          </a:bodyPr>
          <a:lstStyle/>
          <a:p>
            <a:pPr lvl="0"/>
            <a:r>
              <a:rPr lang="cs-CZ" sz="2400" b="1" dirty="0">
                <a:latin typeface="+mn-lt"/>
              </a:rPr>
              <a:t>ČSN 01 6910</a:t>
            </a:r>
            <a:br>
              <a:rPr lang="cs-CZ" sz="2400" b="1" dirty="0">
                <a:latin typeface="+mn-lt"/>
              </a:rPr>
            </a:br>
            <a:r>
              <a:rPr lang="cs-CZ" sz="2400" b="1" dirty="0">
                <a:latin typeface="+mn-lt"/>
              </a:rPr>
              <a:t>Zkratky</a:t>
            </a:r>
            <a:endParaRPr lang="cs-CZ" sz="2400" dirty="0">
              <a:latin typeface="+mn-lt"/>
            </a:endParaRPr>
          </a:p>
        </p:txBody>
      </p:sp>
      <p:sp>
        <p:nvSpPr>
          <p:cNvPr id="3" name="Zástupný symbol pro obsah 2"/>
          <p:cNvSpPr>
            <a:spLocks noGrp="1"/>
          </p:cNvSpPr>
          <p:nvPr>
            <p:ph idx="1"/>
          </p:nvPr>
        </p:nvSpPr>
        <p:spPr>
          <a:xfrm>
            <a:off x="467544" y="1124745"/>
            <a:ext cx="8047806" cy="5052218"/>
          </a:xfrm>
        </p:spPr>
        <p:txBody>
          <a:bodyPr>
            <a:normAutofit fontScale="92500" lnSpcReduction="10000"/>
          </a:bodyPr>
          <a:lstStyle/>
          <a:p>
            <a:r>
              <a:rPr lang="cs-CZ" sz="2600" dirty="0"/>
              <a:t>Za zkratkami, které se tvoří začátkem slova, se píše tečka.</a:t>
            </a:r>
          </a:p>
          <a:p>
            <a:r>
              <a:rPr lang="cs-CZ" sz="2200" i="1" dirty="0">
                <a:solidFill>
                  <a:schemeClr val="accent5">
                    <a:lumMod val="50000"/>
                  </a:schemeClr>
                </a:solidFill>
              </a:rPr>
              <a:t>Příklad</a:t>
            </a:r>
          </a:p>
          <a:p>
            <a:pPr marL="0" indent="0">
              <a:buNone/>
            </a:pPr>
            <a:r>
              <a:rPr lang="cs-CZ" sz="2400" dirty="0">
                <a:solidFill>
                  <a:schemeClr val="accent5">
                    <a:lumMod val="50000"/>
                  </a:schemeClr>
                </a:solidFill>
              </a:rPr>
              <a:t>p. (pan, paní), popř. (popřípadě), r. (rok), zvl. (zvláště), ml. (mladší)</a:t>
            </a:r>
          </a:p>
          <a:p>
            <a:pPr marL="0" indent="0">
              <a:buNone/>
            </a:pPr>
            <a:r>
              <a:rPr lang="cs-CZ" sz="2400" dirty="0"/>
              <a:t> </a:t>
            </a:r>
          </a:p>
          <a:p>
            <a:r>
              <a:rPr lang="cs-CZ" sz="2600" dirty="0"/>
              <a:t>Jestliže se slovo krátí začátkem a koncem, tečka za zkratku nepatří.</a:t>
            </a:r>
          </a:p>
          <a:p>
            <a:r>
              <a:rPr lang="cs-CZ" sz="2200" i="1" dirty="0">
                <a:solidFill>
                  <a:schemeClr val="accent5">
                    <a:lumMod val="50000"/>
                  </a:schemeClr>
                </a:solidFill>
              </a:rPr>
              <a:t>Příklad</a:t>
            </a:r>
          </a:p>
          <a:p>
            <a:pPr marL="0" indent="0">
              <a:buNone/>
            </a:pPr>
            <a:r>
              <a:rPr lang="cs-CZ" sz="2400" dirty="0">
                <a:solidFill>
                  <a:schemeClr val="accent5">
                    <a:lumMod val="50000"/>
                  </a:schemeClr>
                </a:solidFill>
              </a:rPr>
              <a:t>fa (firma, faktura), fy (firmy), pí (paní), cca (</a:t>
            </a:r>
            <a:r>
              <a:rPr lang="en-GB" sz="2400" dirty="0">
                <a:solidFill>
                  <a:schemeClr val="accent5">
                    <a:lumMod val="50000"/>
                  </a:schemeClr>
                </a:solidFill>
              </a:rPr>
              <a:t>circa</a:t>
            </a:r>
            <a:r>
              <a:rPr lang="cs-CZ" sz="2400" dirty="0">
                <a:solidFill>
                  <a:schemeClr val="accent5">
                    <a:lumMod val="50000"/>
                  </a:schemeClr>
                </a:solidFill>
              </a:rPr>
              <a:t>)</a:t>
            </a:r>
          </a:p>
          <a:p>
            <a:pPr marL="0" indent="0">
              <a:buNone/>
            </a:pPr>
            <a:endParaRPr lang="cs-CZ" sz="900" dirty="0"/>
          </a:p>
          <a:p>
            <a:r>
              <a:rPr lang="cs-CZ" sz="2600" dirty="0"/>
              <a:t>Ve zkratkách složených z více zkratek se píše tečka a mezera za každou zkratku</a:t>
            </a:r>
          </a:p>
          <a:p>
            <a:r>
              <a:rPr lang="cs-CZ" sz="2200" i="1" dirty="0">
                <a:solidFill>
                  <a:schemeClr val="accent5">
                    <a:lumMod val="50000"/>
                  </a:schemeClr>
                </a:solidFill>
              </a:rPr>
              <a:t>Příklad</a:t>
            </a:r>
          </a:p>
          <a:p>
            <a:pPr marL="0" indent="0">
              <a:buNone/>
            </a:pPr>
            <a:r>
              <a:rPr lang="cs-CZ" sz="2400" dirty="0">
                <a:solidFill>
                  <a:schemeClr val="accent5">
                    <a:lumMod val="50000"/>
                  </a:schemeClr>
                </a:solidFill>
              </a:rPr>
              <a:t>a. s. (akciová společnost), t. r. (toho roku), v. r. (vlastní rukou), </a:t>
            </a:r>
          </a:p>
          <a:p>
            <a:pPr marL="0" indent="0">
              <a:buNone/>
            </a:pPr>
            <a:r>
              <a:rPr lang="cs-CZ" sz="2400" dirty="0">
                <a:solidFill>
                  <a:schemeClr val="accent5">
                    <a:lumMod val="50000"/>
                  </a:schemeClr>
                </a:solidFill>
              </a:rPr>
              <a:t>př. n. l. (před naším letopočtem)</a:t>
            </a:r>
          </a:p>
          <a:p>
            <a:endParaRPr lang="cs-CZ" dirty="0"/>
          </a:p>
        </p:txBody>
      </p:sp>
    </p:spTree>
    <p:extLst>
      <p:ext uri="{BB962C8B-B14F-4D97-AF65-F5344CB8AC3E}">
        <p14:creationId xmlns:p14="http://schemas.microsoft.com/office/powerpoint/2010/main" val="593892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28650" y="260649"/>
            <a:ext cx="7886700" cy="792088"/>
          </a:xfrm>
        </p:spPr>
        <p:txBody>
          <a:bodyPr>
            <a:normAutofit/>
          </a:bodyPr>
          <a:lstStyle/>
          <a:p>
            <a:r>
              <a:rPr lang="cs-CZ" sz="2400" b="1" dirty="0">
                <a:latin typeface="+mn-lt"/>
              </a:rPr>
              <a:t>ČSN 01 6910</a:t>
            </a:r>
            <a:br>
              <a:rPr lang="cs-CZ" sz="2400" b="1" dirty="0">
                <a:latin typeface="+mn-lt"/>
              </a:rPr>
            </a:br>
            <a:r>
              <a:rPr lang="cs-CZ" sz="2400" b="1" dirty="0">
                <a:latin typeface="+mn-lt"/>
              </a:rPr>
              <a:t>Zkratky</a:t>
            </a:r>
            <a:endParaRPr lang="cs-CZ" sz="2400" dirty="0">
              <a:latin typeface="+mn-lt"/>
            </a:endParaRPr>
          </a:p>
        </p:txBody>
      </p:sp>
      <p:sp>
        <p:nvSpPr>
          <p:cNvPr id="3" name="Zástupný symbol pro obsah 2"/>
          <p:cNvSpPr>
            <a:spLocks noGrp="1"/>
          </p:cNvSpPr>
          <p:nvPr>
            <p:ph idx="1"/>
          </p:nvPr>
        </p:nvSpPr>
        <p:spPr>
          <a:xfrm>
            <a:off x="323528" y="1052738"/>
            <a:ext cx="8191822" cy="5328590"/>
          </a:xfrm>
        </p:spPr>
        <p:txBody>
          <a:bodyPr>
            <a:normAutofit/>
          </a:bodyPr>
          <a:lstStyle/>
          <a:p>
            <a:pPr marL="0" indent="0">
              <a:buNone/>
            </a:pPr>
            <a:endParaRPr lang="cs-CZ" sz="900" dirty="0"/>
          </a:p>
          <a:p>
            <a:r>
              <a:rPr lang="cs-CZ" sz="2400" u="sng" dirty="0"/>
              <a:t>Označení právní formy</a:t>
            </a:r>
            <a:r>
              <a:rPr lang="cs-CZ" sz="2400" dirty="0"/>
              <a:t> uvedené za názvem firmy se oddělují čárkou, právní označení před jménem firmy se čárkou neodděluje.</a:t>
            </a:r>
          </a:p>
          <a:p>
            <a:r>
              <a:rPr lang="cs-CZ" sz="2200" i="1" dirty="0">
                <a:solidFill>
                  <a:schemeClr val="accent5">
                    <a:lumMod val="50000"/>
                  </a:schemeClr>
                </a:solidFill>
              </a:rPr>
              <a:t>Příklad </a:t>
            </a:r>
          </a:p>
          <a:p>
            <a:pPr marL="0" indent="0">
              <a:buNone/>
            </a:pPr>
            <a:r>
              <a:rPr lang="cs-CZ" sz="2200" dirty="0">
                <a:solidFill>
                  <a:schemeClr val="accent5">
                    <a:lumMod val="50000"/>
                  </a:schemeClr>
                </a:solidFill>
              </a:rPr>
              <a:t>Slunečnice, a. s., RENA, spol. s r. o., Pelhřimov</a:t>
            </a:r>
          </a:p>
          <a:p>
            <a:pPr marL="0" indent="0">
              <a:buNone/>
            </a:pPr>
            <a:r>
              <a:rPr lang="cs-CZ" sz="2200" dirty="0">
                <a:solidFill>
                  <a:schemeClr val="accent5">
                    <a:lumMod val="50000"/>
                  </a:schemeClr>
                </a:solidFill>
              </a:rPr>
              <a:t>Navštívili jsme a. s. Kormorán.</a:t>
            </a:r>
          </a:p>
          <a:p>
            <a:endParaRPr lang="cs-CZ" dirty="0"/>
          </a:p>
        </p:txBody>
      </p:sp>
    </p:spTree>
    <p:extLst>
      <p:ext uri="{BB962C8B-B14F-4D97-AF65-F5344CB8AC3E}">
        <p14:creationId xmlns:p14="http://schemas.microsoft.com/office/powerpoint/2010/main" val="3692131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12093" y="188640"/>
            <a:ext cx="7886700" cy="792088"/>
          </a:xfrm>
        </p:spPr>
        <p:txBody>
          <a:bodyPr>
            <a:normAutofit/>
          </a:bodyPr>
          <a:lstStyle/>
          <a:p>
            <a:r>
              <a:rPr lang="cs-CZ" sz="2400" b="1" dirty="0">
                <a:latin typeface="+mn-lt"/>
              </a:rPr>
              <a:t>ČSN 01 6910</a:t>
            </a:r>
            <a:br>
              <a:rPr lang="cs-CZ" sz="2400" b="1" dirty="0">
                <a:latin typeface="+mn-lt"/>
              </a:rPr>
            </a:br>
            <a:r>
              <a:rPr lang="cs-CZ" sz="2400" b="1" dirty="0">
                <a:latin typeface="+mn-lt"/>
              </a:rPr>
              <a:t>Zkratky</a:t>
            </a:r>
            <a:endParaRPr lang="cs-CZ" sz="2400" dirty="0">
              <a:latin typeface="+mn-lt"/>
            </a:endParaRPr>
          </a:p>
        </p:txBody>
      </p:sp>
      <p:sp>
        <p:nvSpPr>
          <p:cNvPr id="3" name="Zástupný symbol pro obsah 2"/>
          <p:cNvSpPr>
            <a:spLocks noGrp="1"/>
          </p:cNvSpPr>
          <p:nvPr>
            <p:ph idx="1"/>
          </p:nvPr>
        </p:nvSpPr>
        <p:spPr>
          <a:xfrm>
            <a:off x="395536" y="1196753"/>
            <a:ext cx="8119814" cy="4980210"/>
          </a:xfrm>
        </p:spPr>
        <p:txBody>
          <a:bodyPr>
            <a:normAutofit fontScale="92500" lnSpcReduction="10000"/>
          </a:bodyPr>
          <a:lstStyle/>
          <a:p>
            <a:r>
              <a:rPr lang="cs-CZ" sz="2400" u="sng" dirty="0"/>
              <a:t>Zkratky akademických titulů</a:t>
            </a:r>
            <a:r>
              <a:rPr lang="cs-CZ" sz="2400" dirty="0"/>
              <a:t>, vojenských hodností uvedené před jménem se čárkou neoddělují. Uvádí-li se hodnost i akademický titul, píše se nejdříve hodnost.</a:t>
            </a:r>
          </a:p>
          <a:p>
            <a:r>
              <a:rPr lang="cs-CZ" sz="2200" i="1" dirty="0">
                <a:solidFill>
                  <a:schemeClr val="accent5">
                    <a:lumMod val="50000"/>
                  </a:schemeClr>
                </a:solidFill>
              </a:rPr>
              <a:t>Příklad </a:t>
            </a:r>
          </a:p>
          <a:p>
            <a:pPr marL="0" indent="0">
              <a:buNone/>
            </a:pPr>
            <a:r>
              <a:rPr lang="cs-CZ" sz="2400" dirty="0">
                <a:solidFill>
                  <a:schemeClr val="accent5">
                    <a:lumMod val="50000"/>
                  </a:schemeClr>
                </a:solidFill>
              </a:rPr>
              <a:t>PaedDr. K. Pechová, Ing. arch. D. Brzobohatý, pplk. Ing. K. Koubek</a:t>
            </a:r>
          </a:p>
          <a:p>
            <a:pPr marL="0" indent="0">
              <a:buNone/>
            </a:pPr>
            <a:endParaRPr lang="cs-CZ" sz="900" dirty="0">
              <a:solidFill>
                <a:schemeClr val="accent5">
                  <a:lumMod val="50000"/>
                </a:schemeClr>
              </a:solidFill>
            </a:endParaRPr>
          </a:p>
          <a:p>
            <a:r>
              <a:rPr lang="cs-CZ" sz="2400" dirty="0"/>
              <a:t>Pokud získal dotyčný více různých titulů před jménem, píšou se v pořadí, ve kterém je získával</a:t>
            </a:r>
          </a:p>
          <a:p>
            <a:r>
              <a:rPr lang="cs-CZ" sz="2200" i="1" dirty="0">
                <a:solidFill>
                  <a:schemeClr val="accent5">
                    <a:lumMod val="50000"/>
                  </a:schemeClr>
                </a:solidFill>
              </a:rPr>
              <a:t>Příklad</a:t>
            </a:r>
          </a:p>
          <a:p>
            <a:pPr marL="0" indent="0">
              <a:buNone/>
            </a:pPr>
            <a:r>
              <a:rPr lang="cs-CZ" sz="2400" dirty="0">
                <a:solidFill>
                  <a:schemeClr val="accent5">
                    <a:lumMod val="50000"/>
                  </a:schemeClr>
                </a:solidFill>
              </a:rPr>
              <a:t>Ing. Mgr. Jan Novák (nejdříve získal titul Mgr.)</a:t>
            </a:r>
          </a:p>
          <a:p>
            <a:pPr marL="0" indent="0">
              <a:buNone/>
            </a:pPr>
            <a:endParaRPr lang="cs-CZ" sz="900" dirty="0"/>
          </a:p>
          <a:p>
            <a:r>
              <a:rPr lang="cs-CZ" sz="2400" dirty="0"/>
              <a:t>Pokud získal dotyčný dva shodné tituly z různých škol, použije se spojka „et“</a:t>
            </a:r>
          </a:p>
          <a:p>
            <a:r>
              <a:rPr lang="cs-CZ" sz="2200" i="1" dirty="0">
                <a:solidFill>
                  <a:schemeClr val="accent5">
                    <a:lumMod val="50000"/>
                  </a:schemeClr>
                </a:solidFill>
              </a:rPr>
              <a:t>Příklad</a:t>
            </a:r>
          </a:p>
          <a:p>
            <a:pPr marL="0" indent="0">
              <a:buNone/>
            </a:pPr>
            <a:r>
              <a:rPr lang="cs-CZ" sz="2400" dirty="0">
                <a:solidFill>
                  <a:schemeClr val="accent5">
                    <a:lumMod val="50000"/>
                  </a:schemeClr>
                </a:solidFill>
              </a:rPr>
              <a:t>Mgr. et Mgr. Jana </a:t>
            </a:r>
            <a:r>
              <a:rPr lang="cs-CZ" sz="2400" noProof="1">
                <a:solidFill>
                  <a:schemeClr val="accent5">
                    <a:lumMod val="50000"/>
                  </a:schemeClr>
                </a:solidFill>
              </a:rPr>
              <a:t>Ohlídalová</a:t>
            </a:r>
          </a:p>
          <a:p>
            <a:endParaRPr lang="cs-CZ" dirty="0"/>
          </a:p>
        </p:txBody>
      </p:sp>
    </p:spTree>
    <p:extLst>
      <p:ext uri="{BB962C8B-B14F-4D97-AF65-F5344CB8AC3E}">
        <p14:creationId xmlns:p14="http://schemas.microsoft.com/office/powerpoint/2010/main" val="3706245555"/>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D1B588AF0355B48ACCE63FA1F55E610" ma:contentTypeVersion="8" ma:contentTypeDescription="Vytvoří nový dokument" ma:contentTypeScope="" ma:versionID="d5d9d4fecb100cb8463477549d193f32">
  <xsd:schema xmlns:xsd="http://www.w3.org/2001/XMLSchema" xmlns:xs="http://www.w3.org/2001/XMLSchema" xmlns:p="http://schemas.microsoft.com/office/2006/metadata/properties" xmlns:ns2="c0aac214-c700-421d-870f-b5da95c3dad8" xmlns:ns3="02773977-4999-46fc-852c-92fd389ba39f" targetNamespace="http://schemas.microsoft.com/office/2006/metadata/properties" ma:root="true" ma:fieldsID="49390a4ef9af6b6e001481406cd0c14a" ns2:_="" ns3:_="">
    <xsd:import namespace="c0aac214-c700-421d-870f-b5da95c3dad8"/>
    <xsd:import namespace="02773977-4999-46fc-852c-92fd389ba39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SearchProperties"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aac214-c700-421d-870f-b5da95c3dad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773977-4999-46fc-852c-92fd389ba39f" elementFormDefault="qualified">
    <xsd:import namespace="http://schemas.microsoft.com/office/2006/documentManagement/types"/>
    <xsd:import namespace="http://schemas.microsoft.com/office/infopath/2007/PartnerControls"/>
    <xsd:element name="SharedWithUsers" ma:index="10"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dílené s podrobnostm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c0aac214-c700-421d-870f-b5da95c3dad8" xsi:nil="true"/>
  </documentManagement>
</p:properties>
</file>

<file path=customXml/itemProps1.xml><?xml version="1.0" encoding="utf-8"?>
<ds:datastoreItem xmlns:ds="http://schemas.openxmlformats.org/officeDocument/2006/customXml" ds:itemID="{A46F39D2-1398-4DA5-B1A1-C6A1652DBBF1}"/>
</file>

<file path=customXml/itemProps2.xml><?xml version="1.0" encoding="utf-8"?>
<ds:datastoreItem xmlns:ds="http://schemas.openxmlformats.org/officeDocument/2006/customXml" ds:itemID="{0FD018A4-68BC-4FBB-9153-EF4295D715CE}"/>
</file>

<file path=customXml/itemProps3.xml><?xml version="1.0" encoding="utf-8"?>
<ds:datastoreItem xmlns:ds="http://schemas.openxmlformats.org/officeDocument/2006/customXml" ds:itemID="{920A5B74-50F4-4F3B-A0FB-2A269A5596F1}"/>
</file>

<file path=docProps/app.xml><?xml version="1.0" encoding="utf-8"?>
<Properties xmlns="http://schemas.openxmlformats.org/officeDocument/2006/extended-properties" xmlns:vt="http://schemas.openxmlformats.org/officeDocument/2006/docPropsVTypes">
  <Template/>
  <TotalTime>461</TotalTime>
  <Words>1877</Words>
  <Application>Microsoft Office PowerPoint</Application>
  <PresentationFormat>Předvádění na obrazovce (4:3)</PresentationFormat>
  <Paragraphs>269</Paragraphs>
  <Slides>24</Slides>
  <Notes>0</Notes>
  <HiddenSlides>0</HiddenSlides>
  <MMClips>0</MMClips>
  <ScaleCrop>false</ScaleCrop>
  <HeadingPairs>
    <vt:vector size="6" baseType="variant">
      <vt:variant>
        <vt:lpstr>Použitá písma</vt:lpstr>
      </vt:variant>
      <vt:variant>
        <vt:i4>7</vt:i4>
      </vt:variant>
      <vt:variant>
        <vt:lpstr>Motiv</vt:lpstr>
      </vt:variant>
      <vt:variant>
        <vt:i4>1</vt:i4>
      </vt:variant>
      <vt:variant>
        <vt:lpstr>Nadpisy snímků</vt:lpstr>
      </vt:variant>
      <vt:variant>
        <vt:i4>24</vt:i4>
      </vt:variant>
    </vt:vector>
  </HeadingPairs>
  <TitlesOfParts>
    <vt:vector size="32" baseType="lpstr">
      <vt:lpstr>Arial</vt:lpstr>
      <vt:lpstr>Calibri</vt:lpstr>
      <vt:lpstr>Calibri Light</vt:lpstr>
      <vt:lpstr>Courier New</vt:lpstr>
      <vt:lpstr>Monotype Corsiva</vt:lpstr>
      <vt:lpstr>Tahoma</vt:lpstr>
      <vt:lpstr>Times New Roman</vt:lpstr>
      <vt:lpstr>Motiv Office</vt:lpstr>
      <vt:lpstr>ČSN 01 6910 </vt:lpstr>
      <vt:lpstr>Kurz celoživotního vzdělávání   Instruktor praktického vyučování </vt:lpstr>
      <vt:lpstr>ČSN 01 6910  Tečka, čárka, dvojtečka, středník, vykřičník, otazník</vt:lpstr>
      <vt:lpstr>ČSN 01 6910  Spojovník a pomlčka</vt:lpstr>
      <vt:lpstr>ČSN 01 6910  Spojovník a pomlčka</vt:lpstr>
      <vt:lpstr>ČSN 01 6910 Tři tečky = výpustek</vt:lpstr>
      <vt:lpstr>ČSN 01 6910 Zkratky</vt:lpstr>
      <vt:lpstr>ČSN 01 6910 Zkratky</vt:lpstr>
      <vt:lpstr>ČSN 01 6910 Zkratky</vt:lpstr>
      <vt:lpstr>ČSN 01 6910 Zkratky</vt:lpstr>
      <vt:lpstr>ČSN 01 6910 Značky</vt:lpstr>
      <vt:lpstr>ČSN 01 6910 Značky</vt:lpstr>
      <vt:lpstr>ČSN 01 6910 Čísla a číslice</vt:lpstr>
      <vt:lpstr>ČSN 01 6910 Čísla a číslice</vt:lpstr>
      <vt:lpstr>ČSN 01 6910 Čísla a číslice</vt:lpstr>
      <vt:lpstr>ČSN 01 6910 Čísla a číslice</vt:lpstr>
      <vt:lpstr>ČSN 01 6910 Čísla a číslice</vt:lpstr>
      <vt:lpstr>ČSN 01 6910 Čísla a číslice</vt:lpstr>
      <vt:lpstr>ČSN 01 6910 Psaní výčtů</vt:lpstr>
      <vt:lpstr>ČSN 01 6910 Psaní výčtů</vt:lpstr>
      <vt:lpstr>ČSN 01 6910 Psaní výčtů</vt:lpstr>
      <vt:lpstr>ČSN 01 6910 Psaní výčtů</vt:lpstr>
      <vt:lpstr>ČSN 01 6910 Označování v textu </vt:lpstr>
      <vt:lpstr>Prezentace aplikace PowerPoint</vt:lpstr>
    </vt:vector>
  </TitlesOfParts>
  <Company>ČZU v Praze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Písemná komunikace</dc:title>
  <dc:creator>tomsikova</dc:creator>
  <cp:lastModifiedBy>Tomšíková Kateřina</cp:lastModifiedBy>
  <cp:revision>52</cp:revision>
  <dcterms:created xsi:type="dcterms:W3CDTF">2012-11-15T07:31:43Z</dcterms:created>
  <dcterms:modified xsi:type="dcterms:W3CDTF">2023-06-15T07:00:05Z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0x0101002D1B588AF0355B48ACCE63FA1F55E610</vt:lpwstr>
  </property>
  <property fmtid="{D5CDD505-2E9C-101B-9397-08002B2CF9AE}" pid="3" name="Order">
    <vt:r8>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