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3"/>
  </p:sldMasterIdLst>
  <p:notesMasterIdLst>
    <p:notesMasterId r:id="rId57"/>
  </p:notesMasterIdLst>
  <p:sldIdLst>
    <p:sldId id="319" r:id="rId4"/>
    <p:sldId id="318" r:id="rId5"/>
    <p:sldId id="309" r:id="rId6"/>
    <p:sldId id="311" r:id="rId7"/>
    <p:sldId id="312" r:id="rId8"/>
    <p:sldId id="313" r:id="rId9"/>
    <p:sldId id="314" r:id="rId10"/>
    <p:sldId id="315" r:id="rId11"/>
    <p:sldId id="316" r:id="rId12"/>
    <p:sldId id="308" r:id="rId13"/>
    <p:sldId id="282" r:id="rId14"/>
    <p:sldId id="284" r:id="rId15"/>
    <p:sldId id="283" r:id="rId16"/>
    <p:sldId id="285" r:id="rId17"/>
    <p:sldId id="257" r:id="rId18"/>
    <p:sldId id="286" r:id="rId19"/>
    <p:sldId id="287" r:id="rId20"/>
    <p:sldId id="288" r:id="rId21"/>
    <p:sldId id="290" r:id="rId22"/>
    <p:sldId id="259" r:id="rId23"/>
    <p:sldId id="261" r:id="rId24"/>
    <p:sldId id="266" r:id="rId25"/>
    <p:sldId id="307" r:id="rId26"/>
    <p:sldId id="268" r:id="rId27"/>
    <p:sldId id="269" r:id="rId28"/>
    <p:sldId id="289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271" r:id="rId39"/>
    <p:sldId id="272" r:id="rId40"/>
    <p:sldId id="273" r:id="rId41"/>
    <p:sldId id="274" r:id="rId42"/>
    <p:sldId id="275" r:id="rId43"/>
    <p:sldId id="276" r:id="rId44"/>
    <p:sldId id="277" r:id="rId45"/>
    <p:sldId id="301" r:id="rId46"/>
    <p:sldId id="302" r:id="rId47"/>
    <p:sldId id="278" r:id="rId48"/>
    <p:sldId id="305" r:id="rId49"/>
    <p:sldId id="306" r:id="rId50"/>
    <p:sldId id="304" r:id="rId51"/>
    <p:sldId id="279" r:id="rId52"/>
    <p:sldId id="280" r:id="rId53"/>
    <p:sldId id="300" r:id="rId54"/>
    <p:sldId id="281" r:id="rId55"/>
    <p:sldId id="303" r:id="rId56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presProps" Target="presProps.xml"/><Relationship Id="rId5" Type="http://schemas.openxmlformats.org/officeDocument/2006/relationships/slide" Target="slides/slide2.xml"/><Relationship Id="rId61" Type="http://schemas.openxmlformats.org/officeDocument/2006/relationships/tableStyles" Target="tableStyle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customXml" Target="../customXml/item3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E0F750C0-54B5-84B1-843D-2EFC63293E3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B2F4EAD-E036-6ABE-7F43-CEE62B9E35C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538470-146F-4477-8D48-3DE4E5A4862D}" type="datetimeFigureOut">
              <a:rPr lang="cs-CZ"/>
              <a:pPr>
                <a:defRPr/>
              </a:pPr>
              <a:t>15.01.2024</a:t>
            </a:fld>
            <a:endParaRPr lang="cs-CZ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84CBAEEB-7923-89A7-B3B7-B94777F52C3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6AF77952-0A9C-592D-0EFA-54D8C7C123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Upravte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823263A-27CA-1281-2B2D-F18DD4D3299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C7A13BC-AEC5-2BB2-4CAB-06019379F0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95696DD-5756-4F92-9C44-4F4F07A3A3B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7B6E715A-ADE3-1BF5-889A-079529D6C9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1FCF0654-5143-D856-4F0B-D37ED6A8CF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590DDE31-F44D-04CC-B886-705822A516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8C8328F9-61DB-43B4-A253-3D6484A782FD}" type="slidenum">
              <a:rPr lang="cs-CZ" altLang="cs-CZ"/>
              <a:pPr/>
              <a:t>2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0EC59EAC-CECD-CB92-2650-D3C5306C50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BA76103B-D75E-45CC-AE71-8773C7DF3EB8}" type="slidenum">
              <a:rPr lang="en-GB" altLang="cs-CZ"/>
              <a:pPr/>
              <a:t>5</a:t>
            </a:fld>
            <a:endParaRPr lang="en-GB" altLang="cs-CZ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F8926FF5-FD70-87C3-5C8D-BEA42774EA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D370D84-7572-9095-4B29-BB89E804B7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cs-CZ" altLang="cs-CZ"/>
              <a:t>P</a:t>
            </a:r>
            <a:endParaRPr lang="en-GB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51F3BC5-D450-19AD-46B1-9D2E7098630E}"/>
              </a:ext>
            </a:extLst>
          </p:cNvPr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" name="Rectangle 3">
              <a:extLst>
                <a:ext uri="{FF2B5EF4-FFF2-40B4-BE49-F238E27FC236}">
                  <a16:creationId xmlns:a16="http://schemas.microsoft.com/office/drawing/2014/main" id="{B6365EB0-1EE6-0F1E-18AD-02D45C45AB7A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4" name="Oval 4">
              <a:extLst>
                <a:ext uri="{FF2B5EF4-FFF2-40B4-BE49-F238E27FC236}">
                  <a16:creationId xmlns:a16="http://schemas.microsoft.com/office/drawing/2014/main" id="{65BFC1E6-9615-8911-D380-9C40251F1EF0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C6189D62-5765-4F0D-F55C-8214AE564D66}"/>
                </a:ext>
              </a:extLst>
            </p:cNvPr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C498DDF2-53C8-379A-2026-6EE29F3EC482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A6282C25-5C43-114E-B58E-D4A7A368E9AD}"/>
                </a:ext>
              </a:extLst>
            </p:cNvPr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79C00049-378D-B9B4-6A34-22126C3F633B}"/>
                </a:ext>
              </a:extLst>
            </p:cNvPr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43E87962-5A5C-B58C-606E-6F458813DDFE}"/>
                </a:ext>
              </a:extLst>
            </p:cNvPr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8BB9F20B-A977-A882-082C-8D242B704DC4}"/>
                </a:ext>
              </a:extLst>
            </p:cNvPr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8C8DB4C6-7517-F406-5DC3-F3928E60B18A}"/>
                </a:ext>
              </a:extLst>
            </p:cNvPr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9094A8B1-9DAD-56F5-5498-3696FB2E8A23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FB54D6AD-8256-9429-9792-139A19DFA212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8DEAE5CF-010E-A77E-A146-7AD849360D96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459D9A7B-DD6E-1CAE-5244-97B78F465D77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D5E468C5-8D40-F8C1-85D1-0391ECE8B6E4}"/>
                </a:ext>
              </a:extLst>
            </p:cNvPr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7FF66756-894B-B804-6F62-12EDFFF135AD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382A9D20-D8F9-77AF-069F-88796C23204F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61893BDB-8315-CB4B-5638-09440D026EA4}"/>
                </a:ext>
              </a:extLst>
            </p:cNvPr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B6615373-D396-A54C-E056-F63BE9E8A0DC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74090498-7203-24EA-0C94-67EDC1EE222F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5DBC08B-08F7-EE68-BF3B-B1EE6C51FD55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EB51AA03-6A57-4B07-5D94-4C9482AE2B2D}"/>
                </a:ext>
              </a:extLst>
            </p:cNvPr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68AC0BD5-C1B9-EB76-D9C1-0691176477E9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17E522FA-00C0-84D1-CEFB-7B96B409CEE9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B1F70751-8118-137F-A8F5-462FA0D3BC0E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27" name="Oval 27">
              <a:extLst>
                <a:ext uri="{FF2B5EF4-FFF2-40B4-BE49-F238E27FC236}">
                  <a16:creationId xmlns:a16="http://schemas.microsoft.com/office/drawing/2014/main" id="{3DE93E63-1D3B-A0EC-402B-81E892FDA444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28" name="Oval 28">
              <a:extLst>
                <a:ext uri="{FF2B5EF4-FFF2-40B4-BE49-F238E27FC236}">
                  <a16:creationId xmlns:a16="http://schemas.microsoft.com/office/drawing/2014/main" id="{2F60B09F-8948-F469-D80B-136E1F1FB03C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29" name="Oval 29">
              <a:extLst>
                <a:ext uri="{FF2B5EF4-FFF2-40B4-BE49-F238E27FC236}">
                  <a16:creationId xmlns:a16="http://schemas.microsoft.com/office/drawing/2014/main" id="{6BF42E30-A32F-45AA-B40B-1A793B29A0AD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B281EC2-3359-821F-11BB-D033BC2660D3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7F872764-1F6D-D14D-66B4-9C23F3AE39A0}"/>
                </a:ext>
              </a:extLst>
            </p:cNvPr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0BAB65D1-FCE7-0261-B31E-F45CD73748A5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E2D4BF3A-DBF3-31C1-DD8C-98CDA36FA862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34" name="AutoShape 34">
              <a:extLst>
                <a:ext uri="{FF2B5EF4-FFF2-40B4-BE49-F238E27FC236}">
                  <a16:creationId xmlns:a16="http://schemas.microsoft.com/office/drawing/2014/main" id="{39EA5CF1-4BB5-A0BC-447F-07AB640DE6FC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14483FE0-368D-1F6F-A2A7-A8E9800AE8FE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2AB2D6D8-98B5-53BA-A045-8706F1BE90AD}"/>
                </a:ext>
              </a:extLst>
            </p:cNvPr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</p:grpSp>
      <p:sp>
        <p:nvSpPr>
          <p:cNvPr id="61479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61480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7" name="Rectangle 37">
            <a:extLst>
              <a:ext uri="{FF2B5EF4-FFF2-40B4-BE49-F238E27FC236}">
                <a16:creationId xmlns:a16="http://schemas.microsoft.com/office/drawing/2014/main" id="{EF5609AF-3E1D-B263-2DCC-0E6144A5EB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A30D-E302-4BD6-ACFA-170D97F7EF02}" type="datetime1">
              <a:rPr lang="en-GB"/>
              <a:pPr>
                <a:defRPr/>
              </a:pPr>
              <a:t>15/01/2024</a:t>
            </a:fld>
            <a:endParaRPr lang="cs-CZ"/>
          </a:p>
        </p:txBody>
      </p:sp>
      <p:sp>
        <p:nvSpPr>
          <p:cNvPr id="38" name="Rectangle 38">
            <a:extLst>
              <a:ext uri="{FF2B5EF4-FFF2-40B4-BE49-F238E27FC236}">
                <a16:creationId xmlns:a16="http://schemas.microsoft.com/office/drawing/2014/main" id="{21E62357-C563-3E8D-E369-22FCA6C844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Miller ČZU PRAHA  - INSTRUKTOŘI  Chuchle </a:t>
            </a:r>
          </a:p>
        </p:txBody>
      </p:sp>
      <p:sp>
        <p:nvSpPr>
          <p:cNvPr id="39" name="Rectangle 41">
            <a:extLst>
              <a:ext uri="{FF2B5EF4-FFF2-40B4-BE49-F238E27FC236}">
                <a16:creationId xmlns:a16="http://schemas.microsoft.com/office/drawing/2014/main" id="{2A84A2DA-809D-A6BD-A094-22F95BF580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FA5FD6-C696-4C5A-B11F-277BCF572B8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26470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9DAB6C24-D4F4-9AD9-5622-D86CA1AC76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7017E-6BF7-4E19-9E94-FA77826ED09E}" type="datetime1">
              <a:rPr lang="en-GB"/>
              <a:pPr>
                <a:defRPr/>
              </a:pPr>
              <a:t>15/01/2024</a:t>
            </a:fld>
            <a:endParaRPr lang="cs-CZ"/>
          </a:p>
        </p:txBody>
      </p:sp>
      <p:sp>
        <p:nvSpPr>
          <p:cNvPr id="5" name="Rectangle 40">
            <a:extLst>
              <a:ext uri="{FF2B5EF4-FFF2-40B4-BE49-F238E27FC236}">
                <a16:creationId xmlns:a16="http://schemas.microsoft.com/office/drawing/2014/main" id="{404FB810-69EC-A675-A58C-BB08CD0166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Miller ČZU PRAHA  - INSTRUKTOŘI  Chuchle </a:t>
            </a:r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DCC97C74-0B4F-3469-4C74-52E1AAEEF2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640F6-ECAE-4716-97A4-4FDB98FD7AF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4122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8E83910F-5D90-EA17-5B89-C12A6FA164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24DB5-94FC-4BE3-9187-DF08083265B9}" type="datetime1">
              <a:rPr lang="en-GB"/>
              <a:pPr>
                <a:defRPr/>
              </a:pPr>
              <a:t>15/01/2024</a:t>
            </a:fld>
            <a:endParaRPr lang="cs-CZ"/>
          </a:p>
        </p:txBody>
      </p:sp>
      <p:sp>
        <p:nvSpPr>
          <p:cNvPr id="5" name="Rectangle 40">
            <a:extLst>
              <a:ext uri="{FF2B5EF4-FFF2-40B4-BE49-F238E27FC236}">
                <a16:creationId xmlns:a16="http://schemas.microsoft.com/office/drawing/2014/main" id="{8E2140A6-AF43-47EA-02A3-85938290C2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Miller ČZU PRAHA  - INSTRUKTOŘI  Chuchle </a:t>
            </a:r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1368E6E0-0DB2-3878-5942-A417EBC6EE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A11BD-C9F0-4FA7-B47D-4BB8B98B1F9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40214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A06C771B-3065-F565-F5B6-DB2A9E9C95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B2344-8B5C-417E-81A4-EE6158219BB3}" type="datetime1">
              <a:rPr lang="en-GB"/>
              <a:pPr>
                <a:defRPr/>
              </a:pPr>
              <a:t>15/01/2024</a:t>
            </a:fld>
            <a:endParaRPr lang="cs-CZ"/>
          </a:p>
        </p:txBody>
      </p:sp>
      <p:sp>
        <p:nvSpPr>
          <p:cNvPr id="5" name="Rectangle 40">
            <a:extLst>
              <a:ext uri="{FF2B5EF4-FFF2-40B4-BE49-F238E27FC236}">
                <a16:creationId xmlns:a16="http://schemas.microsoft.com/office/drawing/2014/main" id="{F40ED2B2-A07F-E114-252D-991F99BC01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Miller ČZU PRAHA  - INSTRUKTOŘI  Chuchle </a:t>
            </a:r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4B60B997-B6F4-4837-CC0D-66CEB1F426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3A6C0-558C-4C88-93BD-012B2995962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92973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A5E392B8-D5F8-5C9F-20DF-83532C2269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7336A-BA59-4AEC-89DE-340C8F5EF8FB}" type="datetime1">
              <a:rPr lang="en-GB"/>
              <a:pPr>
                <a:defRPr/>
              </a:pPr>
              <a:t>15/01/2024</a:t>
            </a:fld>
            <a:endParaRPr lang="cs-CZ"/>
          </a:p>
        </p:txBody>
      </p:sp>
      <p:sp>
        <p:nvSpPr>
          <p:cNvPr id="5" name="Rectangle 40">
            <a:extLst>
              <a:ext uri="{FF2B5EF4-FFF2-40B4-BE49-F238E27FC236}">
                <a16:creationId xmlns:a16="http://schemas.microsoft.com/office/drawing/2014/main" id="{4D8230E2-981A-E35F-EEF1-DC9A9F39CC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Miller ČZU PRAHA  - INSTRUKTOŘI  Chuchle </a:t>
            </a:r>
          </a:p>
        </p:txBody>
      </p:sp>
      <p:sp>
        <p:nvSpPr>
          <p:cNvPr id="6" name="Rectangle 41">
            <a:extLst>
              <a:ext uri="{FF2B5EF4-FFF2-40B4-BE49-F238E27FC236}">
                <a16:creationId xmlns:a16="http://schemas.microsoft.com/office/drawing/2014/main" id="{22E8D991-40AD-D5F9-7CE6-ED1603FE0C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BFF38-009B-47FE-B0E9-4DC282C5579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57342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39">
            <a:extLst>
              <a:ext uri="{FF2B5EF4-FFF2-40B4-BE49-F238E27FC236}">
                <a16:creationId xmlns:a16="http://schemas.microsoft.com/office/drawing/2014/main" id="{D61496FB-7405-A872-AA59-16C2607802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5510F-8BBA-4EE7-8EA6-210EBF0FB66B}" type="datetime1">
              <a:rPr lang="en-GB"/>
              <a:pPr>
                <a:defRPr/>
              </a:pPr>
              <a:t>15/01/2024</a:t>
            </a:fld>
            <a:endParaRPr lang="cs-CZ"/>
          </a:p>
        </p:txBody>
      </p:sp>
      <p:sp>
        <p:nvSpPr>
          <p:cNvPr id="6" name="Rectangle 40">
            <a:extLst>
              <a:ext uri="{FF2B5EF4-FFF2-40B4-BE49-F238E27FC236}">
                <a16:creationId xmlns:a16="http://schemas.microsoft.com/office/drawing/2014/main" id="{75597D9F-9FF2-D953-B9C0-F8A4E73582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Miller ČZU PRAHA  - INSTRUKTOŘI  Chuchle </a:t>
            </a:r>
          </a:p>
        </p:txBody>
      </p:sp>
      <p:sp>
        <p:nvSpPr>
          <p:cNvPr id="7" name="Rectangle 41">
            <a:extLst>
              <a:ext uri="{FF2B5EF4-FFF2-40B4-BE49-F238E27FC236}">
                <a16:creationId xmlns:a16="http://schemas.microsoft.com/office/drawing/2014/main" id="{CCCB0D20-ED2B-5D38-BFFD-02A7F157B9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048E0-ED26-4E21-9DB7-5975232FED3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1071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1D7E0D24-E25F-AFF5-6B44-6DE6AEA7B3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B397B-E451-44E2-811D-6F778D305DF7}" type="datetime1">
              <a:rPr lang="en-GB"/>
              <a:pPr>
                <a:defRPr/>
              </a:pPr>
              <a:t>15/01/2024</a:t>
            </a:fld>
            <a:endParaRPr lang="cs-CZ"/>
          </a:p>
        </p:txBody>
      </p:sp>
      <p:sp>
        <p:nvSpPr>
          <p:cNvPr id="8" name="Rectangle 40">
            <a:extLst>
              <a:ext uri="{FF2B5EF4-FFF2-40B4-BE49-F238E27FC236}">
                <a16:creationId xmlns:a16="http://schemas.microsoft.com/office/drawing/2014/main" id="{3F4CF6B1-24A4-6B45-1D06-9158CA80A3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Miller ČZU PRAHA  - INSTRUKTOŘI  Chuchle </a:t>
            </a:r>
          </a:p>
        </p:txBody>
      </p:sp>
      <p:sp>
        <p:nvSpPr>
          <p:cNvPr id="9" name="Rectangle 41">
            <a:extLst>
              <a:ext uri="{FF2B5EF4-FFF2-40B4-BE49-F238E27FC236}">
                <a16:creationId xmlns:a16="http://schemas.microsoft.com/office/drawing/2014/main" id="{8BE172B4-54ED-D091-00CB-47B86B16F8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C8113-16F8-4FF7-ACD2-3714EF8A3BC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9758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Rectangle 39">
            <a:extLst>
              <a:ext uri="{FF2B5EF4-FFF2-40B4-BE49-F238E27FC236}">
                <a16:creationId xmlns:a16="http://schemas.microsoft.com/office/drawing/2014/main" id="{910472AB-9A12-3E18-F0D5-E8B2318D6B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FEC22-FD17-4D23-8EE7-F43C452EB9C9}" type="datetime1">
              <a:rPr lang="en-GB"/>
              <a:pPr>
                <a:defRPr/>
              </a:pPr>
              <a:t>15/01/2024</a:t>
            </a:fld>
            <a:endParaRPr lang="cs-CZ"/>
          </a:p>
        </p:txBody>
      </p:sp>
      <p:sp>
        <p:nvSpPr>
          <p:cNvPr id="4" name="Rectangle 40">
            <a:extLst>
              <a:ext uri="{FF2B5EF4-FFF2-40B4-BE49-F238E27FC236}">
                <a16:creationId xmlns:a16="http://schemas.microsoft.com/office/drawing/2014/main" id="{C1538604-51DE-3953-5C6E-56FE159C4D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Miller ČZU PRAHA  - INSTRUKTOŘI  Chuchle </a:t>
            </a:r>
          </a:p>
        </p:txBody>
      </p:sp>
      <p:sp>
        <p:nvSpPr>
          <p:cNvPr id="5" name="Rectangle 41">
            <a:extLst>
              <a:ext uri="{FF2B5EF4-FFF2-40B4-BE49-F238E27FC236}">
                <a16:creationId xmlns:a16="http://schemas.microsoft.com/office/drawing/2014/main" id="{8FD84264-7381-7CDB-92A8-F9A35309B3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E0708-60B6-4256-A62B-1638C3240D1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5785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>
            <a:extLst>
              <a:ext uri="{FF2B5EF4-FFF2-40B4-BE49-F238E27FC236}">
                <a16:creationId xmlns:a16="http://schemas.microsoft.com/office/drawing/2014/main" id="{F77B9FED-1327-6801-58A2-56C911BD2B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665C6-74C1-4E2B-8541-135D9417B763}" type="datetime1">
              <a:rPr lang="en-GB"/>
              <a:pPr>
                <a:defRPr/>
              </a:pPr>
              <a:t>15/01/2024</a:t>
            </a:fld>
            <a:endParaRPr lang="cs-CZ"/>
          </a:p>
        </p:txBody>
      </p:sp>
      <p:sp>
        <p:nvSpPr>
          <p:cNvPr id="3" name="Rectangle 40">
            <a:extLst>
              <a:ext uri="{FF2B5EF4-FFF2-40B4-BE49-F238E27FC236}">
                <a16:creationId xmlns:a16="http://schemas.microsoft.com/office/drawing/2014/main" id="{C13264CB-1702-E6AD-47A3-A16FAD0625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Miller ČZU PRAHA  - INSTRUKTOŘI  Chuchle </a:t>
            </a:r>
          </a:p>
        </p:txBody>
      </p:sp>
      <p:sp>
        <p:nvSpPr>
          <p:cNvPr id="4" name="Rectangle 41">
            <a:extLst>
              <a:ext uri="{FF2B5EF4-FFF2-40B4-BE49-F238E27FC236}">
                <a16:creationId xmlns:a16="http://schemas.microsoft.com/office/drawing/2014/main" id="{5D72A5BD-742F-9872-9D10-8132B20098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B5F0C-E8FA-4425-90A2-54DC397B7DF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08857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39">
            <a:extLst>
              <a:ext uri="{FF2B5EF4-FFF2-40B4-BE49-F238E27FC236}">
                <a16:creationId xmlns:a16="http://schemas.microsoft.com/office/drawing/2014/main" id="{FDAFC2B3-0B04-B61C-557B-4D069A161C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08641-B4F4-4042-959A-4844D670A211}" type="datetime1">
              <a:rPr lang="en-GB"/>
              <a:pPr>
                <a:defRPr/>
              </a:pPr>
              <a:t>15/01/2024</a:t>
            </a:fld>
            <a:endParaRPr lang="cs-CZ"/>
          </a:p>
        </p:txBody>
      </p:sp>
      <p:sp>
        <p:nvSpPr>
          <p:cNvPr id="6" name="Rectangle 40">
            <a:extLst>
              <a:ext uri="{FF2B5EF4-FFF2-40B4-BE49-F238E27FC236}">
                <a16:creationId xmlns:a16="http://schemas.microsoft.com/office/drawing/2014/main" id="{35449504-E691-8C5C-5913-10BA105A8C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Miller ČZU PRAHA  - INSTRUKTOŘI  Chuchle </a:t>
            </a:r>
          </a:p>
        </p:txBody>
      </p:sp>
      <p:sp>
        <p:nvSpPr>
          <p:cNvPr id="7" name="Rectangle 41">
            <a:extLst>
              <a:ext uri="{FF2B5EF4-FFF2-40B4-BE49-F238E27FC236}">
                <a16:creationId xmlns:a16="http://schemas.microsoft.com/office/drawing/2014/main" id="{037DF6C1-2BB7-1B0D-60FF-615370B12B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0D048-E424-47D7-B1A2-A73BB17C793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9702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39">
            <a:extLst>
              <a:ext uri="{FF2B5EF4-FFF2-40B4-BE49-F238E27FC236}">
                <a16:creationId xmlns:a16="http://schemas.microsoft.com/office/drawing/2014/main" id="{26DAA6CF-1957-8F18-118B-BA6E04423A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1335A-18E6-4B3E-AE57-E32AE4310098}" type="datetime1">
              <a:rPr lang="en-GB"/>
              <a:pPr>
                <a:defRPr/>
              </a:pPr>
              <a:t>15/01/2024</a:t>
            </a:fld>
            <a:endParaRPr lang="cs-CZ"/>
          </a:p>
        </p:txBody>
      </p:sp>
      <p:sp>
        <p:nvSpPr>
          <p:cNvPr id="6" name="Rectangle 40">
            <a:extLst>
              <a:ext uri="{FF2B5EF4-FFF2-40B4-BE49-F238E27FC236}">
                <a16:creationId xmlns:a16="http://schemas.microsoft.com/office/drawing/2014/main" id="{A50D47DF-3D86-228E-4476-9DE0D1633D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Miller ČZU PRAHA  - INSTRUKTOŘI  Chuchle </a:t>
            </a:r>
          </a:p>
        </p:txBody>
      </p:sp>
      <p:sp>
        <p:nvSpPr>
          <p:cNvPr id="7" name="Rectangle 41">
            <a:extLst>
              <a:ext uri="{FF2B5EF4-FFF2-40B4-BE49-F238E27FC236}">
                <a16:creationId xmlns:a16="http://schemas.microsoft.com/office/drawing/2014/main" id="{6F5D70E5-8DC3-EFC9-4CBC-FE0AA32051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7482E-E086-462C-A88B-2B3AE16D562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25488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78AE352D-38CA-9B94-702C-B74A2D167AEC}"/>
              </a:ext>
            </a:extLst>
          </p:cNvPr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60419" name="Rectangle 3">
              <a:extLst>
                <a:ext uri="{FF2B5EF4-FFF2-40B4-BE49-F238E27FC236}">
                  <a16:creationId xmlns:a16="http://schemas.microsoft.com/office/drawing/2014/main" id="{AA9ACC7A-8697-768E-85B7-6BAF026FB1AC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20" name="Oval 4">
              <a:extLst>
                <a:ext uri="{FF2B5EF4-FFF2-40B4-BE49-F238E27FC236}">
                  <a16:creationId xmlns:a16="http://schemas.microsoft.com/office/drawing/2014/main" id="{DD3E8FB8-C91A-597B-3BFE-63A76C3A1C00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21" name="Rectangle 5">
              <a:extLst>
                <a:ext uri="{FF2B5EF4-FFF2-40B4-BE49-F238E27FC236}">
                  <a16:creationId xmlns:a16="http://schemas.microsoft.com/office/drawing/2014/main" id="{C385DB9D-F528-3F53-9BC7-EB864467C3CE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22" name="Freeform 6">
              <a:extLst>
                <a:ext uri="{FF2B5EF4-FFF2-40B4-BE49-F238E27FC236}">
                  <a16:creationId xmlns:a16="http://schemas.microsoft.com/office/drawing/2014/main" id="{F8659591-E3A4-B3CA-D44C-D8498023BB10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23" name="Rectangle 7">
              <a:extLst>
                <a:ext uri="{FF2B5EF4-FFF2-40B4-BE49-F238E27FC236}">
                  <a16:creationId xmlns:a16="http://schemas.microsoft.com/office/drawing/2014/main" id="{38B6A992-6F24-885B-03D1-76F0CA64A578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24" name="Rectangle 8">
              <a:extLst>
                <a:ext uri="{FF2B5EF4-FFF2-40B4-BE49-F238E27FC236}">
                  <a16:creationId xmlns:a16="http://schemas.microsoft.com/office/drawing/2014/main" id="{2A707926-BA42-3393-F90D-B1688D4B1C01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25" name="Rectangle 9">
              <a:extLst>
                <a:ext uri="{FF2B5EF4-FFF2-40B4-BE49-F238E27FC236}">
                  <a16:creationId xmlns:a16="http://schemas.microsoft.com/office/drawing/2014/main" id="{7DF5576D-974A-8795-9F72-6B792062FD7A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26" name="Rectangle 10">
              <a:extLst>
                <a:ext uri="{FF2B5EF4-FFF2-40B4-BE49-F238E27FC236}">
                  <a16:creationId xmlns:a16="http://schemas.microsoft.com/office/drawing/2014/main" id="{F97F785E-8731-9D53-E73B-76145B75B38B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27" name="Rectangle 11">
              <a:extLst>
                <a:ext uri="{FF2B5EF4-FFF2-40B4-BE49-F238E27FC236}">
                  <a16:creationId xmlns:a16="http://schemas.microsoft.com/office/drawing/2014/main" id="{CEEBFD68-3185-C4B6-7106-C67FB5080303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28" name="Freeform 12">
              <a:extLst>
                <a:ext uri="{FF2B5EF4-FFF2-40B4-BE49-F238E27FC236}">
                  <a16:creationId xmlns:a16="http://schemas.microsoft.com/office/drawing/2014/main" id="{09678125-8E75-0571-F99C-D7276840D904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29" name="Freeform 13">
              <a:extLst>
                <a:ext uri="{FF2B5EF4-FFF2-40B4-BE49-F238E27FC236}">
                  <a16:creationId xmlns:a16="http://schemas.microsoft.com/office/drawing/2014/main" id="{595E464D-8336-DD58-BB44-7A11225BB647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30" name="Freeform 14">
              <a:extLst>
                <a:ext uri="{FF2B5EF4-FFF2-40B4-BE49-F238E27FC236}">
                  <a16:creationId xmlns:a16="http://schemas.microsoft.com/office/drawing/2014/main" id="{E314981B-23EB-B3C0-BD69-ECF0C19E5761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31" name="Freeform 15">
              <a:extLst>
                <a:ext uri="{FF2B5EF4-FFF2-40B4-BE49-F238E27FC236}">
                  <a16:creationId xmlns:a16="http://schemas.microsoft.com/office/drawing/2014/main" id="{1023B6EF-678A-2A7F-4B7C-2EB1BEBF13B9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32" name="Freeform 16">
              <a:extLst>
                <a:ext uri="{FF2B5EF4-FFF2-40B4-BE49-F238E27FC236}">
                  <a16:creationId xmlns:a16="http://schemas.microsoft.com/office/drawing/2014/main" id="{73540802-9825-995E-CAAA-91B50191B8A8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33" name="Freeform 17">
              <a:extLst>
                <a:ext uri="{FF2B5EF4-FFF2-40B4-BE49-F238E27FC236}">
                  <a16:creationId xmlns:a16="http://schemas.microsoft.com/office/drawing/2014/main" id="{934F6BFC-9B97-55F3-8CD9-DF42C0CF2829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34" name="Freeform 18">
              <a:extLst>
                <a:ext uri="{FF2B5EF4-FFF2-40B4-BE49-F238E27FC236}">
                  <a16:creationId xmlns:a16="http://schemas.microsoft.com/office/drawing/2014/main" id="{8660C6F9-7449-C14E-3A8E-219D9F326AB7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35" name="Freeform 19">
              <a:extLst>
                <a:ext uri="{FF2B5EF4-FFF2-40B4-BE49-F238E27FC236}">
                  <a16:creationId xmlns:a16="http://schemas.microsoft.com/office/drawing/2014/main" id="{9E5A8FAE-B5D2-4A8B-33B1-EF98A45F8E0C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36" name="Freeform 20">
              <a:extLst>
                <a:ext uri="{FF2B5EF4-FFF2-40B4-BE49-F238E27FC236}">
                  <a16:creationId xmlns:a16="http://schemas.microsoft.com/office/drawing/2014/main" id="{2B2CA245-C42E-0D3A-D7CC-4DFAA963B9CA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37" name="Freeform 21">
              <a:extLst>
                <a:ext uri="{FF2B5EF4-FFF2-40B4-BE49-F238E27FC236}">
                  <a16:creationId xmlns:a16="http://schemas.microsoft.com/office/drawing/2014/main" id="{82DBB678-0524-0C0D-EC40-7EF10592B8E5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38" name="Freeform 22">
              <a:extLst>
                <a:ext uri="{FF2B5EF4-FFF2-40B4-BE49-F238E27FC236}">
                  <a16:creationId xmlns:a16="http://schemas.microsoft.com/office/drawing/2014/main" id="{6947497A-1F12-D08D-D41F-8A9018C3146B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39" name="Freeform 23">
              <a:extLst>
                <a:ext uri="{FF2B5EF4-FFF2-40B4-BE49-F238E27FC236}">
                  <a16:creationId xmlns:a16="http://schemas.microsoft.com/office/drawing/2014/main" id="{F5585451-D12B-B23D-2388-3DD8928AD608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40" name="Freeform 24">
              <a:extLst>
                <a:ext uri="{FF2B5EF4-FFF2-40B4-BE49-F238E27FC236}">
                  <a16:creationId xmlns:a16="http://schemas.microsoft.com/office/drawing/2014/main" id="{9D1D2231-27B0-1178-C376-14C7EE191A3E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41" name="Freeform 25">
              <a:extLst>
                <a:ext uri="{FF2B5EF4-FFF2-40B4-BE49-F238E27FC236}">
                  <a16:creationId xmlns:a16="http://schemas.microsoft.com/office/drawing/2014/main" id="{630F439C-DDB0-D877-7166-B59E7CF2FE55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42" name="Freeform 26">
              <a:extLst>
                <a:ext uri="{FF2B5EF4-FFF2-40B4-BE49-F238E27FC236}">
                  <a16:creationId xmlns:a16="http://schemas.microsoft.com/office/drawing/2014/main" id="{856292ED-D387-3E9C-1713-E22B02E46F68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43" name="Oval 27">
              <a:extLst>
                <a:ext uri="{FF2B5EF4-FFF2-40B4-BE49-F238E27FC236}">
                  <a16:creationId xmlns:a16="http://schemas.microsoft.com/office/drawing/2014/main" id="{70C5CFFC-EBE3-292A-3985-BE5FFAC267C3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44" name="Oval 28">
              <a:extLst>
                <a:ext uri="{FF2B5EF4-FFF2-40B4-BE49-F238E27FC236}">
                  <a16:creationId xmlns:a16="http://schemas.microsoft.com/office/drawing/2014/main" id="{FD505953-6C36-518A-BC41-742913679657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45" name="Oval 29">
              <a:extLst>
                <a:ext uri="{FF2B5EF4-FFF2-40B4-BE49-F238E27FC236}">
                  <a16:creationId xmlns:a16="http://schemas.microsoft.com/office/drawing/2014/main" id="{A354CE2E-93AB-CCBF-62DA-2F5F20D269F1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46" name="Freeform 30">
              <a:extLst>
                <a:ext uri="{FF2B5EF4-FFF2-40B4-BE49-F238E27FC236}">
                  <a16:creationId xmlns:a16="http://schemas.microsoft.com/office/drawing/2014/main" id="{9EA0066E-E269-D259-5231-B7C390ABF0FC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47" name="Freeform 31">
              <a:extLst>
                <a:ext uri="{FF2B5EF4-FFF2-40B4-BE49-F238E27FC236}">
                  <a16:creationId xmlns:a16="http://schemas.microsoft.com/office/drawing/2014/main" id="{D159A67A-4D52-5FE7-9729-DC9E634EE77F}"/>
                </a:ext>
              </a:extLst>
            </p:cNvPr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48" name="Rectangle 32">
              <a:extLst>
                <a:ext uri="{FF2B5EF4-FFF2-40B4-BE49-F238E27FC236}">
                  <a16:creationId xmlns:a16="http://schemas.microsoft.com/office/drawing/2014/main" id="{E8263ED1-BB6D-AE3B-83A8-DD3EE7DABBAD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49" name="Rectangle 33">
              <a:extLst>
                <a:ext uri="{FF2B5EF4-FFF2-40B4-BE49-F238E27FC236}">
                  <a16:creationId xmlns:a16="http://schemas.microsoft.com/office/drawing/2014/main" id="{50E639EE-5E22-23BA-5054-B23609A5B2B2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50" name="AutoShape 34">
              <a:extLst>
                <a:ext uri="{FF2B5EF4-FFF2-40B4-BE49-F238E27FC236}">
                  <a16:creationId xmlns:a16="http://schemas.microsoft.com/office/drawing/2014/main" id="{30E8DD40-7EB6-FBE8-7FBE-811A54005C2B}"/>
                </a:ext>
              </a:extLst>
            </p:cNvPr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51" name="Freeform 35">
              <a:extLst>
                <a:ext uri="{FF2B5EF4-FFF2-40B4-BE49-F238E27FC236}">
                  <a16:creationId xmlns:a16="http://schemas.microsoft.com/office/drawing/2014/main" id="{CBC8E405-AA59-7EDA-35AC-A61C71069D3F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  <p:sp>
          <p:nvSpPr>
            <p:cNvPr id="60452" name="Freeform 36">
              <a:extLst>
                <a:ext uri="{FF2B5EF4-FFF2-40B4-BE49-F238E27FC236}">
                  <a16:creationId xmlns:a16="http://schemas.microsoft.com/office/drawing/2014/main" id="{10132767-C8A2-B007-14B7-128CCB95FC7B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cs-CZ"/>
            </a:p>
          </p:txBody>
        </p:sp>
      </p:grpSp>
      <p:sp>
        <p:nvSpPr>
          <p:cNvPr id="60453" name="Rectangle 37">
            <a:extLst>
              <a:ext uri="{FF2B5EF4-FFF2-40B4-BE49-F238E27FC236}">
                <a16:creationId xmlns:a16="http://schemas.microsoft.com/office/drawing/2014/main" id="{CA7B26CA-751B-EDB8-EA2F-D3288D5B3F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60454" name="Rectangle 38">
            <a:extLst>
              <a:ext uri="{FF2B5EF4-FFF2-40B4-BE49-F238E27FC236}">
                <a16:creationId xmlns:a16="http://schemas.microsoft.com/office/drawing/2014/main" id="{F5624EC2-4D26-CA9C-E1FE-89A8398FB2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0455" name="Rectangle 39">
            <a:extLst>
              <a:ext uri="{FF2B5EF4-FFF2-40B4-BE49-F238E27FC236}">
                <a16:creationId xmlns:a16="http://schemas.microsoft.com/office/drawing/2014/main" id="{CCC03251-DB3F-A381-07AC-83D479CE558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fld id="{FEC0347D-0499-49D0-9368-FC277B6AAE42}" type="datetime1">
              <a:rPr lang="en-GB"/>
              <a:pPr>
                <a:defRPr/>
              </a:pPr>
              <a:t>15/01/2024</a:t>
            </a:fld>
            <a:endParaRPr lang="cs-CZ"/>
          </a:p>
        </p:txBody>
      </p:sp>
      <p:sp>
        <p:nvSpPr>
          <p:cNvPr id="60456" name="Rectangle 40">
            <a:extLst>
              <a:ext uri="{FF2B5EF4-FFF2-40B4-BE49-F238E27FC236}">
                <a16:creationId xmlns:a16="http://schemas.microsoft.com/office/drawing/2014/main" id="{D20E2EE0-FAAE-E668-E207-DCCF4F7AF5F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cs-CZ"/>
              <a:t>Miller ČZU PRAHA  - INSTRUKTOŘI  Chuchle </a:t>
            </a:r>
          </a:p>
        </p:txBody>
      </p:sp>
      <p:sp>
        <p:nvSpPr>
          <p:cNvPr id="60457" name="Rectangle 41">
            <a:extLst>
              <a:ext uri="{FF2B5EF4-FFF2-40B4-BE49-F238E27FC236}">
                <a16:creationId xmlns:a16="http://schemas.microsoft.com/office/drawing/2014/main" id="{6DCD09AF-7A18-FEEA-CD43-934BE86B89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469D210-A45F-4C9A-AA18-F4E82EC8396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8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>
            <a:extLst>
              <a:ext uri="{FF2B5EF4-FFF2-40B4-BE49-F238E27FC236}">
                <a16:creationId xmlns:a16="http://schemas.microsoft.com/office/drawing/2014/main" id="{7101FF4D-BEFE-C3C6-FD09-F0CF50AEE0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068638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cs-CZ" dirty="0"/>
              <a:t>PhDr. Jiří Šedivý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5443B3AE-F1B4-759E-5E2C-DBA9E88BE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960438"/>
            <a:ext cx="7772400" cy="1736725"/>
          </a:xfrm>
        </p:spPr>
        <p:txBody>
          <a:bodyPr/>
          <a:lstStyle/>
          <a:p>
            <a:pPr>
              <a:defRPr/>
            </a:pPr>
            <a:r>
              <a:rPr lang="cs-CZ" dirty="0"/>
              <a:t>Didaktika praktického vyučování</a:t>
            </a:r>
          </a:p>
        </p:txBody>
      </p:sp>
      <p:sp>
        <p:nvSpPr>
          <p:cNvPr id="4100" name="Zástupný symbol pro číslo snímku 3">
            <a:extLst>
              <a:ext uri="{FF2B5EF4-FFF2-40B4-BE49-F238E27FC236}">
                <a16:creationId xmlns:a16="http://schemas.microsoft.com/office/drawing/2014/main" id="{FDFC1D09-1F81-D633-4527-B3303960DC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AA046A6B-A49A-4629-BA93-4BC8F2AB84A3}" type="slidenum">
              <a:rPr lang="cs-CZ" altLang="cs-CZ"/>
              <a:pPr/>
              <a:t>1</a:t>
            </a:fld>
            <a:endParaRPr lang="cs-CZ" altLang="cs-CZ"/>
          </a:p>
        </p:txBody>
      </p:sp>
      <p:pic>
        <p:nvPicPr>
          <p:cNvPr id="4101" name="Obrázek 5" descr="Obsah obrázku text, Písmo, snímek obrazovky, řada/pruh&#10;&#10;Popis byl vytvořen automaticky">
            <a:extLst>
              <a:ext uri="{FF2B5EF4-FFF2-40B4-BE49-F238E27FC236}">
                <a16:creationId xmlns:a16="http://schemas.microsoft.com/office/drawing/2014/main" id="{AB377CC1-B0E0-1ACC-AD1B-15879AC33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6008688"/>
            <a:ext cx="44005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56770893-70C6-0F45-39BF-5DE7FDCB2E1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800" dirty="0"/>
              <a:t> </a:t>
            </a:r>
            <a:br>
              <a:rPr lang="cs-CZ" sz="4800" dirty="0"/>
            </a:br>
            <a:r>
              <a:rPr lang="cs-CZ" sz="4000" b="1" dirty="0"/>
              <a:t>Organizace praktického vyučování na SOŠ a SOU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2D9B06C1-5A01-030A-19EA-4140EA33E47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08500"/>
            <a:ext cx="6400800" cy="1441450"/>
          </a:xfrm>
        </p:spPr>
        <p:txBody>
          <a:bodyPr/>
          <a:lstStyle/>
          <a:p>
            <a:pPr eaLnBrk="1" hangingPunct="1">
              <a:defRPr/>
            </a:pPr>
            <a:endParaRPr lang="cs-CZ" dirty="0"/>
          </a:p>
        </p:txBody>
      </p:sp>
      <p:sp>
        <p:nvSpPr>
          <p:cNvPr id="15364" name="Slide Number Placeholder 2">
            <a:extLst>
              <a:ext uri="{FF2B5EF4-FFF2-40B4-BE49-F238E27FC236}">
                <a16:creationId xmlns:a16="http://schemas.microsoft.com/office/drawing/2014/main" id="{E59D0316-2410-55C3-0DD8-C7A2E537C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4CC3F9A-5A24-494C-8BFB-96A21F881E03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cs-CZ" altLang="cs-CZ" sz="1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F9B562AF-D9C1-0243-08EF-67315DAD2E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 b="1" dirty="0"/>
              <a:t>Pracoviště na SOŠ </a:t>
            </a:r>
            <a:br>
              <a:rPr lang="cs-CZ" sz="4000" b="1" dirty="0"/>
            </a:br>
            <a:r>
              <a:rPr lang="cs-CZ" sz="4000" b="1" dirty="0"/>
              <a:t>(</a:t>
            </a:r>
            <a:r>
              <a:rPr lang="cs-CZ" sz="4000" dirty="0"/>
              <a:t>obory vzdělání s maturitní zkouškou)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A43D750D-DC5F-F701-1DD0-A2993F0550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b="1"/>
              <a:t>    </a:t>
            </a:r>
            <a:r>
              <a:rPr lang="cs-CZ" b="1">
                <a:sym typeface="Symbol" pitchFamily="18" charset="2"/>
              </a:rPr>
              <a:t></a:t>
            </a:r>
            <a:r>
              <a:rPr lang="cs-CZ" b="1"/>
              <a:t>   </a:t>
            </a:r>
            <a:r>
              <a:rPr lang="cs-CZ"/>
              <a:t>školní hospodářství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>
                <a:sym typeface="Symbol" pitchFamily="18" charset="2"/>
              </a:rPr>
              <a:t>    </a:t>
            </a:r>
            <a:r>
              <a:rPr lang="cs-CZ">
                <a:sym typeface="Symbol" pitchFamily="18" charset="2"/>
              </a:rPr>
              <a:t></a:t>
            </a:r>
            <a:r>
              <a:rPr lang="cs-CZ"/>
              <a:t>   odborné učebny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>
                <a:sym typeface="Symbol" pitchFamily="18" charset="2"/>
              </a:rPr>
              <a:t>    </a:t>
            </a:r>
            <a:r>
              <a:rPr lang="cs-CZ">
                <a:sym typeface="Symbol" pitchFamily="18" charset="2"/>
              </a:rPr>
              <a:t></a:t>
            </a:r>
            <a:r>
              <a:rPr lang="cs-CZ"/>
              <a:t>   demonstrační haly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>
                <a:sym typeface="Symbol" pitchFamily="18" charset="2"/>
              </a:rPr>
              <a:t>    </a:t>
            </a:r>
            <a:r>
              <a:rPr lang="cs-CZ">
                <a:sym typeface="Symbol" pitchFamily="18" charset="2"/>
              </a:rPr>
              <a:t></a:t>
            </a:r>
            <a:r>
              <a:rPr lang="cs-CZ"/>
              <a:t>   cvičné pozemky</a:t>
            </a:r>
            <a:endParaRPr lang="cs-CZ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	 </a:t>
            </a:r>
            <a:r>
              <a:rPr lang="cs-CZ"/>
              <a:t>   pokusné pozemky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    </a:t>
            </a:r>
            <a:r>
              <a:rPr lang="cs-CZ"/>
              <a:t>   skleníky</a:t>
            </a:r>
            <a:endParaRPr lang="cs-CZ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	 </a:t>
            </a:r>
            <a:r>
              <a:rPr lang="cs-CZ"/>
              <a:t>   botanické zahrady</a:t>
            </a:r>
            <a:endParaRPr lang="cs-CZ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	</a:t>
            </a:r>
          </a:p>
        </p:txBody>
      </p:sp>
      <p:sp>
        <p:nvSpPr>
          <p:cNvPr id="16388" name="Slide Number Placeholder 2">
            <a:extLst>
              <a:ext uri="{FF2B5EF4-FFF2-40B4-BE49-F238E27FC236}">
                <a16:creationId xmlns:a16="http://schemas.microsoft.com/office/drawing/2014/main" id="{3BB46420-F166-37D5-A0AC-C720ACC6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3B01DC0-BF76-45F8-993B-6F6A6669C4E5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cs-CZ" altLang="cs-CZ" sz="1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0679316E-DF7C-06BD-6171-48129A01A4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pokračování</a:t>
            </a:r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FCEF7FBE-1407-9E5D-1864-EE74C1489C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b="1">
                <a:sym typeface="Symbol" pitchFamily="18" charset="2"/>
              </a:rPr>
              <a:t></a:t>
            </a:r>
            <a:r>
              <a:rPr lang="cs-CZ"/>
              <a:t> arboreta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cvičné stáje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cvičná zvířata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dílenské prostory</a:t>
            </a:r>
          </a:p>
          <a:p>
            <a:pPr eaLnBrk="1" hangingPunct="1">
              <a:buFont typeface="Symbol" pitchFamily="18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laboratoře</a:t>
            </a:r>
          </a:p>
          <a:p>
            <a:pPr eaLnBrk="1" hangingPunct="1">
              <a:buFont typeface="Symbol" pitchFamily="18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</a:t>
            </a:r>
            <a:r>
              <a:rPr lang="cs-CZ" u="sng"/>
              <a:t>smluvní organizace</a:t>
            </a:r>
          </a:p>
        </p:txBody>
      </p:sp>
      <p:sp>
        <p:nvSpPr>
          <p:cNvPr id="17412" name="Slide Number Placeholder 2">
            <a:extLst>
              <a:ext uri="{FF2B5EF4-FFF2-40B4-BE49-F238E27FC236}">
                <a16:creationId xmlns:a16="http://schemas.microsoft.com/office/drawing/2014/main" id="{B2220739-0AE3-4F6F-725D-334B9533E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4DB7644-D80F-446C-B67E-2513E275BFD3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cs-CZ" altLang="cs-CZ" sz="1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ACAEAEDB-631E-C11C-C80B-85506F311A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 b="1" dirty="0"/>
              <a:t>Pracoviště na SOU  </a:t>
            </a:r>
            <a:br>
              <a:rPr lang="cs-CZ" sz="4000" b="1" dirty="0"/>
            </a:br>
            <a:r>
              <a:rPr lang="cs-CZ" sz="4000" b="1" dirty="0"/>
              <a:t>(</a:t>
            </a:r>
            <a:r>
              <a:rPr lang="cs-CZ" sz="4000" dirty="0"/>
              <a:t>obory vzdělání s výučním listem</a:t>
            </a:r>
            <a:r>
              <a:rPr lang="cs-CZ" sz="4000" b="1" dirty="0"/>
              <a:t>)</a:t>
            </a:r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C4CC339B-800B-88FD-FF0B-48C8CF7EA7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2327275"/>
            <a:ext cx="82296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b="1">
                <a:sym typeface="Symbol" pitchFamily="18" charset="2"/>
              </a:rPr>
              <a:t></a:t>
            </a:r>
            <a:r>
              <a:rPr lang="cs-CZ" b="1"/>
              <a:t> </a:t>
            </a:r>
            <a:r>
              <a:rPr lang="cs-CZ"/>
              <a:t>vlastní zařízení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střediska praktického vyučování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centra odborné přípravy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školní závody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</a:t>
            </a:r>
            <a:r>
              <a:rPr lang="cs-CZ" u="sng"/>
              <a:t>smluvní organizace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cs-CZ" u="sng"/>
          </a:p>
        </p:txBody>
      </p:sp>
      <p:sp>
        <p:nvSpPr>
          <p:cNvPr id="18436" name="Slide Number Placeholder 2">
            <a:extLst>
              <a:ext uri="{FF2B5EF4-FFF2-40B4-BE49-F238E27FC236}">
                <a16:creationId xmlns:a16="http://schemas.microsoft.com/office/drawing/2014/main" id="{9802B5E8-A821-4BC6-C988-9FB9041FD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8861BDB-3AA2-4B40-BD80-6E57D8E6C978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cs-CZ" altLang="cs-CZ" sz="1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69289868-A358-5B18-A31D-9E4FEA6399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/>
              <a:t>Smluvní organizace - zajistí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F2444FBC-BAAE-EFE3-71B3-6361CB9F95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b="1">
                <a:sym typeface="Symbol" pitchFamily="18" charset="2"/>
              </a:rPr>
              <a:t></a:t>
            </a:r>
            <a:r>
              <a:rPr lang="cs-CZ" b="1"/>
              <a:t> </a:t>
            </a:r>
            <a:r>
              <a:rPr lang="cs-CZ"/>
              <a:t>odborné učebny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cvičné haly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dílenské prostory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mechanizační prostředky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technologické linky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cvičné pozemky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</a:t>
            </a:r>
            <a:r>
              <a:rPr lang="cs-CZ" u="sng">
                <a:effectLst/>
              </a:rPr>
              <a:t>cvičné stáje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</a:t>
            </a:r>
            <a:r>
              <a:rPr lang="cs-CZ" u="sng"/>
              <a:t>cvičná zvířata</a:t>
            </a:r>
          </a:p>
        </p:txBody>
      </p:sp>
      <p:sp>
        <p:nvSpPr>
          <p:cNvPr id="19460" name="Slide Number Placeholder 2">
            <a:extLst>
              <a:ext uri="{FF2B5EF4-FFF2-40B4-BE49-F238E27FC236}">
                <a16:creationId xmlns:a16="http://schemas.microsoft.com/office/drawing/2014/main" id="{CF18B057-C244-12D4-E20B-BD74240A5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3AD8A5C-EBA1-4810-9D67-220B7EB34520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cs-CZ" altLang="cs-CZ" sz="1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72B1B90-9F41-5DAC-63F8-CFADB5BD5E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 dirty="0"/>
              <a:t>Poslání pracovišť - spočívá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645E236-4A5D-A707-77D5-9221F0B978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8229600" cy="52466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sz="2800" dirty="0"/>
              <a:t>	</a:t>
            </a:r>
            <a:endParaRPr lang="cs-CZ" b="1" u="sng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sz="2800" b="1" dirty="0">
                <a:sym typeface="Symbol" pitchFamily="18" charset="2"/>
              </a:rPr>
              <a:t></a:t>
            </a:r>
            <a:r>
              <a:rPr lang="cs-CZ" b="1" dirty="0"/>
              <a:t> </a:t>
            </a:r>
            <a:r>
              <a:rPr lang="cs-CZ" dirty="0"/>
              <a:t>v</a:t>
            </a:r>
            <a:r>
              <a:rPr lang="cs-CZ" dirty="0">
                <a:latin typeface="Times New Roman"/>
              </a:rPr>
              <a:t> </a:t>
            </a:r>
            <a:r>
              <a:rPr lang="cs-CZ" dirty="0"/>
              <a:t>zajištění praktického vyučování žáků 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v</a:t>
            </a:r>
            <a:r>
              <a:rPr lang="cs-CZ" dirty="0">
                <a:latin typeface="Times New Roman"/>
              </a:rPr>
              <a:t> </a:t>
            </a:r>
            <a:r>
              <a:rPr lang="cs-CZ" dirty="0"/>
              <a:t>rozvíjení odborné a pedagogické práce učitelů (instruktorů)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</a:t>
            </a:r>
            <a:r>
              <a:rPr lang="cs-CZ" u="sng" dirty="0">
                <a:effectLst/>
              </a:rPr>
              <a:t>ve spolupráci učitelů s</a:t>
            </a:r>
            <a:r>
              <a:rPr lang="cs-CZ" u="sng" dirty="0">
                <a:effectLst/>
                <a:latin typeface="Times New Roman"/>
              </a:rPr>
              <a:t> </a:t>
            </a:r>
            <a:r>
              <a:rPr lang="cs-CZ" u="sng" dirty="0">
                <a:effectLst/>
              </a:rPr>
              <a:t>pracovníky na jednotlivých pracovištích (instruktory praktického vyučování)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v plnění hospodářských úkolů </a:t>
            </a:r>
            <a:r>
              <a:rPr lang="cs-CZ" dirty="0">
                <a:sym typeface="Symbol" pitchFamily="18" charset="2"/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ve spolupráci s</a:t>
            </a:r>
            <a:r>
              <a:rPr lang="cs-CZ" dirty="0">
                <a:latin typeface="Times New Roman"/>
              </a:rPr>
              <a:t> </a:t>
            </a:r>
            <a:r>
              <a:rPr lang="cs-CZ" dirty="0"/>
              <a:t>výzkumnými ústavy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v</a:t>
            </a:r>
            <a:r>
              <a:rPr lang="cs-CZ" dirty="0">
                <a:latin typeface="Times New Roman"/>
              </a:rPr>
              <a:t> </a:t>
            </a:r>
            <a:r>
              <a:rPr lang="cs-CZ" dirty="0"/>
              <a:t>umožnění zájmové činnosti</a:t>
            </a:r>
          </a:p>
        </p:txBody>
      </p:sp>
      <p:sp>
        <p:nvSpPr>
          <p:cNvPr id="20484" name="Slide Number Placeholder 2">
            <a:extLst>
              <a:ext uri="{FF2B5EF4-FFF2-40B4-BE49-F238E27FC236}">
                <a16:creationId xmlns:a16="http://schemas.microsoft.com/office/drawing/2014/main" id="{E3EC1118-0F61-8D79-411C-9F8077F1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9ECA3E9-31EE-4923-8F63-ABABF2ADF245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cs-CZ" altLang="cs-CZ" sz="1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1CF4445E-E78A-C457-A040-D9AB6025F1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Instruktor praktického vyučování</a:t>
            </a:r>
          </a:p>
        </p:txBody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D98D984E-B6B3-3C92-FB2B-6B62B402A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b="1" dirty="0"/>
              <a:t> </a:t>
            </a:r>
            <a:r>
              <a:rPr lang="cs-CZ" dirty="0"/>
              <a:t>vybraný vedením pracoviště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konzultovaný s vedením školy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vzdělaný v oboru (výuční list, maturita, diplom)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absolvent kurzu instruktorů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schopný naučit praktické dovednosti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výchovný pracovník</a:t>
            </a:r>
          </a:p>
        </p:txBody>
      </p:sp>
      <p:sp>
        <p:nvSpPr>
          <p:cNvPr id="21508" name="Slide Number Placeholder 2">
            <a:extLst>
              <a:ext uri="{FF2B5EF4-FFF2-40B4-BE49-F238E27FC236}">
                <a16:creationId xmlns:a16="http://schemas.microsoft.com/office/drawing/2014/main" id="{02000ABE-0E49-E459-BD8A-C3DB4C7AA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31A4F43-FBD0-4E7A-BCBC-4FE591C9E705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cs-CZ" altLang="cs-CZ" sz="1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05CD2C21-E3C0-3E3F-1D50-DD85ADC3B9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Osobnost instruktora</a:t>
            </a:r>
          </a:p>
        </p:txBody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41745833-262D-A79F-1D71-C407FB06CB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73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 b="1"/>
              <a:t> </a:t>
            </a:r>
            <a:r>
              <a:rPr lang="cs-CZ"/>
              <a:t>charakteristika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funkce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vytváření dovedností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autorita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kvalifikace</a:t>
            </a:r>
          </a:p>
        </p:txBody>
      </p:sp>
      <p:sp>
        <p:nvSpPr>
          <p:cNvPr id="22532" name="Slide Number Placeholder 2">
            <a:extLst>
              <a:ext uri="{FF2B5EF4-FFF2-40B4-BE49-F238E27FC236}">
                <a16:creationId xmlns:a16="http://schemas.microsoft.com/office/drawing/2014/main" id="{95F47336-7A11-AD3B-90B7-5FC6DEBA3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35E4A5C-05CC-4B00-AB35-8BE4492748E0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cs-CZ" altLang="cs-CZ" sz="1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FE3E78E6-4641-E990-614F-408DB8D217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pokračování</a:t>
            </a:r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C05BDD17-A2A8-75DD-F859-1950BB41E4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73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b="1" dirty="0"/>
              <a:t> </a:t>
            </a:r>
            <a:r>
              <a:rPr lang="cs-CZ" dirty="0"/>
              <a:t>plánovací a rozhodovací činnost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řídící a kontrolní činnost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znalost charakteristiky žáků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činnost mimo výuku žáků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zvyšování kvalifikace</a:t>
            </a:r>
          </a:p>
        </p:txBody>
      </p:sp>
      <p:sp>
        <p:nvSpPr>
          <p:cNvPr id="23556" name="Slide Number Placeholder 2">
            <a:extLst>
              <a:ext uri="{FF2B5EF4-FFF2-40B4-BE49-F238E27FC236}">
                <a16:creationId xmlns:a16="http://schemas.microsoft.com/office/drawing/2014/main" id="{06D6168E-496A-89D0-1E04-12881E12C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5532F42-5226-4820-8C41-5529D8F09875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cs-CZ" altLang="cs-CZ" sz="12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38DBE46F-742B-CBCE-0199-747558CE47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 dirty="0"/>
              <a:t>Příprava instruktora na praktické vyučování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2440F402-1F7F-281F-CC96-628DE7C2BB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420938"/>
            <a:ext cx="8229600" cy="37099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 b="1"/>
              <a:t> </a:t>
            </a:r>
            <a:r>
              <a:rPr lang="cs-CZ"/>
              <a:t>metodická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materiální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organizační zabezpečení</a:t>
            </a:r>
          </a:p>
        </p:txBody>
      </p:sp>
      <p:sp>
        <p:nvSpPr>
          <p:cNvPr id="24580" name="Slide Number Placeholder 2">
            <a:extLst>
              <a:ext uri="{FF2B5EF4-FFF2-40B4-BE49-F238E27FC236}">
                <a16:creationId xmlns:a16="http://schemas.microsoft.com/office/drawing/2014/main" id="{9A4CA23A-9812-8467-9765-3C88DA8EF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FCB65A-1AC0-4F20-A291-0F35E104714E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cs-CZ" altLang="cs-CZ"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číslo snímku 5">
            <a:extLst>
              <a:ext uri="{FF2B5EF4-FFF2-40B4-BE49-F238E27FC236}">
                <a16:creationId xmlns:a16="http://schemas.microsoft.com/office/drawing/2014/main" id="{FAF48E55-642A-7B8C-BBEB-B446FAA18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83F6F30-7EC5-4938-9316-702A8B82A270}" type="slidenum">
              <a:rPr lang="en-GB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cs-CZ" sz="1200"/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59171BC6-927D-8DC9-CACD-A52C04009A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7772400" cy="1009650"/>
          </a:xfrm>
        </p:spPr>
        <p:txBody>
          <a:bodyPr/>
          <a:lstStyle/>
          <a:p>
            <a:pPr eaLnBrk="1" hangingPunct="1">
              <a:defRPr/>
            </a:pPr>
            <a:r>
              <a:rPr lang="cs-CZ" sz="3600" b="1" dirty="0"/>
              <a:t>POSTAVENÍ INSTRUKTORA  V ODBORNÉM VZDĚLÁVÁNÍ</a:t>
            </a:r>
            <a:endParaRPr lang="en-GB" sz="3600" b="1" dirty="0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12C2A5BE-6BD5-C0B3-80EF-82A7890322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445125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je součástí vzdělávacího systému</a:t>
            </a:r>
          </a:p>
          <a:p>
            <a:pPr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podílí se na vzdělávání i výchově</a:t>
            </a:r>
          </a:p>
          <a:p>
            <a:pPr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je spoluodpovědný za  praktickou  složku výuky</a:t>
            </a:r>
          </a:p>
          <a:p>
            <a:pPr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podílí se na výuce předmětu praxe  (odborný výcvik)</a:t>
            </a:r>
          </a:p>
          <a:p>
            <a:pPr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zprostředkovává často první kontakty s praxí</a:t>
            </a:r>
          </a:p>
          <a:p>
            <a:pPr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vštěpuje žákům  dovednosti,  návyky i postoje</a:t>
            </a:r>
          </a:p>
          <a:p>
            <a:pPr eaLnBrk="1" hangingPunct="1">
              <a:defRPr/>
            </a:pPr>
            <a:endParaRPr lang="en-GB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BF0C318C-2D6E-7A30-26D0-945812B3C0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 </a:t>
            </a:r>
            <a:r>
              <a:rPr lang="cs-CZ" sz="4000"/>
              <a:t>Výuka předmětu praxe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C06293C9-3E5C-B741-EDFA-A45CC9C32A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cs-CZ" u="sng" dirty="0"/>
              <a:t>organizační formy praxe</a:t>
            </a:r>
            <a:endParaRPr lang="cs-CZ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/>
              <a:t>                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sz="3200" dirty="0">
                <a:sym typeface="Symbol" pitchFamily="18" charset="2"/>
              </a:rPr>
              <a:t></a:t>
            </a:r>
            <a:r>
              <a:rPr lang="cs-CZ" sz="3200" dirty="0"/>
              <a:t> učební praxe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sz="3200" dirty="0">
                <a:sym typeface="Symbol" pitchFamily="18" charset="2"/>
              </a:rPr>
              <a:t></a:t>
            </a:r>
            <a:r>
              <a:rPr lang="cs-CZ" sz="3200" dirty="0"/>
              <a:t> </a:t>
            </a:r>
            <a:r>
              <a:rPr lang="cs-CZ" sz="3200" u="sng" dirty="0"/>
              <a:t>odborná praxe</a:t>
            </a:r>
            <a:r>
              <a:rPr lang="cs-CZ" sz="3200" dirty="0"/>
              <a:t> individuální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sz="3200" dirty="0">
                <a:sym typeface="Symbol" pitchFamily="18" charset="2"/>
              </a:rPr>
              <a:t></a:t>
            </a:r>
            <a:r>
              <a:rPr lang="cs-CZ" sz="3200" dirty="0"/>
              <a:t> </a:t>
            </a:r>
            <a:r>
              <a:rPr lang="cs-CZ" sz="3200" u="sng" dirty="0"/>
              <a:t>odborná praxe</a:t>
            </a:r>
            <a:r>
              <a:rPr lang="cs-CZ" sz="3200" dirty="0"/>
              <a:t> prázdninová</a:t>
            </a:r>
          </a:p>
        </p:txBody>
      </p:sp>
      <p:sp>
        <p:nvSpPr>
          <p:cNvPr id="25604" name="Slide Number Placeholder 2">
            <a:extLst>
              <a:ext uri="{FF2B5EF4-FFF2-40B4-BE49-F238E27FC236}">
                <a16:creationId xmlns:a16="http://schemas.microsoft.com/office/drawing/2014/main" id="{732E7EA1-3264-9461-0756-F9229CF32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5FDF402-7B98-4551-8942-56CE2991A158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cs-CZ" altLang="cs-CZ" sz="12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22EE3768-AD64-4B52-86A5-040BD2408C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Organizace výuky odborné praxe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16A9F94A-F000-DD7C-E8BB-54F5A5BC58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dirty="0"/>
              <a:t>  </a:t>
            </a:r>
            <a:r>
              <a:rPr lang="cs-CZ" u="sng" dirty="0"/>
              <a:t>Činnost učitele praxe (ve spolupráci s instruktorem praktického vyučování)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cs-CZ" u="sng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</a:t>
            </a: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organizačně ji připraví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</a:t>
            </a: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určí program vyučování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 </a:t>
            </a:r>
            <a:r>
              <a:rPr lang="cs-CZ" dirty="0"/>
              <a:t> zajistí pracoviště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</a:t>
            </a: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zajistí odborný dozor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</a:t>
            </a: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kontroluje průběh práce</a:t>
            </a:r>
          </a:p>
        </p:txBody>
      </p:sp>
      <p:sp>
        <p:nvSpPr>
          <p:cNvPr id="26628" name="Slide Number Placeholder 2">
            <a:extLst>
              <a:ext uri="{FF2B5EF4-FFF2-40B4-BE49-F238E27FC236}">
                <a16:creationId xmlns:a16="http://schemas.microsoft.com/office/drawing/2014/main" id="{C2D9AAB0-890E-E88E-CB03-54A0BE364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1A6B266-A578-4CC7-86F0-7D7AC5782B53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cs-CZ" altLang="cs-CZ" sz="12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864B931F-17F3-C363-7CDF-BFF1E89717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279525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/>
              <a:t>Výuka předmětu </a:t>
            </a:r>
            <a:r>
              <a:rPr lang="cs-CZ" sz="4000" i="1"/>
              <a:t>odborný výcvik</a:t>
            </a:r>
            <a:r>
              <a:rPr lang="cs-CZ"/>
              <a:t> 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C3CB2A7-4C62-9CDE-3EA5-7A0468A763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732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cs-CZ" u="sng" dirty="0"/>
              <a:t>Zajišťována na SOU ve dvou základních obdobích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cs-CZ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/>
              <a:t>	a)   v přípravném období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/>
              <a:t>	b)   </a:t>
            </a:r>
            <a:r>
              <a:rPr lang="cs-CZ" u="sng" dirty="0"/>
              <a:t>v období odborného rozvoje</a:t>
            </a:r>
            <a:endParaRPr lang="cs-CZ" dirty="0"/>
          </a:p>
        </p:txBody>
      </p:sp>
      <p:sp>
        <p:nvSpPr>
          <p:cNvPr id="27652" name="Slide Number Placeholder 2">
            <a:extLst>
              <a:ext uri="{FF2B5EF4-FFF2-40B4-BE49-F238E27FC236}">
                <a16:creationId xmlns:a16="http://schemas.microsoft.com/office/drawing/2014/main" id="{2D32EF83-CA8D-5284-276E-E55E90F44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E195131-D969-41BD-A3D9-F1DC0CD85894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cs-CZ" altLang="cs-CZ" sz="12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905403-4CC7-7859-2DDD-44324B1B1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Přípravné období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C54F0DE-6B10-1F31-384F-DD7948C1C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především v učební skupině</a:t>
            </a:r>
          </a:p>
          <a:p>
            <a:pPr>
              <a:defRPr/>
            </a:pPr>
            <a:r>
              <a:rPr lang="cs-CZ" dirty="0"/>
              <a:t>většinou pod přímým vedením učitele odborného výcviku</a:t>
            </a:r>
          </a:p>
          <a:p>
            <a:pPr>
              <a:defRPr/>
            </a:pPr>
            <a:r>
              <a:rPr lang="cs-CZ" dirty="0"/>
              <a:t>na pracovištích SOU</a:t>
            </a:r>
          </a:p>
          <a:p>
            <a:pPr>
              <a:defRPr/>
            </a:pPr>
            <a:r>
              <a:rPr lang="cs-CZ" dirty="0"/>
              <a:t>podle ŠVP a učební osnovy předmětu odborný výcvik</a:t>
            </a:r>
          </a:p>
        </p:txBody>
      </p:sp>
      <p:sp>
        <p:nvSpPr>
          <p:cNvPr id="28676" name="Slide Number Placeholder 4">
            <a:extLst>
              <a:ext uri="{FF2B5EF4-FFF2-40B4-BE49-F238E27FC236}">
                <a16:creationId xmlns:a16="http://schemas.microsoft.com/office/drawing/2014/main" id="{1F8483A0-C6FF-0C19-47F1-4BF2E40CD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E002C6B-2D20-4D44-BE32-E1EB32F31E53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cs-CZ" altLang="cs-CZ" sz="12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>
            <a:extLst>
              <a:ext uri="{FF2B5EF4-FFF2-40B4-BE49-F238E27FC236}">
                <a16:creationId xmlns:a16="http://schemas.microsoft.com/office/drawing/2014/main" id="{14A320A7-B710-E9BE-7FAC-1B7319A1AD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18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   </a:t>
            </a:r>
            <a:r>
              <a:rPr lang="cs-CZ" sz="3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Období odborného rozvoje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4000" dirty="0"/>
              <a:t>	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2000" dirty="0"/>
              <a:t> </a:t>
            </a: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v učební skupině nebo </a:t>
            </a:r>
            <a:r>
              <a:rPr lang="cs-CZ" u="sng" dirty="0"/>
              <a:t>individuálně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</a:t>
            </a: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většinou pod </a:t>
            </a:r>
            <a:r>
              <a:rPr lang="cs-CZ" u="sng" dirty="0"/>
              <a:t>přímým vedením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	</a:t>
            </a:r>
            <a:r>
              <a:rPr lang="cs-CZ" u="sng" dirty="0"/>
              <a:t>instruktora</a:t>
            </a:r>
            <a:r>
              <a:rPr lang="cs-CZ" dirty="0"/>
              <a:t> praktického vyučování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</a:t>
            </a: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většinou ve </a:t>
            </a:r>
            <a:r>
              <a:rPr lang="cs-CZ" u="sng" dirty="0"/>
              <a:t>smluvních organizacích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</a:t>
            </a: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podle školního vzdělávacího programu a učební osnovy předmětu </a:t>
            </a:r>
            <a:r>
              <a:rPr lang="cs-CZ" u="sng" dirty="0"/>
              <a:t>odborný výcvik</a:t>
            </a:r>
            <a:r>
              <a:rPr lang="cs-CZ" sz="2800" dirty="0"/>
              <a:t> 		</a:t>
            </a:r>
          </a:p>
        </p:txBody>
      </p:sp>
      <p:sp>
        <p:nvSpPr>
          <p:cNvPr id="29699" name="Slide Number Placeholder 2">
            <a:extLst>
              <a:ext uri="{FF2B5EF4-FFF2-40B4-BE49-F238E27FC236}">
                <a16:creationId xmlns:a16="http://schemas.microsoft.com/office/drawing/2014/main" id="{5FEA1040-7D8A-C886-3533-872C443E8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101B80C-F63D-4A2F-A3DB-19EE3BCF47F9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cs-CZ" altLang="cs-CZ" sz="12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1E6FFD13-1AC6-BA9E-46D6-08F5783D35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/>
              <a:t>Náležitosti smlouvy o obsahu, rozsahu a podmínkách praktického vyučování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7DD12B9-D70D-5441-B189-44788EE4AB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2708275"/>
            <a:ext cx="8229600" cy="39512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b="1" dirty="0"/>
              <a:t> </a:t>
            </a:r>
            <a:r>
              <a:rPr lang="cs-CZ" dirty="0"/>
              <a:t>druh činností, které budou žáci vykonávat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místo konání praktického vyučování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časový rozvrh praktického vyučování, jeho délku a den jeho zahájení </a:t>
            </a:r>
            <a:endParaRPr lang="en-US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počet žáků, kteří se zúčastňují praktického vyučování</a:t>
            </a:r>
          </a:p>
        </p:txBody>
      </p:sp>
      <p:sp>
        <p:nvSpPr>
          <p:cNvPr id="30724" name="Slide Number Placeholder 2">
            <a:extLst>
              <a:ext uri="{FF2B5EF4-FFF2-40B4-BE49-F238E27FC236}">
                <a16:creationId xmlns:a16="http://schemas.microsoft.com/office/drawing/2014/main" id="{315879D8-02E3-D140-E7CB-5F038A733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395B6E2-CB53-44B0-81E4-3138EC352346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cs-CZ" altLang="cs-CZ" sz="12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3CACD0BE-231A-F5AC-1E7D-6D6B598C6D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pokračování</a:t>
            </a:r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279ABA8B-1890-355F-EFA6-81DDD54793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b="1" dirty="0"/>
              <a:t> </a:t>
            </a:r>
            <a:r>
              <a:rPr lang="cs-CZ" dirty="0"/>
              <a:t>poskytování nástrojů a nářadí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způsob dopravy žáků do místa výuky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způsob odměňování žáků za produktivní činnost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opatření k zajištění bezpečnosti a ochrany zdraví při práci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osobní ochranné pracovní prostředky</a:t>
            </a:r>
          </a:p>
        </p:txBody>
      </p:sp>
      <p:sp>
        <p:nvSpPr>
          <p:cNvPr id="31748" name="Slide Number Placeholder 2">
            <a:extLst>
              <a:ext uri="{FF2B5EF4-FFF2-40B4-BE49-F238E27FC236}">
                <a16:creationId xmlns:a16="http://schemas.microsoft.com/office/drawing/2014/main" id="{3964DEA1-DC30-4AC7-27DD-99CDF98A2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ED0FD6E-D152-4939-BB47-7C8C6F8F2711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cs-CZ" altLang="cs-CZ" sz="12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E60F9CA4-F829-79FA-9F9A-A7ED523104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 b="1" dirty="0"/>
              <a:t>Didaktické postupy vhodné pro praktickou výuku</a:t>
            </a:r>
          </a:p>
        </p:txBody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CA03E4AE-2C5B-B4CB-E141-01D9510C97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4070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metody verbální (výklad, popis, rozhovor)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metody názorné (pozorování demonstrování, předvádění)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metody praktické (pěstitelské postupy, chovatelské postupy, dílenské práce)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metody aktivizační (problémové vyučování, metody diskusní a inscenační)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metody zkoušení a hodnocení žáků</a:t>
            </a:r>
          </a:p>
        </p:txBody>
      </p:sp>
      <p:sp>
        <p:nvSpPr>
          <p:cNvPr id="32772" name="Slide Number Placeholder 2">
            <a:extLst>
              <a:ext uri="{FF2B5EF4-FFF2-40B4-BE49-F238E27FC236}">
                <a16:creationId xmlns:a16="http://schemas.microsoft.com/office/drawing/2014/main" id="{FF5E1310-9961-B0DB-81C0-0047D82BC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EC4F113-E4E3-4181-A90F-7C869641509A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cs-CZ" altLang="cs-CZ" sz="12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C6F6D76B-E860-0F20-2961-A25C467073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Metody verbální</a:t>
            </a:r>
            <a:br>
              <a:rPr lang="cs-CZ" sz="4000"/>
            </a:br>
            <a:r>
              <a:rPr lang="cs-CZ" sz="4000"/>
              <a:t>(slovního projevu)</a:t>
            </a: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1D758DF6-C6EF-B438-FB34-7DC95239B6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výklad – při první části instruktáže –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/>
              <a:t>                vysvětlení (méně vhodný)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popis – při vysvětlení a předvádění –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/>
              <a:t>              nezbytný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rozhovor – na začátku, v průběhu i na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/>
              <a:t>                   konci praktické vyučovací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/>
              <a:t>                   jednotky</a:t>
            </a:r>
          </a:p>
        </p:txBody>
      </p:sp>
      <p:sp>
        <p:nvSpPr>
          <p:cNvPr id="33796" name="Slide Number Placeholder 2">
            <a:extLst>
              <a:ext uri="{FF2B5EF4-FFF2-40B4-BE49-F238E27FC236}">
                <a16:creationId xmlns:a16="http://schemas.microsoft.com/office/drawing/2014/main" id="{040B0C38-13E6-9196-EFBF-8514A44D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3C86219-E604-44EA-86B6-E2B52088C1C3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cs-CZ" altLang="cs-CZ" sz="12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8C67DE40-517C-7052-36E8-198FD657D6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Metody názorné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F4205C48-CAD0-FE3E-4363-160B190B81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</a:t>
            </a:r>
            <a:r>
              <a:rPr lang="cs-CZ" u="sng" dirty="0"/>
              <a:t>předvádění</a:t>
            </a:r>
            <a:r>
              <a:rPr lang="cs-CZ" dirty="0"/>
              <a:t> – demonstrování, ukázka, hlavně při druhé části instruktáže i v průběhu praktické vyučovací jednotky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cs-CZ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</a:t>
            </a:r>
            <a:r>
              <a:rPr lang="cs-CZ" u="sng" dirty="0"/>
              <a:t>pozorování</a:t>
            </a:r>
            <a:r>
              <a:rPr lang="cs-CZ" dirty="0"/>
              <a:t> – činnosti žáků během nácviku, procvičování a vlastní práci (důležité pro prověřování, hodnocení a klasifikaci)</a:t>
            </a:r>
          </a:p>
        </p:txBody>
      </p:sp>
      <p:sp>
        <p:nvSpPr>
          <p:cNvPr id="34820" name="Slide Number Placeholder 2">
            <a:extLst>
              <a:ext uri="{FF2B5EF4-FFF2-40B4-BE49-F238E27FC236}">
                <a16:creationId xmlns:a16="http://schemas.microsoft.com/office/drawing/2014/main" id="{E83B370C-094C-19A0-5E2C-ACA0F5F4F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76EB2DA-433F-4C24-8997-AFCA605DBF1B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cs-CZ" altLang="cs-CZ"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číslo snímku 5">
            <a:extLst>
              <a:ext uri="{FF2B5EF4-FFF2-40B4-BE49-F238E27FC236}">
                <a16:creationId xmlns:a16="http://schemas.microsoft.com/office/drawing/2014/main" id="{22C53A0D-0421-DE46-B25F-98043705D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501AC43-8600-4555-A942-811354F58187}" type="slidenum">
              <a:rPr lang="en-GB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GB" altLang="cs-CZ" sz="1200"/>
          </a:p>
        </p:txBody>
      </p:sp>
      <p:sp>
        <p:nvSpPr>
          <p:cNvPr id="3077" name="Rectangle 2">
            <a:extLst>
              <a:ext uri="{FF2B5EF4-FFF2-40B4-BE49-F238E27FC236}">
                <a16:creationId xmlns:a16="http://schemas.microsoft.com/office/drawing/2014/main" id="{DD6306FF-5895-8EC1-04B3-33E1DEAD25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 b="1" dirty="0"/>
              <a:t>Pracoviště lektorů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1EE75EF2-ECAA-7551-C371-1CA6C7CBDE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196975"/>
            <a:ext cx="8439150" cy="5400675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Česká zemědělská univerzit v Praze,  Institut vzdělávání a poradenství (IVP)</a:t>
            </a:r>
          </a:p>
          <a:p>
            <a:pPr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IVP se zabývá pedagogickou přípravou učitelů odborných předmětů, učitelů praktického vyučování, </a:t>
            </a:r>
            <a:r>
              <a:rPr lang="cs-CZ" b="1" u="sng" dirty="0">
                <a:solidFill>
                  <a:srgbClr val="FFFFFF"/>
                </a:solidFill>
                <a:latin typeface="Arial" charset="0"/>
                <a:cs typeface="Arial" charset="0"/>
              </a:rPr>
              <a:t>instruktorů praktického vyučování</a:t>
            </a: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, dalším vzděláváním pracovníků v zemědělském, lesnickém školství, odborných pracovníků (poradců) …..</a:t>
            </a:r>
            <a:r>
              <a:rPr lang="cs-CZ" b="1" dirty="0"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B73E8BD2-20C8-4D27-ADD4-057A323DB8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Metody praktické</a:t>
            </a:r>
            <a:br>
              <a:rPr lang="cs-CZ" sz="4000"/>
            </a:br>
            <a:endParaRPr lang="cs-CZ" sz="4000"/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A57103BE-8DAE-CE2D-6B21-17F9E2B2A4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pěstitelské postupy – na provozně výrobních zařízeních, cvičných a pokusných pozemcích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chovatelské postupy – ve cvičných stájích, v areálu školy, smluvních organizací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dílenské práce – v dílnách školy, smluvních organizací (cvičné dílny)</a:t>
            </a:r>
          </a:p>
        </p:txBody>
      </p:sp>
      <p:sp>
        <p:nvSpPr>
          <p:cNvPr id="35844" name="Slide Number Placeholder 2">
            <a:extLst>
              <a:ext uri="{FF2B5EF4-FFF2-40B4-BE49-F238E27FC236}">
                <a16:creationId xmlns:a16="http://schemas.microsoft.com/office/drawing/2014/main" id="{1BB83B22-F517-8F1F-97B6-A04284073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35AACA8-9F88-4633-A0B6-2CDC3E51EA62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cs-CZ" altLang="cs-CZ" sz="12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711A9C8B-6599-F7EF-FA31-6E6AB13517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Metody aktivizační</a:t>
            </a: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12206615-A9F7-9D63-2A74-1141771858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problémové vyučování – učitel (instruktor) dává otázky žákům na základě již osvojených vědomostí a dovedností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metody diskusní – nutné trvat na řízené formě rozhovoru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metody inscenační – učitel (instruktor) i žáci se musí připravit (nevhodná improvizace)</a:t>
            </a:r>
          </a:p>
        </p:txBody>
      </p:sp>
      <p:sp>
        <p:nvSpPr>
          <p:cNvPr id="36868" name="Slide Number Placeholder 2">
            <a:extLst>
              <a:ext uri="{FF2B5EF4-FFF2-40B4-BE49-F238E27FC236}">
                <a16:creationId xmlns:a16="http://schemas.microsoft.com/office/drawing/2014/main" id="{ED2ADF9E-ABE3-5FED-EA67-EDAD45397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B882F84-5C05-4637-A3D1-6E2D8491E10A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cs-CZ" altLang="cs-CZ" sz="12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638AAEEB-BAFC-D7D5-31DE-6DD90CDD19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Metody zkoušení a hodnocení</a:t>
            </a:r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297C754F-C4FC-A3A0-1CE5-712DEFD380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2492375"/>
            <a:ext cx="82296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zkoušení praktické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zkoušení ústní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zkoušení písemné</a:t>
            </a:r>
          </a:p>
        </p:txBody>
      </p:sp>
      <p:sp>
        <p:nvSpPr>
          <p:cNvPr id="37892" name="Slide Number Placeholder 2">
            <a:extLst>
              <a:ext uri="{FF2B5EF4-FFF2-40B4-BE49-F238E27FC236}">
                <a16:creationId xmlns:a16="http://schemas.microsoft.com/office/drawing/2014/main" id="{9C196B9D-2FAE-8FF8-8C39-862A227E2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59B7F8F-72A4-4928-9525-49AFBF164CFC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cs-CZ" altLang="cs-CZ" sz="12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14E447FF-4EAC-5D39-E308-556392028B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Zkoušení praktické</a:t>
            </a:r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622A3569-0DD6-784D-9740-C03C77705E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v každém tématu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alespoň v </a:t>
            </a:r>
            <a:r>
              <a:rPr lang="cs-CZ"/>
              <a:t>každém tematickém </a:t>
            </a:r>
            <a:r>
              <a:rPr lang="cs-CZ" dirty="0"/>
              <a:t>celku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případně jen část učební skupiny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2800" dirty="0"/>
              <a:t>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2800" dirty="0"/>
              <a:t>   </a:t>
            </a:r>
            <a:r>
              <a:rPr lang="cs-CZ" u="sng" dirty="0"/>
              <a:t>Výsledná známka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známky z jednotlivých témat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známka ze souborné práce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dirty="0"/>
              <a:t> známky získané při ústním, písemném zkoušení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dirty="0"/>
          </a:p>
        </p:txBody>
      </p:sp>
      <p:sp>
        <p:nvSpPr>
          <p:cNvPr id="38916" name="Slide Number Placeholder 2">
            <a:extLst>
              <a:ext uri="{FF2B5EF4-FFF2-40B4-BE49-F238E27FC236}">
                <a16:creationId xmlns:a16="http://schemas.microsoft.com/office/drawing/2014/main" id="{FF9834E0-91FA-543C-1336-717F24B1B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05848CF-F41B-4F87-A72E-973CA0E1AB08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cs-CZ" altLang="cs-CZ" sz="12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17B3F63F-669C-C85F-3585-0683876846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Zkoušení ústní</a:t>
            </a: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EFC882E8-57E0-8E35-5EF4-E3A773F4AF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před instruktáží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během instruktáže</a:t>
            </a:r>
          </a:p>
          <a:p>
            <a:pPr eaLnBrk="1" hangingPunct="1">
              <a:defRPr/>
            </a:pPr>
            <a:endParaRPr lang="cs-CZ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/>
              <a:t>   </a:t>
            </a:r>
            <a:r>
              <a:rPr lang="cs-CZ" u="sng"/>
              <a:t>Otázky pro zkoušení musí být: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jasné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konkrétní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stručně formulované</a:t>
            </a:r>
          </a:p>
        </p:txBody>
      </p:sp>
      <p:sp>
        <p:nvSpPr>
          <p:cNvPr id="39940" name="Slide Number Placeholder 2">
            <a:extLst>
              <a:ext uri="{FF2B5EF4-FFF2-40B4-BE49-F238E27FC236}">
                <a16:creationId xmlns:a16="http://schemas.microsoft.com/office/drawing/2014/main" id="{21B7C3D9-AD5D-4D12-3684-F6E4006A2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8A521C9-47F1-4A9A-9142-BB1F42E6CEDC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cs-CZ" altLang="cs-CZ" sz="12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9E7130B4-C772-2E92-B204-0E8F0F41A5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Zkoušení písemné</a:t>
            </a:r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2121495E-601B-A8B7-6A54-5205C1B06A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73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krátké opakování vědomostí – před instruktáží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alternativní písemný test – před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/>
              <a:t>   instruktáží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cs typeface="Arial" charset="0"/>
              </a:rPr>
              <a:t>•</a:t>
            </a:r>
            <a:r>
              <a:rPr lang="cs-CZ"/>
              <a:t> domácí písemná práce – po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/>
              <a:t>   skončení výuky</a:t>
            </a:r>
          </a:p>
          <a:p>
            <a:pPr eaLnBrk="1" hangingPunct="1">
              <a:defRPr/>
            </a:pPr>
            <a:endParaRPr lang="cs-CZ"/>
          </a:p>
        </p:txBody>
      </p:sp>
      <p:sp>
        <p:nvSpPr>
          <p:cNvPr id="40964" name="Slide Number Placeholder 2">
            <a:extLst>
              <a:ext uri="{FF2B5EF4-FFF2-40B4-BE49-F238E27FC236}">
                <a16:creationId xmlns:a16="http://schemas.microsoft.com/office/drawing/2014/main" id="{3F1B49D7-BBE3-86DF-7C70-9F6E6F564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2B7D963-B42C-48BC-883F-A572BBD54346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cs-CZ" altLang="cs-CZ" sz="12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23E15565-FF9B-B30B-675A-80B02D44DC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 dirty="0"/>
              <a:t>Metodický postup v praktickém vyučování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C348CA78-9B30-9F57-EFF2-C783469D3F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/>
              <a:t>   Metodický postup, který je třeba dodržet při předávání dovedností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sz="3200" dirty="0">
                <a:cs typeface="Arial" charset="0"/>
              </a:rPr>
              <a:t>•</a:t>
            </a:r>
            <a:r>
              <a:rPr lang="cs-CZ" sz="3200" dirty="0"/>
              <a:t> stanovit cíle výuky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sz="3200" dirty="0">
                <a:cs typeface="Arial" charset="0"/>
              </a:rPr>
              <a:t>•</a:t>
            </a:r>
            <a:r>
              <a:rPr lang="cs-CZ" sz="3200" dirty="0"/>
              <a:t> promyslet organizaci výuky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sz="3200" dirty="0">
                <a:cs typeface="Arial" charset="0"/>
              </a:rPr>
              <a:t>•</a:t>
            </a:r>
            <a:r>
              <a:rPr lang="cs-CZ" sz="3200" dirty="0"/>
              <a:t> vybrat vhodnou metodu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sz="3200" dirty="0">
                <a:cs typeface="Arial" charset="0"/>
              </a:rPr>
              <a:t>•</a:t>
            </a:r>
            <a:r>
              <a:rPr lang="cs-CZ" sz="3200" dirty="0"/>
              <a:t> nechat žákovi prostor pro samostatnou činnost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sz="3200" dirty="0">
                <a:cs typeface="Arial" charset="0"/>
              </a:rPr>
              <a:t>•</a:t>
            </a:r>
            <a:r>
              <a:rPr lang="cs-CZ" sz="3200" dirty="0"/>
              <a:t> zkontrolovat splnění cíle</a:t>
            </a:r>
          </a:p>
        </p:txBody>
      </p:sp>
      <p:sp>
        <p:nvSpPr>
          <p:cNvPr id="41988" name="Slide Number Placeholder 2">
            <a:extLst>
              <a:ext uri="{FF2B5EF4-FFF2-40B4-BE49-F238E27FC236}">
                <a16:creationId xmlns:a16="http://schemas.microsoft.com/office/drawing/2014/main" id="{DC49E081-3E6A-6EE2-2DBB-88DF052DD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8302F03-9FE4-4200-9ED3-8D546D7572EC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cs-CZ" altLang="cs-CZ" sz="12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4DBF236E-881C-2022-BE28-42065B4BCE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Metoda instruktáže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9200B147-986C-49B0-D599-D7011198B7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/>
              <a:t>   V praktickém vyučování se některé metody propojují v jedné komplexní metodě - v metodě instruktáže.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cs-CZ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/>
              <a:t> </a:t>
            </a:r>
            <a:r>
              <a:rPr lang="cs-CZ" sz="3600">
                <a:cs typeface="Arial" charset="0"/>
              </a:rPr>
              <a:t>•</a:t>
            </a:r>
            <a:r>
              <a:rPr lang="cs-CZ"/>
              <a:t> funkci vysvětlení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/>
              <a:t> </a:t>
            </a:r>
            <a:r>
              <a:rPr lang="cs-CZ" sz="3600">
                <a:cs typeface="Arial" charset="0"/>
              </a:rPr>
              <a:t>•</a:t>
            </a:r>
            <a:r>
              <a:rPr lang="cs-CZ"/>
              <a:t> funkci ukázky (předvedení)</a:t>
            </a:r>
          </a:p>
        </p:txBody>
      </p:sp>
      <p:sp>
        <p:nvSpPr>
          <p:cNvPr id="43012" name="Slide Number Placeholder 2">
            <a:extLst>
              <a:ext uri="{FF2B5EF4-FFF2-40B4-BE49-F238E27FC236}">
                <a16:creationId xmlns:a16="http://schemas.microsoft.com/office/drawing/2014/main" id="{5FA5D860-CBC0-5DF6-BA97-5E329A6FD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BEB16D9-79F9-4B91-8C46-EF16A1BF9C81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cs-CZ" altLang="cs-CZ" sz="12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F72C0EB5-8A20-98A1-5B0D-D7741EFFED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Instruktáž se dělí podle několika hledisek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C7BA2A42-425A-CF11-4661-5DF8A95A48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/>
              <a:t>    </a:t>
            </a:r>
            <a:r>
              <a:rPr lang="cs-CZ" u="sng" dirty="0"/>
              <a:t>podle sdělení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cs-CZ" b="1" dirty="0"/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sz="2400" b="1" dirty="0">
                <a:cs typeface="Arial" charset="0"/>
              </a:rPr>
              <a:t>•</a:t>
            </a:r>
            <a:r>
              <a:rPr lang="cs-CZ" sz="2400" b="1" dirty="0"/>
              <a:t> </a:t>
            </a:r>
            <a:r>
              <a:rPr lang="cs-CZ" sz="3200" dirty="0"/>
              <a:t>ústní - nejvhodnější a nejpoužívanější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sz="3200" dirty="0">
                <a:cs typeface="Arial" charset="0"/>
              </a:rPr>
              <a:t>•</a:t>
            </a:r>
            <a:r>
              <a:rPr lang="cs-CZ" sz="3200" dirty="0"/>
              <a:t> písemná - je vhodná při čtení návodů k obsluze mechanizačních prostředků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cs-CZ" sz="3200" dirty="0">
                <a:cs typeface="Arial" charset="0"/>
              </a:rPr>
              <a:t>•</a:t>
            </a:r>
            <a:r>
              <a:rPr lang="cs-CZ" sz="3200" dirty="0"/>
              <a:t> názorná - je vhodná v kombinaci s ústní formou instruktáže</a:t>
            </a:r>
          </a:p>
        </p:txBody>
      </p:sp>
      <p:sp>
        <p:nvSpPr>
          <p:cNvPr id="44036" name="Slide Number Placeholder 2">
            <a:extLst>
              <a:ext uri="{FF2B5EF4-FFF2-40B4-BE49-F238E27FC236}">
                <a16:creationId xmlns:a16="http://schemas.microsoft.com/office/drawing/2014/main" id="{6E64B4BB-61A5-FE47-80DC-71AB4BCDF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4FD49D5-446F-4989-99A9-F7D5554B9D1B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cs-CZ" altLang="cs-CZ" sz="12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>
            <a:extLst>
              <a:ext uri="{FF2B5EF4-FFF2-40B4-BE49-F238E27FC236}">
                <a16:creationId xmlns:a16="http://schemas.microsoft.com/office/drawing/2014/main" id="{3FEF4130-4B1B-AFAC-C8D0-0B614B120D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333375"/>
            <a:ext cx="8229600" cy="45259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   </a:t>
            </a:r>
            <a:r>
              <a:rPr lang="cs-CZ" u="sng" dirty="0"/>
              <a:t>podle organizační formy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cs-CZ" u="sng" dirty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3200" dirty="0">
                <a:cs typeface="Arial" charset="0"/>
              </a:rPr>
              <a:t>•</a:t>
            </a:r>
            <a:r>
              <a:rPr lang="cs-CZ" sz="3200" dirty="0"/>
              <a:t> frontální – používá se při 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3200" dirty="0"/>
              <a:t>   vysvětlování a předvádění ve skupině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cs-CZ" sz="3200" dirty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3200" dirty="0">
                <a:cs typeface="Arial" charset="0"/>
              </a:rPr>
              <a:t>•</a:t>
            </a:r>
            <a:r>
              <a:rPr lang="cs-CZ" sz="3200" dirty="0"/>
              <a:t> </a:t>
            </a:r>
            <a:r>
              <a:rPr lang="cs-CZ" sz="3200" u="sng" dirty="0"/>
              <a:t>skupinová</a:t>
            </a:r>
            <a:r>
              <a:rPr lang="cs-CZ" sz="3200" dirty="0"/>
              <a:t> – používá se při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3200" dirty="0"/>
              <a:t>  rozdělení žáků do menších 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3200" dirty="0"/>
              <a:t>  skupinek (družstev)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cs-CZ" sz="3200" dirty="0"/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3200" dirty="0">
                <a:cs typeface="Arial" charset="0"/>
              </a:rPr>
              <a:t>•</a:t>
            </a:r>
            <a:r>
              <a:rPr lang="cs-CZ" sz="3200" dirty="0"/>
              <a:t> </a:t>
            </a:r>
            <a:r>
              <a:rPr lang="cs-CZ" sz="3200" u="sng" dirty="0"/>
              <a:t>individuální </a:t>
            </a:r>
            <a:r>
              <a:rPr lang="cs-CZ" sz="3200" dirty="0"/>
              <a:t>– je určena pro </a:t>
            </a:r>
          </a:p>
          <a:p>
            <a:pPr marL="990600" lvl="1" indent="-5334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3200" dirty="0"/>
              <a:t>   jednotlivé žáky </a:t>
            </a:r>
          </a:p>
        </p:txBody>
      </p:sp>
      <p:sp>
        <p:nvSpPr>
          <p:cNvPr id="45059" name="Slide Number Placeholder 2">
            <a:extLst>
              <a:ext uri="{FF2B5EF4-FFF2-40B4-BE49-F238E27FC236}">
                <a16:creationId xmlns:a16="http://schemas.microsoft.com/office/drawing/2014/main" id="{1F797B45-DCA1-080D-2D7C-3F1D0E70F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E19697D-95DF-4CD2-9819-787BA627EA97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cs-CZ" altLang="cs-CZ" sz="1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číslo snímku 5">
            <a:extLst>
              <a:ext uri="{FF2B5EF4-FFF2-40B4-BE49-F238E27FC236}">
                <a16:creationId xmlns:a16="http://schemas.microsoft.com/office/drawing/2014/main" id="{8064B631-016D-1564-74D9-7D9C5B3D3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40C5F75-5911-47FC-8E03-12B40CF2F149}" type="slidenum">
              <a:rPr lang="en-GB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GB" altLang="cs-CZ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1B9110A6-1BB6-0BEC-D06C-F432C71D0D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 b="1" dirty="0"/>
              <a:t>Cíle kurzu instruktorů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7992A434-96BD-2730-ACC3-23D855F1AF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8686800" cy="4899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cs-CZ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projít principy, pomocí kterých jsou efektivně předávány vědomosti a dovednosti jiným osobám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ujasnit postavení instruktora ve vzdělávacím systému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ujasnit efektivní způsoby  komunikace mezi instruktorem a žákem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sjednotit se na postupech, jak pracovat se žáky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na závěr se ujistit, že výše uváděné principy a postupy jste si na určité úrovni osvojili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cs-CZ" sz="2800" b="1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sz="2800" b="1" u="sng" dirty="0">
                <a:solidFill>
                  <a:srgbClr val="FFFFFF"/>
                </a:solidFill>
                <a:latin typeface="Arial" charset="0"/>
                <a:cs typeface="Arial" charset="0"/>
              </a:rPr>
              <a:t>Získáte certifikát, že jste prošli základní přípravou instruktora praktického vyučování</a:t>
            </a:r>
            <a:r>
              <a:rPr lang="cs-CZ" sz="280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endParaRPr lang="cs-CZ" sz="2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>
            <a:extLst>
              <a:ext uri="{FF2B5EF4-FFF2-40B4-BE49-F238E27FC236}">
                <a16:creationId xmlns:a16="http://schemas.microsoft.com/office/drawing/2014/main" id="{F2D7F6E8-0D52-9F9A-5BC0-74AD684CB6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5761038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     </a:t>
            </a:r>
            <a:r>
              <a:rPr lang="cs-CZ" u="sng" dirty="0"/>
              <a:t>podle časového zařazení v praktické vyučovací jednotce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  <a:defRPr/>
            </a:pPr>
            <a:endParaRPr lang="cs-CZ" b="1" dirty="0"/>
          </a:p>
          <a:p>
            <a:pPr marL="990600" lvl="1" indent="-533400" eaLnBrk="1" hangingPunct="1">
              <a:buFont typeface="Wingdings" panose="05000000000000000000" pitchFamily="2" charset="2"/>
              <a:buNone/>
              <a:defRPr/>
            </a:pPr>
            <a:r>
              <a:rPr lang="cs-CZ" sz="3200" b="1" dirty="0"/>
              <a:t> </a:t>
            </a:r>
            <a:r>
              <a:rPr lang="cs-CZ" sz="3200" dirty="0">
                <a:cs typeface="Arial" charset="0"/>
              </a:rPr>
              <a:t>•</a:t>
            </a:r>
            <a:r>
              <a:rPr lang="cs-CZ" sz="3200" b="1" dirty="0"/>
              <a:t> </a:t>
            </a:r>
            <a:r>
              <a:rPr lang="cs-CZ" sz="3200" u="sng" dirty="0"/>
              <a:t>úvodní</a:t>
            </a:r>
            <a:r>
              <a:rPr lang="cs-CZ" sz="3200" dirty="0"/>
              <a:t> – je zařazena na začátek praktické vyučovací jednotky</a:t>
            </a:r>
          </a:p>
          <a:p>
            <a:pPr marL="990600" lvl="1" indent="-533400" eaLnBrk="1" hangingPunct="1">
              <a:buFont typeface="Wingdings" panose="05000000000000000000" pitchFamily="2" charset="2"/>
              <a:buNone/>
              <a:defRPr/>
            </a:pPr>
            <a:endParaRPr lang="cs-CZ" sz="3200" dirty="0"/>
          </a:p>
          <a:p>
            <a:pPr marL="990600" lvl="1" indent="-533400" eaLnBrk="1" hangingPunct="1">
              <a:buFont typeface="Wingdings" panose="05000000000000000000" pitchFamily="2" charset="2"/>
              <a:buNone/>
              <a:defRPr/>
            </a:pPr>
            <a:r>
              <a:rPr lang="cs-CZ" sz="3200" dirty="0"/>
              <a:t> </a:t>
            </a:r>
            <a:r>
              <a:rPr lang="cs-CZ" sz="3200" dirty="0">
                <a:cs typeface="Arial" charset="0"/>
              </a:rPr>
              <a:t>• </a:t>
            </a:r>
            <a:r>
              <a:rPr lang="cs-CZ" sz="3200" u="sng" dirty="0"/>
              <a:t>průběžná</a:t>
            </a:r>
            <a:r>
              <a:rPr lang="cs-CZ" sz="3200" dirty="0"/>
              <a:t> – může být zařazena kdykoli v průběhu praktické vyučovací jednotky</a:t>
            </a:r>
          </a:p>
        </p:txBody>
      </p:sp>
      <p:sp>
        <p:nvSpPr>
          <p:cNvPr id="46083" name="Slide Number Placeholder 2">
            <a:extLst>
              <a:ext uri="{FF2B5EF4-FFF2-40B4-BE49-F238E27FC236}">
                <a16:creationId xmlns:a16="http://schemas.microsoft.com/office/drawing/2014/main" id="{45C17D1A-11D2-FC9B-B654-60C3644DE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D15CE84-C174-4180-A56D-AAA1914B9434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cs-CZ" altLang="cs-CZ" sz="12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08296C3-D182-E31B-7382-5BF54972C2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4048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 dirty="0"/>
              <a:t> Průběžnou instruktáž lze ještě </a:t>
            </a:r>
            <a:br>
              <a:rPr lang="cs-CZ" sz="4000" dirty="0"/>
            </a:br>
            <a:r>
              <a:rPr lang="cs-CZ" sz="4000" dirty="0"/>
              <a:t>dělit na:</a:t>
            </a:r>
            <a:br>
              <a:rPr lang="cs-CZ" sz="4000" b="1" dirty="0"/>
            </a:br>
            <a:endParaRPr lang="cs-CZ" sz="4000" b="1" dirty="0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7F00F10-C102-04B7-BB2A-E75740C83E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229600" cy="39258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b="1" dirty="0">
                <a:effectLst/>
              </a:rPr>
              <a:t> </a:t>
            </a:r>
            <a:r>
              <a:rPr lang="cs-CZ" dirty="0">
                <a:effectLst/>
              </a:rPr>
              <a:t>opravnou (korekční)</a:t>
            </a:r>
            <a:r>
              <a:rPr lang="cs-CZ" dirty="0"/>
              <a:t> – když většina žáků špatně pochopila úvodní instruktáž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cs-CZ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cs typeface="Arial" charset="0"/>
              </a:rPr>
              <a:t>•</a:t>
            </a:r>
            <a:r>
              <a:rPr lang="cs-CZ" b="1" dirty="0"/>
              <a:t> </a:t>
            </a:r>
            <a:r>
              <a:rPr lang="cs-CZ" dirty="0"/>
              <a:t>dodatkovou (rozšiřující) – když je třeba úvodní instruktáž doplnit nebo rozšířit</a:t>
            </a:r>
          </a:p>
        </p:txBody>
      </p:sp>
      <p:sp>
        <p:nvSpPr>
          <p:cNvPr id="47108" name="Slide Number Placeholder 2">
            <a:extLst>
              <a:ext uri="{FF2B5EF4-FFF2-40B4-BE49-F238E27FC236}">
                <a16:creationId xmlns:a16="http://schemas.microsoft.com/office/drawing/2014/main" id="{F75F4FFB-A5D4-B812-DBAD-843CCF64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8F4549F-B731-4D6B-B0A1-2B3444975902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cs-CZ" altLang="cs-CZ" sz="12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14F4ACF7-CEB5-0961-DBC7-AA123E1871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 b="1" dirty="0"/>
              <a:t>Bezpečnost a ochrana zdraví a hygiena práce žáků při praktickém vyučování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2EA06188-517B-C4BA-30CB-3CA2500E6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2781300"/>
            <a:ext cx="8229600" cy="40767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š</a:t>
            </a:r>
            <a:r>
              <a:rPr lang="cs-CZ" dirty="0"/>
              <a:t>koly a školská zařízení (organizace) zajišťují bezpečnost a ochranu zdraví žáků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cs-CZ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poskytují jim nezbytné informace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  k zajištění bezpečnosti a ochrany zdraví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cs-CZ" sz="2400" b="1" dirty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sz="2400" b="1" dirty="0">
                <a:sym typeface="Symbol" pitchFamily="18" charset="2"/>
              </a:rPr>
              <a:t>	</a:t>
            </a:r>
            <a:endParaRPr lang="cs-CZ" sz="2400" b="1" dirty="0"/>
          </a:p>
        </p:txBody>
      </p:sp>
      <p:sp>
        <p:nvSpPr>
          <p:cNvPr id="48132" name="Slide Number Placeholder 2">
            <a:extLst>
              <a:ext uri="{FF2B5EF4-FFF2-40B4-BE49-F238E27FC236}">
                <a16:creationId xmlns:a16="http://schemas.microsoft.com/office/drawing/2014/main" id="{79145048-6A29-DCC5-0395-91540DB22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CCCD44D-9AD0-4886-91FC-7A77D394F9ED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cs-CZ" altLang="cs-CZ" sz="12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A602BF-19CF-6A8D-A39A-EE2BEEFBA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/>
              <a:t>Povinnosti školských zařízení (organizací)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53C2F9C-7D3B-6D4C-8B85-44362F932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070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přihlížet k základním fyziologickým podmínkám žáků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vytvářet vhodné podmínky pro zdravý vývoj žáků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předcházet vzniku sociálně patologických jevů u žáků </a:t>
            </a:r>
          </a:p>
          <a:p>
            <a:pPr eaLnBrk="1" hangingPunct="1">
              <a:defRPr/>
            </a:pPr>
            <a:endParaRPr lang="cs-CZ" dirty="0"/>
          </a:p>
          <a:p>
            <a:pPr eaLnBrk="1" hangingPunct="1">
              <a:defRPr/>
            </a:pPr>
            <a:endParaRPr lang="cs-CZ" dirty="0"/>
          </a:p>
        </p:txBody>
      </p:sp>
      <p:sp>
        <p:nvSpPr>
          <p:cNvPr id="49156" name="Slide Number Placeholder 4">
            <a:extLst>
              <a:ext uri="{FF2B5EF4-FFF2-40B4-BE49-F238E27FC236}">
                <a16:creationId xmlns:a16="http://schemas.microsoft.com/office/drawing/2014/main" id="{04BE90B0-4AA4-588F-52F4-9E4691724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6C83A3C-5E9F-4E29-926D-41636EB05EB7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cs-CZ" altLang="cs-CZ" sz="12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F69032-882C-E5A8-7CE4-4B3CD0DD1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/>
              <a:t>pokračování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DA6FFA7-C364-4AA2-691B-F7FBE4E08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2060575"/>
            <a:ext cx="8229600" cy="4070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vést evidenci úrazů žáků při praktickém vyučování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vyhotovit a zaslat záznam o úrazu stanoveným orgánům a institucím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hlásit a zasílat záznamy o úrazu </a:t>
            </a:r>
          </a:p>
          <a:p>
            <a:pPr eaLnBrk="1" hangingPunct="1">
              <a:defRPr/>
            </a:pPr>
            <a:endParaRPr lang="cs-CZ" dirty="0"/>
          </a:p>
        </p:txBody>
      </p:sp>
      <p:sp>
        <p:nvSpPr>
          <p:cNvPr id="50180" name="Slide Number Placeholder 4">
            <a:extLst>
              <a:ext uri="{FF2B5EF4-FFF2-40B4-BE49-F238E27FC236}">
                <a16:creationId xmlns:a16="http://schemas.microsoft.com/office/drawing/2014/main" id="{99A292F3-7CC5-99EC-D929-0BB4DD26C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D257C5F-64F3-4A27-8D37-23240988F7A3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cs-CZ" altLang="cs-CZ" sz="12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F93364D3-2A9E-D282-8167-18FF4CBAA9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dirty="0"/>
              <a:t>Základní předpisy bezpečnosti a ochrany zdraví při práci</a:t>
            </a:r>
            <a:br>
              <a:rPr lang="cs-CZ" sz="4000" u="sng" dirty="0"/>
            </a:br>
            <a:endParaRPr lang="cs-CZ" sz="4000" u="sng" dirty="0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20117716-4203-E991-1D48-F7CC18ACE1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4070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Z</a:t>
            </a:r>
            <a:r>
              <a:rPr lang="cs-CZ" dirty="0"/>
              <a:t>ákon č. 262/2006 Sb., zákoník práce (novela 2011) – Část V, § 101 – 108 – Bezpečnost a ochrana zdraví při práci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cs-CZ" b="1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N</a:t>
            </a:r>
            <a:r>
              <a:rPr lang="cs-CZ" dirty="0"/>
              <a:t>ařízení vlády ČR – č. 108/1994 Sb., kterým se provádí zákoník práce (§ 27)</a:t>
            </a:r>
            <a:endParaRPr lang="cs-CZ" b="1" dirty="0"/>
          </a:p>
        </p:txBody>
      </p:sp>
      <p:sp>
        <p:nvSpPr>
          <p:cNvPr id="51204" name="Slide Number Placeholder 2">
            <a:extLst>
              <a:ext uri="{FF2B5EF4-FFF2-40B4-BE49-F238E27FC236}">
                <a16:creationId xmlns:a16="http://schemas.microsoft.com/office/drawing/2014/main" id="{3EDAF568-B31C-101F-2245-36DCDEFA9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05E4727-E847-4576-BAE3-B3BC521C468C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cs-CZ" altLang="cs-CZ" sz="12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568DBE-66CB-F555-1D6A-8B1051DA2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pokračování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508879B-448E-5311-7A7E-F74337239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Vyhláška ČÚBP (Český úřad bezpečnosti práce) – 48/1982 Sb., kterou se stanoví základní požadavky bezpečnosti práce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cs-CZ" b="1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Zákon o péči a zdraví lidu č. 20/1986 Sb. (§ 1 – 10, § 71 – 75)</a:t>
            </a:r>
          </a:p>
        </p:txBody>
      </p:sp>
      <p:sp>
        <p:nvSpPr>
          <p:cNvPr id="52228" name="Slide Number Placeholder 4">
            <a:extLst>
              <a:ext uri="{FF2B5EF4-FFF2-40B4-BE49-F238E27FC236}">
                <a16:creationId xmlns:a16="http://schemas.microsoft.com/office/drawing/2014/main" id="{17405381-9AD8-A78C-35E1-149EC687F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CDAC487-BE13-4880-9BDF-E64D8C40D9C3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cs-CZ" altLang="cs-CZ" sz="12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4C5F3D-DFC2-6C8C-6AC8-DB6940B53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pokračování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C85C05F-D82D-7ABD-D1DF-F7F4CAC0F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Vyhláška ČÚBP č. 110/1975 Sb., ve znění vyhlášky č. 274/1990 Sb., o evidenci a registraci pracovních úrazů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cs-CZ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>
                <a:sym typeface="Symbol" pitchFamily="18" charset="2"/>
              </a:rPr>
              <a:t></a:t>
            </a:r>
            <a:r>
              <a:rPr lang="cs-CZ"/>
              <a:t> Vyhláška Ministerstva zdravotnictví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/>
              <a:t>	– č. 261/1997 Sb., kterou se stanoví práce a pracoviště zakázané všem ženám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cs-CZ" b="1"/>
          </a:p>
          <a:p>
            <a:pPr eaLnBrk="1" hangingPunct="1">
              <a:defRPr/>
            </a:pPr>
            <a:endParaRPr lang="cs-CZ"/>
          </a:p>
        </p:txBody>
      </p:sp>
      <p:sp>
        <p:nvSpPr>
          <p:cNvPr id="53252" name="Slide Number Placeholder 4">
            <a:extLst>
              <a:ext uri="{FF2B5EF4-FFF2-40B4-BE49-F238E27FC236}">
                <a16:creationId xmlns:a16="http://schemas.microsoft.com/office/drawing/2014/main" id="{E2753C27-4BA6-A6D2-FB42-155C1EBA4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9EBB9E0-119B-4B9B-98FB-DA2CDE0E5784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cs-CZ" altLang="cs-CZ" sz="12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397A70-3EDB-7580-9E3F-A39C0F035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pokračování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02AF5F-2312-63AC-9389-CD3E6FA95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Pravidla Ministerstva zemědělství o bezpečnosti a ochraně zdraví při práci se stroji a zařízeními používanými v zemědělství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endParaRPr lang="cs-CZ" b="1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Pravidla Ministerstva zemědělství– o bezpečnosti práce při chovu zvířat</a:t>
            </a:r>
          </a:p>
          <a:p>
            <a:pPr eaLnBrk="1" hangingPunct="1">
              <a:defRPr/>
            </a:pPr>
            <a:endParaRPr lang="cs-CZ" dirty="0"/>
          </a:p>
        </p:txBody>
      </p:sp>
      <p:sp>
        <p:nvSpPr>
          <p:cNvPr id="54276" name="Slide Number Placeholder 4">
            <a:extLst>
              <a:ext uri="{FF2B5EF4-FFF2-40B4-BE49-F238E27FC236}">
                <a16:creationId xmlns:a16="http://schemas.microsoft.com/office/drawing/2014/main" id="{EF285226-DA33-741F-EC23-C9639B1AF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43084AC-E3AA-471F-908D-30AD959B749F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cs-CZ" altLang="cs-CZ" sz="12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53BA1CE0-D76D-E457-2301-9083EB3269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 dirty="0"/>
              <a:t>Proškolení žáků</a:t>
            </a:r>
            <a:br>
              <a:rPr lang="cs-CZ" sz="4000" dirty="0"/>
            </a:br>
            <a:endParaRPr lang="cs-CZ" sz="4000" dirty="0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B2AD75F6-F867-476D-3EFA-07437DA97D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dirty="0"/>
              <a:t>  </a:t>
            </a:r>
            <a:r>
              <a:rPr lang="cs-CZ" dirty="0"/>
              <a:t>Náplní vstupní instruktáže je seznámení: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	</a:t>
            </a:r>
            <a:r>
              <a:rPr lang="cs-CZ" dirty="0"/>
              <a:t>   se všeobecně platnými předpisy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	</a:t>
            </a:r>
            <a:r>
              <a:rPr lang="cs-CZ" dirty="0"/>
              <a:t>   s organizací a charakterem pracoviště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	</a:t>
            </a:r>
            <a:r>
              <a:rPr lang="cs-CZ" dirty="0"/>
              <a:t>   s nebezpečnými a rizikovými místy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	</a:t>
            </a:r>
            <a:r>
              <a:rPr lang="cs-CZ" dirty="0"/>
              <a:t>   s ochrannými prostředky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	</a:t>
            </a:r>
            <a:r>
              <a:rPr lang="cs-CZ" dirty="0"/>
              <a:t>   s požárním řádem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	</a:t>
            </a:r>
            <a:endParaRPr lang="cs-CZ" dirty="0"/>
          </a:p>
        </p:txBody>
      </p:sp>
      <p:sp>
        <p:nvSpPr>
          <p:cNvPr id="55300" name="Slide Number Placeholder 2">
            <a:extLst>
              <a:ext uri="{FF2B5EF4-FFF2-40B4-BE49-F238E27FC236}">
                <a16:creationId xmlns:a16="http://schemas.microsoft.com/office/drawing/2014/main" id="{1AADBB50-EFDE-2212-4F16-71063C322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C1FBCA5-733D-4D28-B393-0884B3AA5ECE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cs-CZ" altLang="cs-CZ" sz="1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číslo snímku 5">
            <a:extLst>
              <a:ext uri="{FF2B5EF4-FFF2-40B4-BE49-F238E27FC236}">
                <a16:creationId xmlns:a16="http://schemas.microsoft.com/office/drawing/2014/main" id="{AB0562DF-F410-75F4-B0F8-B5C53C9E8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D7ACD4D-8438-41CF-87D4-8D8D5778AEF1}" type="slidenum">
              <a:rPr lang="en-GB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GB" altLang="cs-CZ" sz="1200"/>
          </a:p>
        </p:txBody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D13EF571-313D-8A86-0DB4-443DBD302F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 b="1" dirty="0"/>
              <a:t>PEDAGOGIKA-</a:t>
            </a:r>
            <a:r>
              <a:rPr lang="cs-CZ" b="1" dirty="0"/>
              <a:t> </a:t>
            </a:r>
            <a:br>
              <a:rPr lang="cs-CZ" b="1" dirty="0"/>
            </a:br>
            <a:r>
              <a:rPr lang="cs-CZ" b="1" dirty="0"/>
              <a:t>její úloha  ve vzdělávání</a:t>
            </a:r>
            <a:endParaRPr lang="en-GB" b="1" dirty="0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A3BF9F9D-E95D-4F80-BB8F-FFB8A5EEA3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8915400" cy="58674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cs-CZ" b="1" u="sng" dirty="0">
                <a:solidFill>
                  <a:srgbClr val="FFFFFF"/>
                </a:solidFill>
                <a:latin typeface="Arial" charset="0"/>
                <a:cs typeface="Arial" charset="0"/>
              </a:rPr>
              <a:t>Pedagogika </a:t>
            </a:r>
          </a:p>
          <a:p>
            <a:pPr eaLnBrk="1" hangingPunct="1">
              <a:buFontTx/>
              <a:buNone/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– nauka o vzdělávání a výchově </a:t>
            </a:r>
          </a:p>
          <a:p>
            <a:pPr eaLnBrk="1" hangingPunct="1">
              <a:buFontTx/>
              <a:buNone/>
              <a:defRPr/>
            </a:pPr>
            <a:r>
              <a:rPr lang="cs-CZ" b="1" u="sng" dirty="0">
                <a:solidFill>
                  <a:srgbClr val="FFFFFF"/>
                </a:solidFill>
                <a:latin typeface="Arial" charset="0"/>
                <a:cs typeface="Arial" charset="0"/>
              </a:rPr>
              <a:t>Koncepce vzdělávání v ČR vychází</a:t>
            </a:r>
          </a:p>
          <a:p>
            <a:pPr eaLnBrk="1" hangingPunct="1">
              <a:defRPr/>
            </a:pPr>
            <a:r>
              <a:rPr lang="cs-CZ" b="1" u="sng" dirty="0">
                <a:solidFill>
                  <a:srgbClr val="FFFFFF"/>
                </a:solidFill>
                <a:latin typeface="Arial" charset="0"/>
                <a:cs typeface="Arial" charset="0"/>
              </a:rPr>
              <a:t>Ze Zákona 561/2004 Sb.(</a:t>
            </a: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o předškolním, základním, středním, vyšším odborném a jiném vzdělávání – školský zákon)</a:t>
            </a:r>
          </a:p>
          <a:p>
            <a:pPr eaLnBrk="1" hangingPunct="1">
              <a:defRPr/>
            </a:pPr>
            <a:r>
              <a:rPr lang="cs-CZ" b="1" u="sng" dirty="0">
                <a:solidFill>
                  <a:srgbClr val="FFFFFF"/>
                </a:solidFill>
                <a:latin typeface="Arial" charset="0"/>
                <a:cs typeface="Arial" charset="0"/>
              </a:rPr>
              <a:t>Zákona o pedagogických pracovnících </a:t>
            </a: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(Zákon  563/2004 Sb.)</a:t>
            </a:r>
          </a:p>
          <a:p>
            <a:pPr eaLnBrk="1" hangingPunct="1">
              <a:defRPr/>
            </a:pPr>
            <a:r>
              <a:rPr lang="cs-CZ" b="1" u="sng" dirty="0">
                <a:solidFill>
                  <a:srgbClr val="FFFFFF"/>
                </a:solidFill>
                <a:latin typeface="Arial" charset="0"/>
                <a:cs typeface="Arial" charset="0"/>
              </a:rPr>
              <a:t>Z vyhlášek MŠMT</a:t>
            </a:r>
          </a:p>
          <a:p>
            <a:pPr lvl="1"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Vyhláška o středním vzdělávání č.13/2005</a:t>
            </a:r>
            <a:r>
              <a:rPr lang="cs-CZ" b="1" dirty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buFontTx/>
              <a:buNone/>
              <a:defRPr/>
            </a:pPr>
            <a:endParaRPr lang="en-GB" b="1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E33D7FA3-2059-27D7-A7EA-422032F475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/>
              <a:t>Povinnosti škol (organizací)</a:t>
            </a:r>
            <a:br>
              <a:rPr lang="cs-CZ" sz="4000" u="sng" dirty="0"/>
            </a:br>
            <a:endParaRPr lang="cs-CZ" sz="4000" u="sng" dirty="0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CFA01459-D054-258D-D7A0-CF535A9935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2400" dirty="0">
                <a:sym typeface="Symbol" pitchFamily="18" charset="2"/>
              </a:rPr>
              <a:t>	</a:t>
            </a: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zřizovat, udržovat a zlepšovat potřebná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     ochranná 	zařízení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	</a:t>
            </a:r>
            <a:r>
              <a:rPr lang="cs-CZ" dirty="0"/>
              <a:t>  seznamovat s předpisy bezpečnosti a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     ochrany zdraví při práci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	</a:t>
            </a:r>
            <a:r>
              <a:rPr lang="cs-CZ" dirty="0"/>
              <a:t>  zařazovat pracovníky na práci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     s ohledem </a:t>
            </a:r>
            <a:r>
              <a:rPr lang="cs-CZ"/>
              <a:t>na jejich schopnosti </a:t>
            </a:r>
            <a:r>
              <a:rPr lang="cs-CZ" dirty="0"/>
              <a:t>a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     zdravotní stav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	</a:t>
            </a:r>
            <a:r>
              <a:rPr lang="cs-CZ" dirty="0"/>
              <a:t>  kontrolovat úroveň péče o bezpečnost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     a ochranu zdraví při práci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	</a:t>
            </a:r>
            <a:endParaRPr lang="cs-CZ" dirty="0"/>
          </a:p>
        </p:txBody>
      </p:sp>
      <p:sp>
        <p:nvSpPr>
          <p:cNvPr id="56324" name="Slide Number Placeholder 2">
            <a:extLst>
              <a:ext uri="{FF2B5EF4-FFF2-40B4-BE49-F238E27FC236}">
                <a16:creationId xmlns:a16="http://schemas.microsoft.com/office/drawing/2014/main" id="{EF073E3A-79E5-CA7C-FEF2-3DCA6A7BB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1891889-1DD0-4340-AE37-BC6915BF2AE7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cs-CZ" altLang="cs-CZ" sz="12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E2BEC0-CE1A-DEF0-E592-23B582507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/>
              <a:t>pokračování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3C41BB5-6BEC-1298-9AF4-E9E068077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kontrolovat technický stav zařízení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odstraňovat závady, příčiny zdravotních úrazů a nemocí z povolání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poskytovat pracovníkům osobní ochranné pracovní prostředky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zabezpečit dodržování zákazu kouření na daných pracovištích</a:t>
            </a:r>
          </a:p>
          <a:p>
            <a:pPr eaLnBrk="1" hangingPunct="1">
              <a:defRPr/>
            </a:pPr>
            <a:endParaRPr lang="cs-CZ" dirty="0"/>
          </a:p>
          <a:p>
            <a:pPr eaLnBrk="1" hangingPunct="1">
              <a:defRPr/>
            </a:pPr>
            <a:endParaRPr lang="cs-CZ" dirty="0"/>
          </a:p>
          <a:p>
            <a:pPr eaLnBrk="1" hangingPunct="1">
              <a:defRPr/>
            </a:pPr>
            <a:endParaRPr lang="cs-CZ" dirty="0"/>
          </a:p>
        </p:txBody>
      </p:sp>
      <p:sp>
        <p:nvSpPr>
          <p:cNvPr id="57348" name="Slide Number Placeholder 4">
            <a:extLst>
              <a:ext uri="{FF2B5EF4-FFF2-40B4-BE49-F238E27FC236}">
                <a16:creationId xmlns:a16="http://schemas.microsoft.com/office/drawing/2014/main" id="{B070A6D7-BB9D-AC10-6FB4-2C0CDA446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A8AF8E1-4C63-41FB-9536-8AF0F89E99AA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cs-CZ" altLang="cs-CZ" sz="12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082F0E66-8749-E310-7BA7-7F882D1EC6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 dirty="0"/>
              <a:t>Povinnosti žáků</a:t>
            </a:r>
            <a:br>
              <a:rPr lang="cs-CZ" sz="4000" u="sng" dirty="0"/>
            </a:br>
            <a:endParaRPr lang="cs-CZ" sz="4000" u="sng" dirty="0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F123EB39-9252-970B-FF89-B2202D6D0A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sz="4000" dirty="0">
                <a:sym typeface="Symbol" pitchFamily="18" charset="2"/>
              </a:rPr>
              <a:t> </a:t>
            </a:r>
            <a:r>
              <a:rPr lang="cs-CZ" dirty="0"/>
              <a:t>dodržovat všechny předpisy a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  pokyny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 </a:t>
            </a:r>
            <a:r>
              <a:rPr lang="cs-CZ" dirty="0"/>
              <a:t>nepoužívat alkoholické nápoje a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  </a:t>
            </a:r>
            <a:r>
              <a:rPr lang="cs-CZ"/>
              <a:t>omamné prostředky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 </a:t>
            </a:r>
            <a:r>
              <a:rPr lang="cs-CZ" dirty="0"/>
              <a:t>dodržovat zákaz kouření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 </a:t>
            </a:r>
            <a:r>
              <a:rPr lang="cs-CZ" dirty="0"/>
              <a:t>používat při práci ochranné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/>
              <a:t>   prostředky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	</a:t>
            </a:r>
            <a:endParaRPr lang="cs-CZ" dirty="0"/>
          </a:p>
        </p:txBody>
      </p:sp>
      <p:sp>
        <p:nvSpPr>
          <p:cNvPr id="58372" name="Slide Number Placeholder 2">
            <a:extLst>
              <a:ext uri="{FF2B5EF4-FFF2-40B4-BE49-F238E27FC236}">
                <a16:creationId xmlns:a16="http://schemas.microsoft.com/office/drawing/2014/main" id="{4354664F-4636-EE29-9379-E54B8BC29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EFDF82D-ECA2-47BE-838A-72E037B5DCFF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cs-CZ" altLang="cs-CZ" sz="12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F6D9B4-7960-3CC7-9243-1880F1941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/>
              <a:t>pokračování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08540C1-7915-7343-417F-37507E9E7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507413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 </a:t>
            </a:r>
            <a:r>
              <a:rPr lang="cs-CZ" dirty="0"/>
              <a:t>zúčastnit se školení o BOZP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podrobit se lékařským prohlídkám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oznámit nedostatky a závady a podílet se na jejich odstranění</a:t>
            </a:r>
            <a:endParaRPr lang="cs-CZ" dirty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cs-CZ" dirty="0">
                <a:sym typeface="Symbol" pitchFamily="18" charset="2"/>
              </a:rPr>
              <a:t></a:t>
            </a:r>
            <a:r>
              <a:rPr lang="cs-CZ" dirty="0"/>
              <a:t> podrobit se vyšetření, zda nejsou pod vlivem alkoholu nebo omamných prostředků</a:t>
            </a:r>
          </a:p>
          <a:p>
            <a:pPr eaLnBrk="1" hangingPunct="1">
              <a:defRPr/>
            </a:pPr>
            <a:endParaRPr lang="cs-CZ" dirty="0"/>
          </a:p>
        </p:txBody>
      </p:sp>
      <p:sp>
        <p:nvSpPr>
          <p:cNvPr id="59396" name="Slide Number Placeholder 4">
            <a:extLst>
              <a:ext uri="{FF2B5EF4-FFF2-40B4-BE49-F238E27FC236}">
                <a16:creationId xmlns:a16="http://schemas.microsoft.com/office/drawing/2014/main" id="{2DFF2638-0565-88A3-CA7B-6DD7C625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A86CFDE-DA38-4575-8248-73904A0E1146}" type="slidenum">
              <a:rPr lang="cs-CZ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cs-CZ" altLang="cs-CZ"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číslo snímku 5">
            <a:extLst>
              <a:ext uri="{FF2B5EF4-FFF2-40B4-BE49-F238E27FC236}">
                <a16:creationId xmlns:a16="http://schemas.microsoft.com/office/drawing/2014/main" id="{E6074557-7731-9A76-3D8A-E72935CDB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E708268-637E-4366-AF25-E6E8C03D2E14}" type="slidenum">
              <a:rPr lang="en-GB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GB" altLang="cs-CZ" sz="1200"/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A7821F9E-484D-0F00-A756-E075CAB6DD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 b="1" dirty="0"/>
              <a:t>Úrovně vzdělání</a:t>
            </a:r>
            <a:endParaRPr lang="en-GB" sz="4000" b="1" dirty="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36DC1EF7-9308-60A2-1CBB-A69AFDB55D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686800" cy="54864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Vysokoškolské vzdělání (na VŠ)</a:t>
            </a:r>
          </a:p>
          <a:p>
            <a:pPr lvl="1"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bakalářské studium</a:t>
            </a:r>
          </a:p>
          <a:p>
            <a:pPr lvl="1"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magisterské studium</a:t>
            </a:r>
          </a:p>
          <a:p>
            <a:pPr lvl="1"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doktorské studium</a:t>
            </a:r>
          </a:p>
          <a:p>
            <a:pPr lvl="1" eaLnBrk="1" hangingPunct="1">
              <a:defRPr/>
            </a:pPr>
            <a:endParaRPr lang="cs-CZ" b="1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Vyšší odborné vzdělání (na VOŠ)</a:t>
            </a:r>
          </a:p>
          <a:p>
            <a:pPr eaLnBrk="1" hangingPunct="1">
              <a:defRPr/>
            </a:pPr>
            <a:endParaRPr lang="cs-CZ" b="1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cs-CZ" b="1" u="sng" dirty="0">
                <a:latin typeface="Arial" charset="0"/>
                <a:cs typeface="Arial" charset="0"/>
              </a:rPr>
              <a:t>Střední vzdělání</a:t>
            </a:r>
          </a:p>
          <a:p>
            <a:pPr eaLnBrk="1" hangingPunct="1">
              <a:defRPr/>
            </a:pPr>
            <a:endParaRPr lang="cs-CZ" b="1" u="sng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Základní vzdělání</a:t>
            </a:r>
          </a:p>
          <a:p>
            <a:pPr lvl="1" eaLnBrk="1" hangingPunct="1">
              <a:buFontTx/>
              <a:buNone/>
              <a:defRPr/>
            </a:pPr>
            <a:endParaRPr lang="en-GB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ástupný symbol pro číslo snímku 5">
            <a:extLst>
              <a:ext uri="{FF2B5EF4-FFF2-40B4-BE49-F238E27FC236}">
                <a16:creationId xmlns:a16="http://schemas.microsoft.com/office/drawing/2014/main" id="{AC1B6861-0B5E-6A15-9D39-34F12AA4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B91B8BC-A409-48C9-BB8E-CB307E45C9BA}" type="slidenum">
              <a:rPr lang="en-GB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GB" altLang="cs-CZ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B2D1AC9C-4D29-2BF3-873D-62B9C9DDEE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 b="1" dirty="0"/>
              <a:t>Stupně středního vzdělání</a:t>
            </a:r>
          </a:p>
        </p:txBody>
      </p:sp>
      <p:sp>
        <p:nvSpPr>
          <p:cNvPr id="8198" name="Rectangle 3">
            <a:extLst>
              <a:ext uri="{FF2B5EF4-FFF2-40B4-BE49-F238E27FC236}">
                <a16:creationId xmlns:a16="http://schemas.microsoft.com/office/drawing/2014/main" id="{1DB59A7E-00FA-B57F-B1D4-778793494E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134350" cy="5040312"/>
          </a:xfrm>
        </p:spPr>
        <p:txBody>
          <a:bodyPr/>
          <a:lstStyle/>
          <a:p>
            <a:pPr eaLnBrk="1" hangingPunct="1">
              <a:defRPr/>
            </a:pPr>
            <a:r>
              <a:rPr lang="cs-CZ" sz="2800" b="1" u="sng" dirty="0">
                <a:latin typeface="Arial" charset="0"/>
                <a:cs typeface="Arial" charset="0"/>
              </a:rPr>
              <a:t>Střední vzdělání s výučním listem </a:t>
            </a:r>
            <a:r>
              <a:rPr lang="cs-CZ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(získá žák úspěšným ukončením programu v délce 2 nebo 3 let – vykonáním ZZ)</a:t>
            </a:r>
          </a:p>
          <a:p>
            <a:pPr eaLnBrk="1" hangingPunct="1">
              <a:defRPr/>
            </a:pPr>
            <a:r>
              <a:rPr lang="cs-CZ" sz="2800" b="1" u="sng" dirty="0">
                <a:latin typeface="Arial" charset="0"/>
                <a:cs typeface="Arial" charset="0"/>
              </a:rPr>
              <a:t>Střední  vzdělání s maturitní zkouškou</a:t>
            </a:r>
            <a:r>
              <a:rPr lang="cs-CZ" sz="2800" b="1" u="sng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lang="cs-CZ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(získá žák absolvováním </a:t>
            </a:r>
          </a:p>
          <a:p>
            <a:pPr lvl="1" eaLnBrk="1" hangingPunct="1">
              <a:defRPr/>
            </a:pP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8 leté G, 6 leté G, </a:t>
            </a:r>
            <a:r>
              <a:rPr lang="cs-CZ" sz="2400" b="1" dirty="0">
                <a:latin typeface="Arial" charset="0"/>
                <a:cs typeface="Arial" charset="0"/>
              </a:rPr>
              <a:t>4 letý program SŠ</a:t>
            </a: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, nástavbový program  -  vykonáním MZ)</a:t>
            </a:r>
          </a:p>
          <a:p>
            <a:pPr eaLnBrk="1" hangingPunct="1">
              <a:defRPr/>
            </a:pPr>
            <a:r>
              <a:rPr lang="cs-CZ" sz="2800" b="1" u="sng" dirty="0">
                <a:solidFill>
                  <a:srgbClr val="FFFFFF"/>
                </a:solidFill>
                <a:latin typeface="Arial" charset="0"/>
                <a:cs typeface="Arial" charset="0"/>
              </a:rPr>
              <a:t>Vyšší odborné vzdělání</a:t>
            </a:r>
            <a:r>
              <a:rPr lang="cs-CZ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 – (získá student absolvováním oboru vzdělání na VOŠ -  vykonáním absolutoria)</a:t>
            </a:r>
          </a:p>
          <a:p>
            <a:pPr eaLnBrk="1" hangingPunct="1">
              <a:buFontTx/>
              <a:buNone/>
              <a:defRPr/>
            </a:pPr>
            <a:endParaRPr lang="cs-CZ" sz="2800" b="1" dirty="0"/>
          </a:p>
          <a:p>
            <a:pPr eaLnBrk="1" hangingPunct="1">
              <a:buFontTx/>
              <a:buNone/>
              <a:defRPr/>
            </a:pPr>
            <a:endParaRPr lang="cs-CZ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číslo snímku 5">
            <a:extLst>
              <a:ext uri="{FF2B5EF4-FFF2-40B4-BE49-F238E27FC236}">
                <a16:creationId xmlns:a16="http://schemas.microsoft.com/office/drawing/2014/main" id="{42457F64-E326-062B-EA1D-A0306C6A3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6BEE403-9413-4B7E-A5B6-A2F09BB0C935}" type="slidenum">
              <a:rPr lang="en-GB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GB" altLang="cs-CZ" sz="1200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65EFD81B-83E4-2F8E-92AE-97B4574D42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7772400" cy="981075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 b="1" dirty="0"/>
              <a:t>Obory vzdělání na SOŠ a SOU</a:t>
            </a:r>
            <a:br>
              <a:rPr lang="cs-CZ" sz="4000" b="1" dirty="0"/>
            </a:br>
            <a:endParaRPr lang="en-GB" sz="4000" b="1" dirty="0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64B8E478-3E80-20E5-FD14-B74B7F73D1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5543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2400" b="1" dirty="0" err="1">
                <a:solidFill>
                  <a:srgbClr val="FFFFFF"/>
                </a:solidFill>
                <a:latin typeface="Arial" charset="0"/>
                <a:cs typeface="Arial" charset="0"/>
              </a:rPr>
              <a:t>Agropodnikání</a:t>
            </a: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 41-41M/01 + zaměření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Lesnictví 41-46 M/01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Ekologie a ochrana krajiny 16-01 M/01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400" b="1" u="sng" dirty="0">
                <a:latin typeface="Arial" charset="0"/>
                <a:cs typeface="Arial" charset="0"/>
              </a:rPr>
              <a:t>Chovatelství se zaměřením na dostihový sport</a:t>
            </a:r>
            <a:r>
              <a:rPr lang="cs-CZ" sz="2400" u="sng" dirty="0">
                <a:latin typeface="Arial" charset="0"/>
                <a:cs typeface="Arial" charset="0"/>
              </a:rPr>
              <a:t>  </a:t>
            </a:r>
            <a:r>
              <a:rPr lang="cs-CZ" sz="2400" b="1" dirty="0">
                <a:latin typeface="Arial" charset="0"/>
                <a:cs typeface="Arial" charset="0"/>
              </a:rPr>
              <a:t>41–43–M/02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400" b="1" u="sng" dirty="0">
                <a:latin typeface="Arial" charset="0"/>
                <a:cs typeface="Arial" charset="0"/>
              </a:rPr>
              <a:t>Trenérství dostihových a sportovních koní</a:t>
            </a:r>
            <a:b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</a:b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pro absolventy tříletých učebních oborů,</a:t>
            </a:r>
            <a:r>
              <a:rPr lang="cs-CZ" sz="2400" dirty="0">
                <a:latin typeface="Arial" charset="0"/>
                <a:cs typeface="Arial" charset="0"/>
              </a:rPr>
              <a:t> </a:t>
            </a: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41-43-L/52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_____________________________________________-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400" b="1" u="sng" dirty="0">
                <a:latin typeface="Arial" charset="0"/>
                <a:cs typeface="Arial" charset="0"/>
              </a:rPr>
              <a:t>Jezdec a ošetřovatel dostihových koní</a:t>
            </a:r>
            <a:r>
              <a:rPr lang="cs-CZ" sz="2400" dirty="0">
                <a:latin typeface="Arial" charset="0"/>
                <a:cs typeface="Arial" charset="0"/>
              </a:rPr>
              <a:t> </a:t>
            </a: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41-53-H/02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Zpracovatel dřeva 41-57 H/01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Zámečník 23- 51H/01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Rybář 41-53 H/02 ______________________________________________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Lesnictví  41-32N/01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400" b="1" dirty="0">
                <a:solidFill>
                  <a:srgbClr val="FFFFFF"/>
                </a:solidFill>
                <a:latin typeface="Arial" charset="0"/>
                <a:cs typeface="Arial" charset="0"/>
              </a:rPr>
              <a:t>Péče o krajinu 41-31 N/ 04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GB" sz="20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ástupný symbol pro číslo snímku 5">
            <a:extLst>
              <a:ext uri="{FF2B5EF4-FFF2-40B4-BE49-F238E27FC236}">
                <a16:creationId xmlns:a16="http://schemas.microsoft.com/office/drawing/2014/main" id="{E3E55BE5-D4C1-63E6-866B-887EB6194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31A6657-6BCF-4D37-ABFB-7264A8249B37}" type="slidenum">
              <a:rPr lang="en-GB" altLang="cs-CZ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GB" altLang="cs-CZ" sz="1200"/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DE2A1E4E-9617-6FA9-85AE-22E6890D8A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000" b="1" dirty="0"/>
              <a:t>VZDĚLÁVACÍ PROGRAM</a:t>
            </a:r>
            <a:br>
              <a:rPr lang="cs-CZ" sz="4000" b="1" dirty="0"/>
            </a:br>
            <a:r>
              <a:rPr lang="cs-CZ" sz="4000" b="1" dirty="0"/>
              <a:t>učební dokumenty</a:t>
            </a:r>
            <a:endParaRPr lang="en-GB" sz="4000" b="1" dirty="0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9541D85E-6C1F-E97F-8CF8-5DED2B669F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77724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Rámcové vzdělávací programy (vždy pro jeden obor vzdělání)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Školní vzdělávací program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Profil absolventa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Charakteristika vzdělávacího programu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Učební plán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předměty……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cvičení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cs-CZ" b="1" dirty="0">
                <a:latin typeface="Arial" charset="0"/>
                <a:cs typeface="Arial" charset="0"/>
              </a:rPr>
              <a:t>praxe , odborný výcvik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b="1" dirty="0">
                <a:solidFill>
                  <a:srgbClr val="FFFFFF"/>
                </a:solidFill>
                <a:latin typeface="Arial" charset="0"/>
                <a:cs typeface="Arial" charset="0"/>
              </a:rPr>
              <a:t>Učební osnovy</a:t>
            </a:r>
            <a:endParaRPr lang="en-GB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theme/theme1.xml><?xml version="1.0" encoding="utf-8"?>
<a:theme xmlns:a="http://schemas.openxmlformats.org/drawingml/2006/main" name="Váhy">
  <a:themeElements>
    <a:clrScheme name="Váhy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Váhy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áhy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áhy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áhy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D1B588AF0355B48ACCE63FA1F55E610" ma:contentTypeVersion="8" ma:contentTypeDescription="Vytvoří nový dokument" ma:contentTypeScope="" ma:versionID="d5d9d4fecb100cb8463477549d193f32">
  <xsd:schema xmlns:xsd="http://www.w3.org/2001/XMLSchema" xmlns:xs="http://www.w3.org/2001/XMLSchema" xmlns:p="http://schemas.microsoft.com/office/2006/metadata/properties" xmlns:ns2="c0aac214-c700-421d-870f-b5da95c3dad8" xmlns:ns3="02773977-4999-46fc-852c-92fd389ba39f" targetNamespace="http://schemas.microsoft.com/office/2006/metadata/properties" ma:root="true" ma:fieldsID="49390a4ef9af6b6e001481406cd0c14a" ns2:_="" ns3:_="">
    <xsd:import namespace="c0aac214-c700-421d-870f-b5da95c3dad8"/>
    <xsd:import namespace="02773977-4999-46fc-852c-92fd389ba39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aac214-c700-421d-870f-b5da95c3da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773977-4999-46fc-852c-92fd389ba39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c0aac214-c700-421d-870f-b5da95c3dad8" xsi:nil="true"/>
  </documentManagement>
</p:properties>
</file>

<file path=customXml/itemProps1.xml><?xml version="1.0" encoding="utf-8"?>
<ds:datastoreItem xmlns:ds="http://schemas.openxmlformats.org/officeDocument/2006/customXml" ds:itemID="{38E55581-44C1-4764-B952-72B36717234B}"/>
</file>

<file path=customXml/itemProps2.xml><?xml version="1.0" encoding="utf-8"?>
<ds:datastoreItem xmlns:ds="http://schemas.openxmlformats.org/officeDocument/2006/customXml" ds:itemID="{1F0A1DFF-EA3C-493B-9C4D-652E063A98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104C39-A696-4D75-840C-623183898184}"/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1370</TotalTime>
  <Words>2000</Words>
  <Application>Microsoft Office PowerPoint</Application>
  <PresentationFormat>Předvádění na obrazovce (4:3)</PresentationFormat>
  <Paragraphs>391</Paragraphs>
  <Slides>53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53</vt:i4>
      </vt:variant>
    </vt:vector>
  </HeadingPairs>
  <TitlesOfParts>
    <vt:vector size="54" baseType="lpstr">
      <vt:lpstr>Váhy</vt:lpstr>
      <vt:lpstr>Didaktika praktického vyučování</vt:lpstr>
      <vt:lpstr>POSTAVENÍ INSTRUKTORA  V ODBORNÉM VZDĚLÁVÁNÍ</vt:lpstr>
      <vt:lpstr>Pracoviště lektorů</vt:lpstr>
      <vt:lpstr>Cíle kurzu instruktorů</vt:lpstr>
      <vt:lpstr>PEDAGOGIKA-  její úloha  ve vzdělávání</vt:lpstr>
      <vt:lpstr>Úrovně vzdělání</vt:lpstr>
      <vt:lpstr>Stupně středního vzdělání</vt:lpstr>
      <vt:lpstr>Obory vzdělání na SOŠ a SOU </vt:lpstr>
      <vt:lpstr>VZDĚLÁVACÍ PROGRAM učební dokumenty</vt:lpstr>
      <vt:lpstr>  Organizace praktického vyučování na SOŠ a SOU</vt:lpstr>
      <vt:lpstr>Pracoviště na SOŠ  (obory vzdělání s maturitní zkouškou)</vt:lpstr>
      <vt:lpstr>pokračování</vt:lpstr>
      <vt:lpstr>Pracoviště na SOU   (obory vzdělání s výučním listem)</vt:lpstr>
      <vt:lpstr>Smluvní organizace - zajistí</vt:lpstr>
      <vt:lpstr>Poslání pracovišť - spočívá</vt:lpstr>
      <vt:lpstr>Instruktor praktického vyučování</vt:lpstr>
      <vt:lpstr>Osobnost instruktora</vt:lpstr>
      <vt:lpstr>pokračování</vt:lpstr>
      <vt:lpstr>Příprava instruktora na praktické vyučování</vt:lpstr>
      <vt:lpstr> Výuka předmětu praxe</vt:lpstr>
      <vt:lpstr>Organizace výuky odborné praxe</vt:lpstr>
      <vt:lpstr>Výuka předmětu odborný výcvik </vt:lpstr>
      <vt:lpstr>Přípravné období</vt:lpstr>
      <vt:lpstr>Prezentace aplikace PowerPoint</vt:lpstr>
      <vt:lpstr>Náležitosti smlouvy o obsahu, rozsahu a podmínkách praktického vyučování</vt:lpstr>
      <vt:lpstr>pokračování</vt:lpstr>
      <vt:lpstr>Didaktické postupy vhodné pro praktickou výuku</vt:lpstr>
      <vt:lpstr>Metody verbální (slovního projevu)</vt:lpstr>
      <vt:lpstr>Metody názorné</vt:lpstr>
      <vt:lpstr>Metody praktické </vt:lpstr>
      <vt:lpstr>Metody aktivizační</vt:lpstr>
      <vt:lpstr>Metody zkoušení a hodnocení</vt:lpstr>
      <vt:lpstr>Zkoušení praktické</vt:lpstr>
      <vt:lpstr>Zkoušení ústní</vt:lpstr>
      <vt:lpstr>Zkoušení písemné</vt:lpstr>
      <vt:lpstr>Metodický postup v praktickém vyučování</vt:lpstr>
      <vt:lpstr>Metoda instruktáže</vt:lpstr>
      <vt:lpstr>Instruktáž se dělí podle několika hledisek</vt:lpstr>
      <vt:lpstr>Prezentace aplikace PowerPoint</vt:lpstr>
      <vt:lpstr>Prezentace aplikace PowerPoint</vt:lpstr>
      <vt:lpstr> Průběžnou instruktáž lze ještě  dělit na: </vt:lpstr>
      <vt:lpstr>Bezpečnost a ochrana zdraví a hygiena práce žáků při praktickém vyučování</vt:lpstr>
      <vt:lpstr>Povinnosti školských zařízení (organizací) </vt:lpstr>
      <vt:lpstr>pokračování</vt:lpstr>
      <vt:lpstr>Základní předpisy bezpečnosti a ochrany zdraví při práci </vt:lpstr>
      <vt:lpstr>pokračování</vt:lpstr>
      <vt:lpstr>pokračování</vt:lpstr>
      <vt:lpstr>pokračování</vt:lpstr>
      <vt:lpstr>Proškolení žáků </vt:lpstr>
      <vt:lpstr>Povinnosti škol (organizací) </vt:lpstr>
      <vt:lpstr>pokračování</vt:lpstr>
      <vt:lpstr>Povinnosti žáků </vt:lpstr>
      <vt:lpstr>pokračování</vt:lpstr>
    </vt:vector>
  </TitlesOfParts>
  <Company>CZU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KOSTAL – kurz pro instruktory</dc:title>
  <dc:creator>Administrator</dc:creator>
  <cp:lastModifiedBy>Motyčková Lenka</cp:lastModifiedBy>
  <cp:revision>307</cp:revision>
  <dcterms:created xsi:type="dcterms:W3CDTF">2005-10-10T09:11:07Z</dcterms:created>
  <dcterms:modified xsi:type="dcterms:W3CDTF">2024-01-15T08:58:49Z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0x0101002D1B588AF0355B48ACCE63FA1F55E610</vt:lpwstr>
  </property>
  <property fmtid="{D5CDD505-2E9C-101B-9397-08002B2CF9AE}" pid="3" name="Order">
    <vt:r8>7100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</Properties>
</file>