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68" r:id="rId7"/>
    <p:sldId id="290" r:id="rId8"/>
    <p:sldId id="272" r:id="rId9"/>
    <p:sldId id="277" r:id="rId10"/>
    <p:sldId id="291" r:id="rId11"/>
    <p:sldId id="283" r:id="rId12"/>
    <p:sldId id="271" r:id="rId13"/>
    <p:sldId id="279" r:id="rId14"/>
    <p:sldId id="280" r:id="rId15"/>
    <p:sldId id="258" r:id="rId16"/>
    <p:sldId id="278" r:id="rId17"/>
    <p:sldId id="269" r:id="rId18"/>
    <p:sldId id="261" r:id="rId19"/>
    <p:sldId id="262" r:id="rId20"/>
    <p:sldId id="274" r:id="rId21"/>
    <p:sldId id="294" r:id="rId22"/>
    <p:sldId id="286" r:id="rId23"/>
    <p:sldId id="284" r:id="rId24"/>
    <p:sldId id="273" r:id="rId25"/>
    <p:sldId id="289" r:id="rId26"/>
    <p:sldId id="288" r:id="rId27"/>
    <p:sldId id="285" r:id="rId2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7C7CEA-D622-406F-BCF1-CBFED001DCC3}" v="7" dt="2023-10-18T09:35:19.0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34567" autoAdjust="0"/>
    <p:restoredTop sz="86420" autoAdjust="0"/>
  </p:normalViewPr>
  <p:slideViewPr>
    <p:cSldViewPr>
      <p:cViewPr varScale="1">
        <p:scale>
          <a:sx n="57" d="100"/>
          <a:sy n="57" d="100"/>
        </p:scale>
        <p:origin x="507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4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tyčková Lenka" userId="S::motyckoval@ivp.czu.cz::c94f8685-e2d0-4710-b55f-cc002f3fa025" providerId="AD" clId="Web-{7D7C7CEA-D622-406F-BCF1-CBFED001DCC3}"/>
    <pc:docChg chg="delSld modSld">
      <pc:chgData name="Motyčková Lenka" userId="S::motyckoval@ivp.czu.cz::c94f8685-e2d0-4710-b55f-cc002f3fa025" providerId="AD" clId="Web-{7D7C7CEA-D622-406F-BCF1-CBFED001DCC3}" dt="2023-10-18T09:35:19.051" v="5"/>
      <pc:docMkLst>
        <pc:docMk/>
      </pc:docMkLst>
      <pc:sldChg chg="addSp modSp">
        <pc:chgData name="Motyčková Lenka" userId="S::motyckoval@ivp.czu.cz::c94f8685-e2d0-4710-b55f-cc002f3fa025" providerId="AD" clId="Web-{7D7C7CEA-D622-406F-BCF1-CBFED001DCC3}" dt="2023-10-18T09:33:44.626" v="3" actId="1076"/>
        <pc:sldMkLst>
          <pc:docMk/>
          <pc:sldMk cId="0" sldId="256"/>
        </pc:sldMkLst>
        <pc:spChg chg="mod">
          <ac:chgData name="Motyčková Lenka" userId="S::motyckoval@ivp.czu.cz::c94f8685-e2d0-4710-b55f-cc002f3fa025" providerId="AD" clId="Web-{7D7C7CEA-D622-406F-BCF1-CBFED001DCC3}" dt="2023-10-18T09:33:10.188" v="1" actId="20577"/>
          <ac:spMkLst>
            <pc:docMk/>
            <pc:sldMk cId="0" sldId="256"/>
            <ac:spMk id="2" creationId="{00000000-0000-0000-0000-000000000000}"/>
          </ac:spMkLst>
        </pc:spChg>
        <pc:picChg chg="add mod">
          <ac:chgData name="Motyčková Lenka" userId="S::motyckoval@ivp.czu.cz::c94f8685-e2d0-4710-b55f-cc002f3fa025" providerId="AD" clId="Web-{7D7C7CEA-D622-406F-BCF1-CBFED001DCC3}" dt="2023-10-18T09:33:44.626" v="3" actId="1076"/>
          <ac:picMkLst>
            <pc:docMk/>
            <pc:sldMk cId="0" sldId="256"/>
            <ac:picMk id="4" creationId="{5492635C-884B-2E9E-DEC5-1D4641AF2266}"/>
          </ac:picMkLst>
        </pc:picChg>
      </pc:sldChg>
      <pc:sldChg chg="del">
        <pc:chgData name="Motyčková Lenka" userId="S::motyckoval@ivp.czu.cz::c94f8685-e2d0-4710-b55f-cc002f3fa025" providerId="AD" clId="Web-{7D7C7CEA-D622-406F-BCF1-CBFED001DCC3}" dt="2023-10-18T09:35:19.051" v="5"/>
        <pc:sldMkLst>
          <pc:docMk/>
          <pc:sldMk cId="3327294865" sldId="281"/>
        </pc:sldMkLst>
      </pc:sldChg>
      <pc:sldChg chg="del">
        <pc:chgData name="Motyčková Lenka" userId="S::motyckoval@ivp.czu.cz::c94f8685-e2d0-4710-b55f-cc002f3fa025" providerId="AD" clId="Web-{7D7C7CEA-D622-406F-BCF1-CBFED001DCC3}" dt="2023-10-18T09:35:14.504" v="4"/>
        <pc:sldMkLst>
          <pc:docMk/>
          <pc:sldMk cId="2394818074" sldId="287"/>
        </pc:sldMkLst>
      </pc:sldChg>
    </pc:docChg>
  </pc:docChgLst>
  <pc:docChgLst>
    <pc:chgData name="Votava Jiří" userId="5640793e-5ac8-4d2e-81ae-c0dfccdd53ec" providerId="ADAL" clId="{884E26D4-9C1D-45DA-A0FB-BCF9DC27086E}"/>
    <pc:docChg chg="undo custSel delSld modSld">
      <pc:chgData name="Votava Jiří" userId="5640793e-5ac8-4d2e-81ae-c0dfccdd53ec" providerId="ADAL" clId="{884E26D4-9C1D-45DA-A0FB-BCF9DC27086E}" dt="2023-10-18T07:04:16.438" v="140" actId="47"/>
      <pc:docMkLst>
        <pc:docMk/>
      </pc:docMkLst>
      <pc:sldChg chg="modSp mod">
        <pc:chgData name="Votava Jiří" userId="5640793e-5ac8-4d2e-81ae-c0dfccdd53ec" providerId="ADAL" clId="{884E26D4-9C1D-45DA-A0FB-BCF9DC27086E}" dt="2023-10-18T07:04:05.405" v="139" actId="14100"/>
        <pc:sldMkLst>
          <pc:docMk/>
          <pc:sldMk cId="0" sldId="256"/>
        </pc:sldMkLst>
        <pc:spChg chg="mod">
          <ac:chgData name="Votava Jiří" userId="5640793e-5ac8-4d2e-81ae-c0dfccdd53ec" providerId="ADAL" clId="{884E26D4-9C1D-45DA-A0FB-BCF9DC27086E}" dt="2023-10-18T07:02:10.363" v="138" actId="20577"/>
          <ac:spMkLst>
            <pc:docMk/>
            <pc:sldMk cId="0" sldId="256"/>
            <ac:spMk id="2" creationId="{00000000-0000-0000-0000-000000000000}"/>
          </ac:spMkLst>
        </pc:spChg>
        <pc:spChg chg="mod">
          <ac:chgData name="Votava Jiří" userId="5640793e-5ac8-4d2e-81ae-c0dfccdd53ec" providerId="ADAL" clId="{884E26D4-9C1D-45DA-A0FB-BCF9DC27086E}" dt="2023-10-18T07:04:05.405" v="139" actId="14100"/>
          <ac:spMkLst>
            <pc:docMk/>
            <pc:sldMk cId="0" sldId="256"/>
            <ac:spMk id="3" creationId="{00000000-0000-0000-0000-000000000000}"/>
          </ac:spMkLst>
        </pc:spChg>
      </pc:sldChg>
      <pc:sldChg chg="del">
        <pc:chgData name="Votava Jiří" userId="5640793e-5ac8-4d2e-81ae-c0dfccdd53ec" providerId="ADAL" clId="{884E26D4-9C1D-45DA-A0FB-BCF9DC27086E}" dt="2023-10-18T07:04:16.438" v="140" actId="47"/>
        <pc:sldMkLst>
          <pc:docMk/>
          <pc:sldMk cId="0" sldId="259"/>
        </pc:sldMkLst>
      </pc:sldChg>
      <pc:sldChg chg="del">
        <pc:chgData name="Votava Jiří" userId="5640793e-5ac8-4d2e-81ae-c0dfccdd53ec" providerId="ADAL" clId="{884E26D4-9C1D-45DA-A0FB-BCF9DC27086E}" dt="2023-10-18T07:04:16.438" v="140" actId="47"/>
        <pc:sldMkLst>
          <pc:docMk/>
          <pc:sldMk cId="1240036556" sldId="27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4AC70-C12C-4031-9FEB-A5CC7651735B}" type="datetimeFigureOut">
              <a:rPr lang="en-US" smtClean="0"/>
              <a:pPr/>
              <a:t>10/18/2023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349D-86BB-4A38-8E99-1FAA88083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4AC70-C12C-4031-9FEB-A5CC7651735B}" type="datetimeFigureOut">
              <a:rPr lang="en-US" smtClean="0"/>
              <a:pPr/>
              <a:t>10/18/2023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349D-86BB-4A38-8E99-1FAA88083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4AC70-C12C-4031-9FEB-A5CC7651735B}" type="datetimeFigureOut">
              <a:rPr lang="en-US" smtClean="0"/>
              <a:pPr/>
              <a:t>10/18/2023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349D-86BB-4A38-8E99-1FAA88083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4AC70-C12C-4031-9FEB-A5CC7651735B}" type="datetimeFigureOut">
              <a:rPr lang="en-US" smtClean="0"/>
              <a:pPr/>
              <a:t>10/18/2023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349D-86BB-4A38-8E99-1FAA88083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4AC70-C12C-4031-9FEB-A5CC7651735B}" type="datetimeFigureOut">
              <a:rPr lang="en-US" smtClean="0"/>
              <a:pPr/>
              <a:t>10/18/2023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349D-86BB-4A38-8E99-1FAA88083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4AC70-C12C-4031-9FEB-A5CC7651735B}" type="datetimeFigureOut">
              <a:rPr lang="en-US" smtClean="0"/>
              <a:pPr/>
              <a:t>10/18/2023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349D-86BB-4A38-8E99-1FAA88083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4AC70-C12C-4031-9FEB-A5CC7651735B}" type="datetimeFigureOut">
              <a:rPr lang="en-US" smtClean="0"/>
              <a:pPr/>
              <a:t>10/18/2023</a:t>
            </a:fld>
            <a:endParaRPr 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349D-86BB-4A38-8E99-1FAA88083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4AC70-C12C-4031-9FEB-A5CC7651735B}" type="datetimeFigureOut">
              <a:rPr lang="en-US" smtClean="0"/>
              <a:pPr/>
              <a:t>10/18/2023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349D-86BB-4A38-8E99-1FAA88083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4AC70-C12C-4031-9FEB-A5CC7651735B}" type="datetimeFigureOut">
              <a:rPr lang="en-US" smtClean="0"/>
              <a:pPr/>
              <a:t>10/18/2023</a:t>
            </a:fld>
            <a:endParaRPr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349D-86BB-4A38-8E99-1FAA88083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4AC70-C12C-4031-9FEB-A5CC7651735B}" type="datetimeFigureOut">
              <a:rPr lang="en-US" smtClean="0"/>
              <a:pPr/>
              <a:t>10/18/2023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349D-86BB-4A38-8E99-1FAA88083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4AC70-C12C-4031-9FEB-A5CC7651735B}" type="datetimeFigureOut">
              <a:rPr lang="en-US" smtClean="0"/>
              <a:pPr/>
              <a:t>10/18/2023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349D-86BB-4A38-8E99-1FAA88083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4AC70-C12C-4031-9FEB-A5CC7651735B}" type="datetimeFigureOut">
              <a:rPr lang="en-US" smtClean="0"/>
              <a:pPr/>
              <a:t>10/18/2023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4349D-86BB-4A38-8E99-1FAA88083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Vzdělávání zaměřené na praktickou výuku, posuzování výsledků učení</a:t>
            </a:r>
            <a:br>
              <a:rPr lang="cs-CZ" dirty="0"/>
            </a:br>
            <a:r>
              <a:rPr lang="cs-CZ" dirty="0"/>
              <a:t>Řešení modelových situací v praktickém vyučování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20168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Obrázek 3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5492635C-884B-2E9E-DEC5-1D4641AF2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016" y="5748075"/>
            <a:ext cx="4572000" cy="8422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467544" y="1340768"/>
            <a:ext cx="8280920" cy="4680519"/>
            <a:chOff x="1701" y="9863"/>
            <a:chExt cx="8865" cy="2921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029" y="11768"/>
              <a:ext cx="2333" cy="6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>
              <a:defPPr>
                <a:defRPr lang="cs-CZ"/>
              </a:defPPr>
              <a:lvl1pPr algn="ctr">
                <a:lnSpc>
                  <a:spcPct val="115000"/>
                </a:lnSpc>
                <a:spcAft>
                  <a:spcPts val="1000"/>
                </a:spcAft>
                <a:defRPr sz="2800" b="1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defRPr>
              </a:lvl1pPr>
            </a:lstStyle>
            <a:p>
              <a:r>
                <a:rPr lang="cs-CZ" dirty="0"/>
                <a:t>učitel</a:t>
              </a: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7628" y="11765"/>
              <a:ext cx="2333" cy="69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800" b="1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žák</a:t>
              </a:r>
              <a:endParaRPr lang="cs-CZ" sz="28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315" y="9990"/>
              <a:ext cx="3266" cy="6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800" b="1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obsah, cíle</a:t>
              </a:r>
              <a:endParaRPr lang="cs-CZ" sz="28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" name="Line 9"/>
            <p:cNvCxnSpPr>
              <a:cxnSpLocks noChangeShapeType="1"/>
            </p:cNvCxnSpPr>
            <p:nvPr/>
          </p:nvCxnSpPr>
          <p:spPr bwMode="auto">
            <a:xfrm flipV="1">
              <a:off x="3381" y="10752"/>
              <a:ext cx="2100" cy="7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Line 10"/>
            <p:cNvCxnSpPr>
              <a:cxnSpLocks noChangeShapeType="1"/>
            </p:cNvCxnSpPr>
            <p:nvPr/>
          </p:nvCxnSpPr>
          <p:spPr bwMode="auto">
            <a:xfrm rot="10800000" flipV="1">
              <a:off x="3598" y="10879"/>
              <a:ext cx="2100" cy="7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Line 11"/>
            <p:cNvCxnSpPr>
              <a:cxnSpLocks noChangeShapeType="1"/>
            </p:cNvCxnSpPr>
            <p:nvPr/>
          </p:nvCxnSpPr>
          <p:spPr bwMode="auto">
            <a:xfrm rot="5400000" flipV="1">
              <a:off x="7106" y="10036"/>
              <a:ext cx="757" cy="2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Line 12"/>
            <p:cNvCxnSpPr>
              <a:cxnSpLocks noChangeShapeType="1"/>
            </p:cNvCxnSpPr>
            <p:nvPr/>
          </p:nvCxnSpPr>
          <p:spPr bwMode="auto">
            <a:xfrm rot="16200000" flipV="1">
              <a:off x="6669" y="10031"/>
              <a:ext cx="757" cy="2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Line 13"/>
            <p:cNvCxnSpPr>
              <a:cxnSpLocks noChangeShapeType="1"/>
            </p:cNvCxnSpPr>
            <p:nvPr/>
          </p:nvCxnSpPr>
          <p:spPr bwMode="auto">
            <a:xfrm>
              <a:off x="4548" y="12022"/>
              <a:ext cx="27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Line 14"/>
            <p:cNvCxnSpPr>
              <a:cxnSpLocks noChangeShapeType="1"/>
            </p:cNvCxnSpPr>
            <p:nvPr/>
          </p:nvCxnSpPr>
          <p:spPr bwMode="auto">
            <a:xfrm rot="10800000">
              <a:off x="4500" y="12202"/>
              <a:ext cx="28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1701" y="9863"/>
              <a:ext cx="8865" cy="292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s-CZ" sz="2800">
                <a:latin typeface="+mj-lt"/>
              </a:endParaRP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7790" y="10042"/>
              <a:ext cx="2566" cy="9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cs-CZ" sz="2800" b="1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PROSTŘEDÍ</a:t>
              </a:r>
              <a:endParaRPr lang="cs-CZ" sz="28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1898" y="10498"/>
              <a:ext cx="2561" cy="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 hangingPunct="0">
                <a:spcAft>
                  <a:spcPts val="0"/>
                </a:spcAft>
              </a:pPr>
              <a:r>
                <a:rPr lang="cs-CZ" sz="2800" b="1" spc="50">
                  <a:effectLst/>
                  <a:latin typeface="+mj-lt"/>
                  <a:ea typeface="Times New Roman" panose="02020603050405020304" pitchFamily="18" charset="0"/>
                </a:rPr>
                <a:t>DIDAKTICKÉ </a:t>
              </a:r>
            </a:p>
            <a:p>
              <a:pPr algn="just" hangingPunct="0">
                <a:spcAft>
                  <a:spcPts val="0"/>
                </a:spcAft>
              </a:pPr>
              <a:r>
                <a:rPr lang="cs-CZ" sz="2800" b="1" spc="50">
                  <a:effectLst/>
                  <a:latin typeface="+mj-lt"/>
                  <a:ea typeface="Times New Roman" panose="02020603050405020304" pitchFamily="18" charset="0"/>
                </a:rPr>
                <a:t>PROSTŘEDKY</a:t>
              </a:r>
            </a:p>
          </p:txBody>
        </p:sp>
        <p:cxnSp>
          <p:nvCxnSpPr>
            <p:cNvPr id="18" name="Line 18"/>
            <p:cNvCxnSpPr>
              <a:cxnSpLocks noChangeShapeType="1"/>
            </p:cNvCxnSpPr>
            <p:nvPr/>
          </p:nvCxnSpPr>
          <p:spPr bwMode="auto">
            <a:xfrm flipV="1">
              <a:off x="2915" y="11133"/>
              <a:ext cx="0" cy="3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Line 19"/>
            <p:cNvCxnSpPr>
              <a:cxnSpLocks noChangeShapeType="1"/>
            </p:cNvCxnSpPr>
            <p:nvPr/>
          </p:nvCxnSpPr>
          <p:spPr bwMode="auto">
            <a:xfrm flipH="1">
              <a:off x="3148" y="10117"/>
              <a:ext cx="933" cy="2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</a:t>
            </a:r>
            <a:r>
              <a:rPr lang="cs-CZ" dirty="0" err="1"/>
              <a:t>dyž</a:t>
            </a:r>
            <a:r>
              <a:rPr lang="cs-CZ" dirty="0"/>
              <a:t> se to jinak nakreslí….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0021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grpSp>
        <p:nvGrpSpPr>
          <p:cNvPr id="6" name="Skupina 5"/>
          <p:cNvGrpSpPr/>
          <p:nvPr/>
        </p:nvGrpSpPr>
        <p:grpSpPr>
          <a:xfrm>
            <a:off x="1002959" y="228601"/>
            <a:ext cx="7137822" cy="6529611"/>
            <a:chOff x="171947" y="0"/>
            <a:chExt cx="2948059" cy="3605227"/>
          </a:xfrm>
        </p:grpSpPr>
        <p:sp>
          <p:nvSpPr>
            <p:cNvPr id="7" name="Obdélník 6"/>
            <p:cNvSpPr/>
            <p:nvPr/>
          </p:nvSpPr>
          <p:spPr>
            <a:xfrm rot="7166221">
              <a:off x="2242954" y="2526843"/>
              <a:ext cx="1266423" cy="4876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ČINNOSTI UČITELE A ŽÁKŮ</a:t>
              </a:r>
              <a:endParaRPr lang="cs-CZ" sz="2000" b="1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Obdélník 7"/>
            <p:cNvSpPr/>
            <p:nvPr/>
          </p:nvSpPr>
          <p:spPr>
            <a:xfrm>
              <a:off x="1063957" y="3088498"/>
              <a:ext cx="1198880" cy="4876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108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ORGANIZACE – ČAS A PROSTOR</a:t>
              </a:r>
              <a:endParaRPr lang="cs-CZ" sz="2000" b="1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Obdélník 8"/>
            <p:cNvSpPr/>
            <p:nvPr/>
          </p:nvSpPr>
          <p:spPr>
            <a:xfrm rot="2703044">
              <a:off x="-149329" y="2761947"/>
              <a:ext cx="1198880" cy="4876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504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INTERAKCE, VZTAHY</a:t>
              </a:r>
              <a:endParaRPr lang="cs-CZ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cs-CZ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Obdélník 9"/>
            <p:cNvSpPr/>
            <p:nvPr/>
          </p:nvSpPr>
          <p:spPr>
            <a:xfrm rot="18731758">
              <a:off x="-183653" y="555903"/>
              <a:ext cx="1198880" cy="4876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ZPĚTNÁ VAZBA</a:t>
              </a:r>
              <a:endParaRPr lang="cs-CZ" sz="2000" b="1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Obdélník 10"/>
            <p:cNvSpPr/>
            <p:nvPr/>
          </p:nvSpPr>
          <p:spPr>
            <a:xfrm rot="2703044">
              <a:off x="2197037" y="537922"/>
              <a:ext cx="1198880" cy="4876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VÝSLEDKY UČENÍ</a:t>
              </a:r>
              <a:endParaRPr lang="cs-CZ" sz="2000" b="1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Obdélník 11"/>
            <p:cNvSpPr/>
            <p:nvPr/>
          </p:nvSpPr>
          <p:spPr>
            <a:xfrm>
              <a:off x="1063957" y="0"/>
              <a:ext cx="1198880" cy="4876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21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TÉMATA, UČIVO</a:t>
              </a:r>
              <a:endParaRPr lang="cs-CZ" sz="2000" b="1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Šipka doprava 12"/>
            <p:cNvSpPr/>
            <p:nvPr/>
          </p:nvSpPr>
          <p:spPr>
            <a:xfrm rot="5400000">
              <a:off x="1108717" y="2321170"/>
              <a:ext cx="1081403" cy="654581"/>
            </a:xfrm>
            <a:prstGeom prst="rightArrow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4000" tIns="3600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FORMY</a:t>
              </a:r>
              <a:endParaRPr lang="cs-CZ" sz="2000" b="1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Šipka doprava 13"/>
            <p:cNvSpPr/>
            <p:nvPr/>
          </p:nvSpPr>
          <p:spPr>
            <a:xfrm rot="16200000">
              <a:off x="1051961" y="526201"/>
              <a:ext cx="1081403" cy="654581"/>
            </a:xfrm>
            <a:prstGeom prst="rightArrow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0000" tIns="72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OBSAH</a:t>
              </a:r>
              <a:endParaRPr lang="cs-CZ" sz="2000" b="1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Šipka doprava 14"/>
            <p:cNvSpPr/>
            <p:nvPr/>
          </p:nvSpPr>
          <p:spPr>
            <a:xfrm rot="19114279">
              <a:off x="1725349" y="1022939"/>
              <a:ext cx="1081403" cy="654581"/>
            </a:xfrm>
            <a:prstGeom prst="rightArrow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0000" tIns="72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CÍLE</a:t>
              </a:r>
              <a:endParaRPr lang="cs-CZ" sz="2000" b="1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Šipka doprava 15"/>
            <p:cNvSpPr/>
            <p:nvPr/>
          </p:nvSpPr>
          <p:spPr>
            <a:xfrm rot="1812853">
              <a:off x="1760292" y="1944529"/>
              <a:ext cx="1081403" cy="654581"/>
            </a:xfrm>
            <a:prstGeom prst="rightArrow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216000" tIns="72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METODY</a:t>
              </a:r>
              <a:endParaRPr lang="cs-CZ" sz="2000" b="1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Šipka doprava 16"/>
            <p:cNvSpPr/>
            <p:nvPr/>
          </p:nvSpPr>
          <p:spPr>
            <a:xfrm rot="8234639" flipV="1">
              <a:off x="397867" y="2111290"/>
              <a:ext cx="987255" cy="654581"/>
            </a:xfrm>
            <a:prstGeom prst="rightArrow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25200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PROSTŘEDÍ</a:t>
              </a:r>
              <a:endParaRPr lang="cs-CZ" sz="2000" b="1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Šipka doprava 17"/>
            <p:cNvSpPr/>
            <p:nvPr/>
          </p:nvSpPr>
          <p:spPr>
            <a:xfrm rot="13187477" flipV="1">
              <a:off x="399024" y="956146"/>
              <a:ext cx="916377" cy="654581"/>
            </a:xfrm>
            <a:prstGeom prst="rightArrow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HODNOCENÍ</a:t>
              </a:r>
              <a:endParaRPr lang="cs-CZ" sz="2000" b="1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Ovál 18"/>
            <p:cNvSpPr/>
            <p:nvPr/>
          </p:nvSpPr>
          <p:spPr>
            <a:xfrm>
              <a:off x="1118829" y="1189360"/>
              <a:ext cx="966466" cy="12919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144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 sz="28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Vyučování</a:t>
              </a:r>
              <a:endParaRPr lang="cs-CZ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Šrafovaná šipka doprava 19"/>
            <p:cNvSpPr/>
            <p:nvPr/>
          </p:nvSpPr>
          <p:spPr>
            <a:xfrm rot="2194833">
              <a:off x="1849158" y="967009"/>
              <a:ext cx="306932" cy="172649"/>
            </a:xfrm>
            <a:prstGeom prst="stripedRightArrow">
              <a:avLst>
                <a:gd name="adj1" fmla="val 23639"/>
                <a:gd name="adj2" fmla="val 5790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cs-CZ" sz="2000" b="1"/>
            </a:p>
          </p:txBody>
        </p:sp>
        <p:sp>
          <p:nvSpPr>
            <p:cNvPr id="21" name="Šrafovaná šipka doprava 20"/>
            <p:cNvSpPr/>
            <p:nvPr/>
          </p:nvSpPr>
          <p:spPr>
            <a:xfrm rot="5581921">
              <a:off x="2159276" y="1724369"/>
              <a:ext cx="306932" cy="172649"/>
            </a:xfrm>
            <a:prstGeom prst="stripedRightArrow">
              <a:avLst>
                <a:gd name="adj1" fmla="val 23639"/>
                <a:gd name="adj2" fmla="val 5790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cs-CZ" sz="2000" b="1"/>
            </a:p>
          </p:txBody>
        </p:sp>
        <p:sp>
          <p:nvSpPr>
            <p:cNvPr id="22" name="Šrafovaná šipka doprava 21"/>
            <p:cNvSpPr/>
            <p:nvPr/>
          </p:nvSpPr>
          <p:spPr>
            <a:xfrm rot="8103488">
              <a:off x="1853554" y="2439367"/>
              <a:ext cx="306932" cy="172649"/>
            </a:xfrm>
            <a:prstGeom prst="stripedRightArrow">
              <a:avLst>
                <a:gd name="adj1" fmla="val 23639"/>
                <a:gd name="adj2" fmla="val 5790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cs-CZ" sz="2000" b="1"/>
            </a:p>
          </p:txBody>
        </p:sp>
        <p:sp>
          <p:nvSpPr>
            <p:cNvPr id="23" name="Šrafovaná šipka doprava 22"/>
            <p:cNvSpPr/>
            <p:nvPr/>
          </p:nvSpPr>
          <p:spPr>
            <a:xfrm rot="12746370">
              <a:off x="1078984" y="2472044"/>
              <a:ext cx="306932" cy="172649"/>
            </a:xfrm>
            <a:prstGeom prst="stripedRightArrow">
              <a:avLst>
                <a:gd name="adj1" fmla="val 23639"/>
                <a:gd name="adj2" fmla="val 5790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cs-CZ" sz="2000" b="1"/>
            </a:p>
          </p:txBody>
        </p:sp>
        <p:sp>
          <p:nvSpPr>
            <p:cNvPr id="24" name="Šrafovaná šipka doprava 23"/>
            <p:cNvSpPr/>
            <p:nvPr/>
          </p:nvSpPr>
          <p:spPr>
            <a:xfrm rot="16200000">
              <a:off x="744150" y="1755942"/>
              <a:ext cx="306932" cy="172649"/>
            </a:xfrm>
            <a:prstGeom prst="stripedRightArrow">
              <a:avLst>
                <a:gd name="adj1" fmla="val 23639"/>
                <a:gd name="adj2" fmla="val 5790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cs-CZ" sz="2000" b="1"/>
            </a:p>
          </p:txBody>
        </p:sp>
        <p:sp>
          <p:nvSpPr>
            <p:cNvPr id="25" name="Šrafovaná šipka doprava 24"/>
            <p:cNvSpPr/>
            <p:nvPr/>
          </p:nvSpPr>
          <p:spPr>
            <a:xfrm rot="19221616">
              <a:off x="1064116" y="1013980"/>
              <a:ext cx="306932" cy="172649"/>
            </a:xfrm>
            <a:prstGeom prst="stripedRightArrow">
              <a:avLst>
                <a:gd name="adj1" fmla="val 23639"/>
                <a:gd name="adj2" fmla="val 5790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cs-CZ" sz="2000" b="1"/>
            </a:p>
          </p:txBody>
        </p:sp>
      </p:grpSp>
    </p:spTree>
    <p:extLst>
      <p:ext uri="{BB962C8B-B14F-4D97-AF65-F5344CB8AC3E}">
        <p14:creationId xmlns:p14="http://schemas.microsoft.com/office/powerpoint/2010/main" val="2322526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Učení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získávání zkušeností a utváření jedince v průběhu jeho života</a:t>
            </a:r>
          </a:p>
          <a:p>
            <a:r>
              <a:rPr lang="cs-CZ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proces, při němž se </a:t>
            </a:r>
            <a:r>
              <a:rPr lang="cs-CZ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 důsledku působení podnětů</a:t>
            </a:r>
            <a:r>
              <a:rPr lang="cs-CZ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z prostředí nebo celkově </a:t>
            </a:r>
            <a:r>
              <a:rPr lang="cs-CZ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 důsledku zkušenosti</a:t>
            </a:r>
            <a:r>
              <a:rPr lang="cs-CZ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32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mění reakce a chování</a:t>
            </a:r>
            <a:r>
              <a:rPr lang="cs-CZ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dirty="0"/>
              <a:t>jedince </a:t>
            </a:r>
            <a:endParaRPr lang="cs-CZ" b="0" dirty="0">
              <a:solidFill>
                <a:schemeClr val="tx1"/>
              </a:solidFill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Učení</a:t>
            </a:r>
            <a:r>
              <a:rPr lang="cs-CZ" baseline="0" dirty="0"/>
              <a:t> během evoluce</a:t>
            </a:r>
            <a:endParaRPr lang="en-GB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387483"/>
            <a:ext cx="3816424" cy="2521225"/>
          </a:xfr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729" y="1365779"/>
            <a:ext cx="3407687" cy="2555765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2380" y="4077072"/>
            <a:ext cx="3310848" cy="2496705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729" y="4077072"/>
            <a:ext cx="3407687" cy="248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523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Druhy učení podle Čápa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2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Senzomotorické</a:t>
            </a:r>
            <a:r>
              <a:rPr lang="cs-CZ" sz="3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učení (též psychomotorické)</a:t>
            </a:r>
          </a:p>
          <a:p>
            <a:r>
              <a:rPr lang="cs-CZ" sz="3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Učení se poznatkům</a:t>
            </a:r>
          </a:p>
          <a:p>
            <a:r>
              <a:rPr lang="cs-CZ" sz="3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Učení metodám řešení problémů</a:t>
            </a:r>
          </a:p>
          <a:p>
            <a:r>
              <a:rPr lang="cs-CZ" sz="3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Sociální učení</a:t>
            </a:r>
            <a:endParaRPr lang="en-US" b="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Paměť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Paměť je schopnost živých organizmů vnímat, zpracovávat, vštěpovat si, uchovávat a znovu si vybavovat informace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Druhy paměti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Senzorická paměť</a:t>
            </a:r>
          </a:p>
          <a:p>
            <a:r>
              <a:rPr lang="cs-CZ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Krátkodobá paměť</a:t>
            </a:r>
          </a:p>
          <a:p>
            <a:r>
              <a:rPr lang="cs-CZ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Dlouhodobá paměť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Druhy paměti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brázek 1" descr="SKMBT_C28017020111540_0004.jpg"/>
          <p:cNvPicPr/>
          <p:nvPr/>
        </p:nvPicPr>
        <p:blipFill>
          <a:blip r:embed="rId2" cstate="print"/>
          <a:srcRect l="6984" t="62950" r="26914" b="9739"/>
          <a:stretch>
            <a:fillRect/>
          </a:stretch>
        </p:blipFill>
        <p:spPr>
          <a:xfrm>
            <a:off x="1115616" y="260648"/>
            <a:ext cx="6696744" cy="540060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467544" y="5589240"/>
            <a:ext cx="820891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/>
              <a:t>DP – dlouhodobá paměť, KP – krátkodobá paměť. Převzato z: </a:t>
            </a:r>
            <a:r>
              <a:rPr lang="cs-CZ" dirty="0" err="1"/>
              <a:t>Petty</a:t>
            </a:r>
            <a:r>
              <a:rPr lang="cs-CZ" dirty="0"/>
              <a:t>, </a:t>
            </a:r>
            <a:r>
              <a:rPr lang="cs-CZ" dirty="0" err="1"/>
              <a:t>Geoff</a:t>
            </a:r>
            <a:r>
              <a:rPr lang="cs-CZ" dirty="0"/>
              <a:t>. </a:t>
            </a:r>
            <a:r>
              <a:rPr lang="cs-CZ" i="1" dirty="0"/>
              <a:t>Moderní vyučování</a:t>
            </a:r>
            <a:r>
              <a:rPr lang="cs-CZ" dirty="0"/>
              <a:t>. Překlad Jiří Foltýn. 6., rozšířené a přepracované </a:t>
            </a:r>
            <a:r>
              <a:rPr lang="cs-CZ" dirty="0" err="1"/>
              <a:t>vyd</a:t>
            </a:r>
            <a:r>
              <a:rPr lang="cs-CZ" dirty="0"/>
              <a:t>. Praha: Portál, 2013.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Vztah mezi pamětí a opakováním</a:t>
            </a:r>
          </a:p>
        </p:txBody>
      </p:sp>
      <p:pic>
        <p:nvPicPr>
          <p:cNvPr id="4" name="Obrázek 3" descr="SKMBT_C28017020111540_0001.jpg"/>
          <p:cNvPicPr/>
          <p:nvPr/>
        </p:nvPicPr>
        <p:blipFill>
          <a:blip r:embed="rId2" cstate="print"/>
          <a:srcRect l="16463" t="68948" r="16346" b="8328"/>
          <a:stretch>
            <a:fillRect/>
          </a:stretch>
        </p:blipFill>
        <p:spPr>
          <a:xfrm>
            <a:off x="107504" y="1268760"/>
            <a:ext cx="8712968" cy="4661562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3427712" y="5930322"/>
            <a:ext cx="2288575" cy="41088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Převzato z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Petty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2013.</a:t>
            </a:r>
          </a:p>
        </p:txBody>
      </p:sp>
    </p:spTree>
    <p:extLst>
      <p:ext uri="{BB962C8B-B14F-4D97-AF65-F5344CB8AC3E}">
        <p14:creationId xmlns:p14="http://schemas.microsoft.com/office/powerpoint/2010/main" val="264789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Co pro učitele vyplývá ze znalosti krátkodobé a dlouhodobé paměti?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cs-CZ" dirty="0"/>
              <a:t>Neprobírejte novou látku příliš rychle</a:t>
            </a:r>
          </a:p>
          <a:p>
            <a:pPr lvl="0"/>
            <a:r>
              <a:rPr lang="cs-CZ" dirty="0"/>
              <a:t>Žáci potřebují činnost pro zpracování látky </a:t>
            </a:r>
          </a:p>
          <a:p>
            <a:pPr lvl="0"/>
            <a:r>
              <a:rPr lang="cs-CZ" dirty="0"/>
              <a:t>Informace se ukládají v dlouhodobé paměti při častém používání a připomínání</a:t>
            </a:r>
          </a:p>
          <a:p>
            <a:pPr lvl="0"/>
            <a:r>
              <a:rPr lang="cs-CZ"/>
              <a:t>Co  jiného?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016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Úvod do didaktiky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cs-CZ" b="1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Didaktika – </a:t>
            </a:r>
            <a:r>
              <a:rPr lang="cs-CZ" b="1" dirty="0"/>
              <a:t>pedagogická disciplína, která se zabývá teorií a praxí vyučování</a:t>
            </a:r>
            <a:endParaRPr lang="cs-CZ" b="1" u="sng" dirty="0">
              <a:solidFill>
                <a:schemeClr val="tx1"/>
              </a:solidFill>
              <a:ea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cs-CZ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Název odvozen od řeckého DIDASKEIN = vyučovat</a:t>
            </a:r>
          </a:p>
          <a:p>
            <a:pPr eaLnBrk="1" hangingPunct="1">
              <a:lnSpc>
                <a:spcPct val="90000"/>
              </a:lnSpc>
            </a:pPr>
            <a:r>
              <a:rPr lang="cs-CZ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Za zakladatele moderní didaktiky považován Němec W. </a:t>
            </a:r>
            <a:r>
              <a:rPr lang="cs-CZ" dirty="0" err="1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Ratke</a:t>
            </a:r>
            <a:r>
              <a:rPr lang="cs-CZ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 (dílo Nova </a:t>
            </a:r>
            <a:r>
              <a:rPr lang="cs-CZ" dirty="0" err="1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didactica</a:t>
            </a:r>
            <a:r>
              <a:rPr lang="cs-CZ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) a  </a:t>
            </a:r>
            <a:br>
              <a:rPr lang="cs-CZ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</a:br>
            <a:r>
              <a:rPr lang="cs-CZ" b="1" u="sng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J. A. Komenský</a:t>
            </a:r>
            <a:r>
              <a:rPr lang="cs-CZ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, autor knihy Didaktika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4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Dělení dlouhodobé paměti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Implicitní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(též </a:t>
            </a:r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procedurální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-  zapamatování </a:t>
            </a:r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dovedností 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Explicitní paměť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(též </a:t>
            </a:r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deklarativní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– uchovává vzpomínky a faktické znalosti</a:t>
            </a:r>
          </a:p>
          <a:p>
            <a:pPr lvl="1"/>
            <a:r>
              <a:rPr lang="en-GB" sz="3200" b="1" dirty="0"/>
              <a:t> </a:t>
            </a:r>
            <a:r>
              <a:rPr lang="cs-CZ" sz="3200" b="1" dirty="0"/>
              <a:t>sémantická paměť </a:t>
            </a:r>
            <a:endParaRPr lang="en-GB" sz="3200" b="1" dirty="0"/>
          </a:p>
          <a:p>
            <a:pPr lvl="1"/>
            <a:r>
              <a:rPr lang="en-GB" sz="2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epizodická paměť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informace o událostech, zahrnuje rozměr časový, prostorový a citový </a:t>
            </a:r>
            <a:endParaRPr lang="en-GB" sz="3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3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autobiografická paměť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vzpomínky na vlastní život</a:t>
            </a:r>
          </a:p>
        </p:txBody>
      </p:sp>
    </p:spTree>
    <p:extLst>
      <p:ext uri="{BB962C8B-B14F-4D97-AF65-F5344CB8AC3E}">
        <p14:creationId xmlns:p14="http://schemas.microsoft.com/office/powerpoint/2010/main" val="24462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Shrnutí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/>
              <a:t>Vyučování je situace, během které má</a:t>
            </a:r>
            <a:r>
              <a:rPr lang="cs-CZ" baseline="0" dirty="0"/>
              <a:t> být žákovi předáván obsah (nová zkušenost) takovým způsobem, aby došlo pokud možno k jeho osvojení, tj. uložení do dlouhodobé paměti. </a:t>
            </a:r>
          </a:p>
          <a:p>
            <a:pPr lvl="0"/>
            <a:r>
              <a:rPr lang="cs-CZ" dirty="0"/>
              <a:t>Učitel musí umět podporovat </a:t>
            </a:r>
            <a:br>
              <a:rPr lang="cs-CZ" dirty="0"/>
            </a:br>
            <a:r>
              <a:rPr lang="cs-CZ" b="1" u="sng" dirty="0"/>
              <a:t>smysluplné a efektivní učení</a:t>
            </a:r>
            <a:r>
              <a:rPr lang="cs-CZ" dirty="0"/>
              <a:t> (maximální výsledek s minimálními výdaji).</a:t>
            </a:r>
            <a:endParaRPr lang="cs-CZ" baseline="0" dirty="0"/>
          </a:p>
          <a:p>
            <a:pPr lvl="0"/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(Podle </a:t>
            </a:r>
            <a:r>
              <a:rPr lang="en-US" dirty="0"/>
              <a:t>KYRIACOU, Chris. </a:t>
            </a:r>
            <a:r>
              <a:rPr lang="en-US" i="1" dirty="0"/>
              <a:t>Effective teaching in schools: theory and practice</a:t>
            </a:r>
            <a:r>
              <a:rPr lang="en-US" dirty="0"/>
              <a:t>. 3rd ed. Cheltenham: Nelson </a:t>
            </a:r>
            <a:r>
              <a:rPr lang="en-US" dirty="0" err="1"/>
              <a:t>Thornes</a:t>
            </a:r>
            <a:r>
              <a:rPr lang="en-US" dirty="0"/>
              <a:t>, c2009. ISBN 978-1-4085-0423-9</a:t>
            </a:r>
            <a:r>
              <a:rPr lang="cs-CZ" dirty="0"/>
              <a:t>, česká verze publikovaná v PRŮCHA, Jan. </a:t>
            </a:r>
            <a:r>
              <a:rPr lang="cs-CZ" i="1" dirty="0"/>
              <a:t>Moderní pedagogika</a:t>
            </a:r>
            <a:r>
              <a:rPr lang="cs-CZ" dirty="0"/>
              <a:t>. Šesté, aktualizované a doplněné vydání. Praha: Portál, 2017. ISBN 978-80-262-1228-7.)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/>
              <a:t>Model vyučovacího procesu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46496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251520" y="332656"/>
            <a:ext cx="8147248" cy="6322714"/>
            <a:chOff x="0" y="0"/>
            <a:chExt cx="6402554" cy="3783535"/>
          </a:xfrm>
        </p:grpSpPr>
        <p:sp>
          <p:nvSpPr>
            <p:cNvPr id="5" name="Textové pole 2"/>
            <p:cNvSpPr txBox="1"/>
            <p:nvPr/>
          </p:nvSpPr>
          <p:spPr>
            <a:xfrm>
              <a:off x="0" y="0"/>
              <a:ext cx="3034665" cy="378353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PROMĚNNÉ KONTEXTU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Charakteristiky učitelů</a:t>
              </a:r>
              <a:r>
                <a:rPr lang="cs-CZ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(pohlaví, věk, zkušenosti, sociální třída, vzdělání, osobnost)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Charakteristiky žáků</a:t>
              </a:r>
              <a:r>
                <a:rPr lang="cs-CZ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(věk, schopnosti, sociální třída, hodnoty, osobnost)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Charakteristiky tříd</a:t>
              </a:r>
              <a:r>
                <a:rPr lang="cs-CZ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(počet žáků, schopnosti žáků, etnicita)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Charakteristiky kurikula</a:t>
              </a:r>
              <a:r>
                <a:rPr lang="cs-CZ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(obsahu) (probírané téma, obtížnost látky, obecný zájem)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Charakteristiky škol</a:t>
              </a:r>
              <a:r>
                <a:rPr lang="cs-CZ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(velikost, budova, vybavení, étos, školní řád, spádová oblast, nabízené obory…)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Charakteristiky komunity</a:t>
              </a:r>
              <a:r>
                <a:rPr lang="cs-CZ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(ekonomická situace, charakter lokality)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Charakteristiky konkrétního času</a:t>
              </a:r>
              <a:r>
                <a:rPr lang="cs-CZ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(denní doba, předchozí hodina, počasí, fáze školního roku)</a:t>
              </a:r>
            </a:p>
          </p:txBody>
        </p:sp>
        <p:sp>
          <p:nvSpPr>
            <p:cNvPr id="6" name="Textové pole 3"/>
            <p:cNvSpPr txBox="1"/>
            <p:nvPr/>
          </p:nvSpPr>
          <p:spPr>
            <a:xfrm>
              <a:off x="3367889" y="0"/>
              <a:ext cx="3034665" cy="244775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PROMĚNNÉ PROCESU</a:t>
              </a:r>
            </a:p>
          </p:txBody>
        </p:sp>
        <p:sp>
          <p:nvSpPr>
            <p:cNvPr id="7" name="Textové pole 4"/>
            <p:cNvSpPr txBox="1"/>
            <p:nvPr/>
          </p:nvSpPr>
          <p:spPr>
            <a:xfrm>
              <a:off x="3449370" y="250168"/>
              <a:ext cx="1303157" cy="565852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Percepce, </a:t>
              </a:r>
              <a:r>
                <a:rPr lang="cs-CZ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strategie a chování učitelů</a:t>
              </a:r>
            </a:p>
          </p:txBody>
        </p:sp>
        <p:sp>
          <p:nvSpPr>
            <p:cNvPr id="8" name="Textové pole 5"/>
            <p:cNvSpPr txBox="1"/>
            <p:nvPr/>
          </p:nvSpPr>
          <p:spPr>
            <a:xfrm>
              <a:off x="5060887" y="250168"/>
              <a:ext cx="1269699" cy="566216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Percepce, </a:t>
              </a:r>
              <a:r>
                <a:rPr lang="cs-CZ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strategie a chování žáků</a:t>
              </a:r>
            </a:p>
          </p:txBody>
        </p:sp>
        <p:sp>
          <p:nvSpPr>
            <p:cNvPr id="9" name="Textové pole 6"/>
            <p:cNvSpPr txBox="1"/>
            <p:nvPr/>
          </p:nvSpPr>
          <p:spPr>
            <a:xfrm>
              <a:off x="4092166" y="1367073"/>
              <a:ext cx="1658457" cy="606689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Charakteristiky </a:t>
              </a:r>
              <a:r>
                <a:rPr lang="cs-CZ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učebních úloh a aktivit</a:t>
              </a:r>
            </a:p>
          </p:txBody>
        </p:sp>
        <p:sp>
          <p:nvSpPr>
            <p:cNvPr id="10" name="Textové pole 7"/>
            <p:cNvSpPr txBox="1"/>
            <p:nvPr/>
          </p:nvSpPr>
          <p:spPr>
            <a:xfrm>
              <a:off x="3367889" y="2860895"/>
              <a:ext cx="3034665" cy="89146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PROMĚNNÉ PRODUKTU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Krátkodobé / dlouhodobé, kognitivní / afektivní výstupy vzdělávání</a:t>
              </a:r>
            </a:p>
          </p:txBody>
        </p:sp>
        <p:cxnSp>
          <p:nvCxnSpPr>
            <p:cNvPr id="11" name="Přímá spojnice se šipkou 10"/>
            <p:cNvCxnSpPr/>
            <p:nvPr/>
          </p:nvCxnSpPr>
          <p:spPr>
            <a:xfrm>
              <a:off x="4028792" y="814812"/>
              <a:ext cx="536594" cy="526008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nice se šipkou 11"/>
            <p:cNvCxnSpPr/>
            <p:nvPr/>
          </p:nvCxnSpPr>
          <p:spPr>
            <a:xfrm flipH="1">
              <a:off x="5269117" y="814812"/>
              <a:ext cx="480288" cy="52578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Přímá spojnice se šipkou 14"/>
          <p:cNvCxnSpPr>
            <a:stCxn id="7" idx="3"/>
            <a:endCxn id="8" idx="1"/>
          </p:cNvCxnSpPr>
          <p:nvPr/>
        </p:nvCxnSpPr>
        <p:spPr>
          <a:xfrm>
            <a:off x="6299109" y="1223517"/>
            <a:ext cx="392388" cy="30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se šipkou 16"/>
          <p:cNvCxnSpPr>
            <a:endCxn id="6" idx="1"/>
          </p:cNvCxnSpPr>
          <p:nvPr/>
        </p:nvCxnSpPr>
        <p:spPr>
          <a:xfrm>
            <a:off x="4113130" y="2377889"/>
            <a:ext cx="424028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se šipkou 18"/>
          <p:cNvCxnSpPr>
            <a:stCxn id="6" idx="2"/>
          </p:cNvCxnSpPr>
          <p:nvPr/>
        </p:nvCxnSpPr>
        <p:spPr>
          <a:xfrm>
            <a:off x="6467963" y="4423123"/>
            <a:ext cx="0" cy="5900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47976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4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10 charakteristik efektivního vyučování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20000"/>
          </a:bodyPr>
          <a:lstStyle/>
          <a:p>
            <a:r>
              <a:rPr lang="cs-CZ" sz="3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cs-CZ" sz="3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Brophy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2003; </a:t>
            </a:r>
            <a:r>
              <a:rPr lang="cs-CZ" sz="3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Petty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2006; </a:t>
            </a:r>
            <a:r>
              <a:rPr lang="cs-CZ" sz="3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Stronge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2007:</a:t>
            </a:r>
          </a:p>
          <a:p>
            <a:pPr lvl="1"/>
            <a:r>
              <a:rPr lang="cs-CZ" sz="2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Učitelův výklad a pokyny jsou jasné. </a:t>
            </a:r>
          </a:p>
          <a:p>
            <a:pPr lvl="1"/>
            <a:r>
              <a:rPr lang="cs-CZ" sz="2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 třídě panuje klima zaměřené na úkoly (činorodé klima). </a:t>
            </a:r>
          </a:p>
          <a:p>
            <a:pPr lvl="1"/>
            <a:r>
              <a:rPr lang="cs-CZ" sz="2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Jsou využívány různorodé učební aktivity. </a:t>
            </a:r>
          </a:p>
          <a:p>
            <a:pPr lvl="1"/>
            <a:r>
              <a:rPr lang="cs-CZ" sz="2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Hodina má spád a rytmus.</a:t>
            </a:r>
          </a:p>
          <a:p>
            <a:pPr lvl="1"/>
            <a:r>
              <a:rPr lang="cs-CZ" sz="2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 podporováno zapojení žáků, všichni by se měli práce účastnit.</a:t>
            </a:r>
          </a:p>
          <a:p>
            <a:pPr lvl="1"/>
            <a:r>
              <a:rPr lang="cs-CZ" sz="2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Sleduje se pokrok žáků a věnuje se pozornost jejich potřebám. </a:t>
            </a:r>
          </a:p>
          <a:p>
            <a:pPr lvl="1"/>
            <a:r>
              <a:rPr lang="cs-CZ" sz="2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Hodina je dobře strukturovaná a dobře organizovaná. </a:t>
            </a:r>
          </a:p>
          <a:p>
            <a:pPr lvl="1"/>
            <a:r>
              <a:rPr lang="cs-CZ" sz="2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Žáci dostávají pozitivní a konstruktivní zpětnou vazbu.</a:t>
            </a:r>
          </a:p>
          <a:p>
            <a:pPr lvl="1"/>
            <a:r>
              <a:rPr lang="cs-CZ" sz="2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Dbá se na to, aby žáci dosahovali stanovených cílů.</a:t>
            </a:r>
          </a:p>
          <a:p>
            <a:pPr lvl="1"/>
            <a:r>
              <a:rPr lang="cs-CZ" sz="2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Správné používání metod dotazování.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552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Diferenciace oborových didaktik:</a:t>
            </a:r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didaktiky </a:t>
            </a:r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vzdělávacích stupňů školské soustavy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nebo </a:t>
            </a:r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typů škol</a:t>
            </a:r>
            <a:endParaRPr lang="cs-CZ" sz="3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didaktiky </a:t>
            </a:r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vzdělávacích oblastí</a:t>
            </a:r>
            <a:endParaRPr lang="cs-CZ" sz="3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didaktiky </a:t>
            </a:r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integrující více předmětů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nebo didaktiky </a:t>
            </a:r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přesahující jeden předmět</a:t>
            </a:r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nebo </a:t>
            </a:r>
          </a:p>
          <a:p>
            <a:pPr lvl="0"/>
            <a:r>
              <a:rPr lang="cs-CZ" sz="3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didaktiky </a:t>
            </a:r>
            <a:r>
              <a:rPr lang="cs-CZ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založené na místech, kde výuka probíhá</a:t>
            </a:r>
            <a:endParaRPr lang="cs-CZ" sz="3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Obecná didaktika</a:t>
            </a:r>
          </a:p>
          <a:p>
            <a:pPr eaLnBrk="1" hangingPunct="1"/>
            <a:r>
              <a:rPr lang="cs-CZ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Oborová (speciální) didaktika</a:t>
            </a:r>
          </a:p>
          <a:p>
            <a:pPr eaLnBrk="1" hangingPunct="1"/>
            <a:r>
              <a:rPr lang="cs-CZ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Předmětová didaktika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9811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539552" y="260648"/>
            <a:ext cx="7848872" cy="6161645"/>
            <a:chOff x="1979" y="988"/>
            <a:chExt cx="8007" cy="5255"/>
          </a:xfrm>
        </p:grpSpPr>
        <p:sp>
          <p:nvSpPr>
            <p:cNvPr id="1027" name="Text Box 3"/>
            <p:cNvSpPr txBox="1">
              <a:spLocks noChangeArrowheads="1"/>
            </p:cNvSpPr>
            <p:nvPr/>
          </p:nvSpPr>
          <p:spPr bwMode="auto">
            <a:xfrm>
              <a:off x="4819" y="3492"/>
              <a:ext cx="2277" cy="102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OBOROVÁ DIDAKTIKA</a:t>
              </a:r>
              <a:endParaRPr kumimoji="0" lang="cs-CZ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8" name="AutoShape 4"/>
            <p:cNvSpPr>
              <a:spLocks noChangeArrowheads="1"/>
            </p:cNvSpPr>
            <p:nvPr/>
          </p:nvSpPr>
          <p:spPr bwMode="auto">
            <a:xfrm>
              <a:off x="4403" y="5164"/>
              <a:ext cx="3285" cy="1079"/>
            </a:xfrm>
            <a:custGeom>
              <a:avLst/>
              <a:gdLst>
                <a:gd name="G0" fmla="+- 3649 0 0"/>
                <a:gd name="G1" fmla="+- 21600 0 3649"/>
                <a:gd name="G2" fmla="*/ 3649 1 2"/>
                <a:gd name="G3" fmla="+- 21600 0 G2"/>
                <a:gd name="G4" fmla="+/ 3649 21600 2"/>
                <a:gd name="G5" fmla="+/ G1 0 2"/>
                <a:gd name="G6" fmla="*/ 21600 21600 3649"/>
                <a:gd name="G7" fmla="*/ G6 1 2"/>
                <a:gd name="G8" fmla="+- 21600 0 G7"/>
                <a:gd name="G9" fmla="*/ 21600 1 2"/>
                <a:gd name="G10" fmla="+- 3649 0 G9"/>
                <a:gd name="G11" fmla="?: G10 G8 0"/>
                <a:gd name="G12" fmla="?: G10 G7 21600"/>
                <a:gd name="T0" fmla="*/ 19775 w 21600"/>
                <a:gd name="T1" fmla="*/ 10800 h 21600"/>
                <a:gd name="T2" fmla="*/ 10800 w 21600"/>
                <a:gd name="T3" fmla="*/ 21600 h 21600"/>
                <a:gd name="T4" fmla="*/ 1825 w 21600"/>
                <a:gd name="T5" fmla="*/ 10800 h 21600"/>
                <a:gd name="T6" fmla="*/ 10800 w 21600"/>
                <a:gd name="T7" fmla="*/ 0 h 21600"/>
                <a:gd name="T8" fmla="*/ 3625 w 21600"/>
                <a:gd name="T9" fmla="*/ 3625 h 21600"/>
                <a:gd name="T10" fmla="*/ 17975 w 21600"/>
                <a:gd name="T11" fmla="*/ 179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49" y="21600"/>
                  </a:lnTo>
                  <a:lnTo>
                    <a:pt x="17951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0" tIns="45720" rIns="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VYUČOVACÍ PŘEDMĚT</a:t>
              </a:r>
              <a:endParaRPr kumimoji="0" lang="cs-CZ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1979" y="3617"/>
              <a:ext cx="2268" cy="6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Obecná didaktika</a:t>
              </a:r>
              <a:endParaRPr kumimoji="0" lang="cs-CZ" sz="2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0" name="Text Box 6"/>
            <p:cNvSpPr txBox="1">
              <a:spLocks noChangeArrowheads="1"/>
            </p:cNvSpPr>
            <p:nvPr/>
          </p:nvSpPr>
          <p:spPr bwMode="auto">
            <a:xfrm>
              <a:off x="2231" y="4390"/>
              <a:ext cx="2268" cy="6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Teorie tvorby obsahu</a:t>
              </a:r>
              <a:endParaRPr kumimoji="0" lang="cs-CZ" sz="2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2304" y="2836"/>
              <a:ext cx="2268" cy="6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Teorie výchovy</a:t>
              </a:r>
              <a:endParaRPr kumimoji="0" lang="cs-CZ" sz="2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2" name="Text Box 8"/>
            <p:cNvSpPr txBox="1">
              <a:spLocks noChangeArrowheads="1"/>
            </p:cNvSpPr>
            <p:nvPr/>
          </p:nvSpPr>
          <p:spPr bwMode="auto">
            <a:xfrm>
              <a:off x="7718" y="3506"/>
              <a:ext cx="2268" cy="7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Výzkum učení a vyučování v rámci oboru</a:t>
              </a:r>
              <a:endParaRPr kumimoji="0" lang="cs-CZ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3" name="Text Box 9"/>
            <p:cNvSpPr txBox="1">
              <a:spLocks noChangeArrowheads="1"/>
            </p:cNvSpPr>
            <p:nvPr/>
          </p:nvSpPr>
          <p:spPr bwMode="auto">
            <a:xfrm>
              <a:off x="7488" y="4427"/>
              <a:ext cx="2268" cy="6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Teorie učení a vývoje</a:t>
              </a:r>
              <a:endParaRPr kumimoji="0" lang="cs-CZ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4" name="Text Box 10"/>
            <p:cNvSpPr txBox="1">
              <a:spLocks noChangeArrowheads="1"/>
            </p:cNvSpPr>
            <p:nvPr/>
          </p:nvSpPr>
          <p:spPr bwMode="auto">
            <a:xfrm>
              <a:off x="7341" y="2708"/>
              <a:ext cx="2268" cy="6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Výzkum trhu práce</a:t>
              </a:r>
              <a:endParaRPr kumimoji="0" lang="cs-CZ" sz="2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5" name="AutoShape 11"/>
            <p:cNvSpPr>
              <a:spLocks noChangeArrowheads="1"/>
            </p:cNvSpPr>
            <p:nvPr/>
          </p:nvSpPr>
          <p:spPr bwMode="auto">
            <a:xfrm>
              <a:off x="4271" y="988"/>
              <a:ext cx="3285" cy="2099"/>
            </a:xfrm>
            <a:custGeom>
              <a:avLst/>
              <a:gdLst>
                <a:gd name="G0" fmla="+- 3649 0 0"/>
                <a:gd name="G1" fmla="+- 21600 0 3649"/>
                <a:gd name="G2" fmla="*/ 3649 1 2"/>
                <a:gd name="G3" fmla="+- 21600 0 G2"/>
                <a:gd name="G4" fmla="+/ 3649 21600 2"/>
                <a:gd name="G5" fmla="+/ G1 0 2"/>
                <a:gd name="G6" fmla="*/ 21600 21600 3649"/>
                <a:gd name="G7" fmla="*/ G6 1 2"/>
                <a:gd name="G8" fmla="+- 21600 0 G7"/>
                <a:gd name="G9" fmla="*/ 21600 1 2"/>
                <a:gd name="G10" fmla="+- 3649 0 G9"/>
                <a:gd name="G11" fmla="?: G10 G8 0"/>
                <a:gd name="G12" fmla="?: G10 G7 21600"/>
                <a:gd name="T0" fmla="*/ 19775 w 21600"/>
                <a:gd name="T1" fmla="*/ 10800 h 21600"/>
                <a:gd name="T2" fmla="*/ 10800 w 21600"/>
                <a:gd name="T3" fmla="*/ 21600 h 21600"/>
                <a:gd name="T4" fmla="*/ 1825 w 21600"/>
                <a:gd name="T5" fmla="*/ 10800 h 21600"/>
                <a:gd name="T6" fmla="*/ 10800 w 21600"/>
                <a:gd name="T7" fmla="*/ 0 h 21600"/>
                <a:gd name="T8" fmla="*/ 3625 w 21600"/>
                <a:gd name="T9" fmla="*/ 3625 h 21600"/>
                <a:gd name="T10" fmla="*/ 17975 w 21600"/>
                <a:gd name="T11" fmla="*/ 179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49" y="21600"/>
                  </a:lnTo>
                  <a:lnTo>
                    <a:pt x="17951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0" tIns="45720" rIns="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VĚDECKÉ OBORY, OBLASTI</a:t>
              </a:r>
              <a:r>
                <a:rPr kumimoji="0" lang="cs-CZ" sz="2200" b="1" i="0" u="none" strike="noStrike" cap="none" normalizeH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LIDSKÉ ČINNOSTI</a:t>
              </a:r>
              <a:endParaRPr kumimoji="0" lang="cs-CZ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jako základ předmětů</a:t>
              </a:r>
              <a:endParaRPr kumimoji="0" lang="cs-CZ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 rot="1759782">
              <a:off x="4428" y="3272"/>
              <a:ext cx="561" cy="376"/>
            </a:xfrm>
            <a:prstGeom prst="rightArrow">
              <a:avLst>
                <a:gd name="adj1" fmla="val 50000"/>
                <a:gd name="adj2" fmla="val 3730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200"/>
            </a:p>
          </p:txBody>
        </p:sp>
        <p:sp>
          <p:nvSpPr>
            <p:cNvPr id="1037" name="AutoShape 13"/>
            <p:cNvSpPr>
              <a:spLocks noChangeArrowheads="1"/>
            </p:cNvSpPr>
            <p:nvPr/>
          </p:nvSpPr>
          <p:spPr bwMode="auto">
            <a:xfrm rot="8557904">
              <a:off x="6899" y="3261"/>
              <a:ext cx="561" cy="376"/>
            </a:xfrm>
            <a:prstGeom prst="rightArrow">
              <a:avLst>
                <a:gd name="adj1" fmla="val 50000"/>
                <a:gd name="adj2" fmla="val 3730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200"/>
            </a:p>
          </p:txBody>
        </p:sp>
        <p:sp>
          <p:nvSpPr>
            <p:cNvPr id="1038" name="AutoShape 14"/>
            <p:cNvSpPr>
              <a:spLocks noChangeArrowheads="1"/>
            </p:cNvSpPr>
            <p:nvPr/>
          </p:nvSpPr>
          <p:spPr bwMode="auto">
            <a:xfrm rot="-2036176">
              <a:off x="4410" y="4318"/>
              <a:ext cx="561" cy="376"/>
            </a:xfrm>
            <a:prstGeom prst="rightArrow">
              <a:avLst>
                <a:gd name="adj1" fmla="val 50000"/>
                <a:gd name="adj2" fmla="val 3730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200"/>
            </a:p>
          </p:txBody>
        </p:sp>
        <p:sp>
          <p:nvSpPr>
            <p:cNvPr id="1039" name="AutoShape 15"/>
            <p:cNvSpPr>
              <a:spLocks noChangeArrowheads="1"/>
            </p:cNvSpPr>
            <p:nvPr/>
          </p:nvSpPr>
          <p:spPr bwMode="auto">
            <a:xfrm rot="12578006">
              <a:off x="6986" y="4311"/>
              <a:ext cx="561" cy="376"/>
            </a:xfrm>
            <a:prstGeom prst="rightArrow">
              <a:avLst>
                <a:gd name="adj1" fmla="val 50000"/>
                <a:gd name="adj2" fmla="val 3730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200"/>
            </a:p>
          </p:txBody>
        </p:sp>
        <p:sp>
          <p:nvSpPr>
            <p:cNvPr id="1040" name="AutoShape 16"/>
            <p:cNvSpPr>
              <a:spLocks noChangeArrowheads="1"/>
            </p:cNvSpPr>
            <p:nvPr/>
          </p:nvSpPr>
          <p:spPr bwMode="auto">
            <a:xfrm>
              <a:off x="4347" y="3790"/>
              <a:ext cx="561" cy="376"/>
            </a:xfrm>
            <a:prstGeom prst="rightArrow">
              <a:avLst>
                <a:gd name="adj1" fmla="val 50000"/>
                <a:gd name="adj2" fmla="val 3730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200"/>
            </a:p>
          </p:txBody>
        </p:sp>
        <p:sp>
          <p:nvSpPr>
            <p:cNvPr id="1041" name="AutoShape 17"/>
            <p:cNvSpPr>
              <a:spLocks noChangeArrowheads="1"/>
            </p:cNvSpPr>
            <p:nvPr/>
          </p:nvSpPr>
          <p:spPr bwMode="auto">
            <a:xfrm rot="10800000">
              <a:off x="7067" y="3825"/>
              <a:ext cx="561" cy="376"/>
            </a:xfrm>
            <a:prstGeom prst="rightArrow">
              <a:avLst>
                <a:gd name="adj1" fmla="val 50000"/>
                <a:gd name="adj2" fmla="val 3730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200"/>
            </a:p>
          </p:txBody>
        </p:sp>
        <p:sp>
          <p:nvSpPr>
            <p:cNvPr id="1042" name="AutoShape 18"/>
            <p:cNvSpPr>
              <a:spLocks noChangeArrowheads="1"/>
            </p:cNvSpPr>
            <p:nvPr/>
          </p:nvSpPr>
          <p:spPr bwMode="auto">
            <a:xfrm rot="5400000">
              <a:off x="5134" y="3115"/>
              <a:ext cx="561" cy="376"/>
            </a:xfrm>
            <a:prstGeom prst="rightArrow">
              <a:avLst>
                <a:gd name="adj1" fmla="val 50000"/>
                <a:gd name="adj2" fmla="val 3730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200"/>
            </a:p>
          </p:txBody>
        </p:sp>
        <p:sp>
          <p:nvSpPr>
            <p:cNvPr id="1043" name="AutoShape 19"/>
            <p:cNvSpPr>
              <a:spLocks noChangeArrowheads="1"/>
            </p:cNvSpPr>
            <p:nvPr/>
          </p:nvSpPr>
          <p:spPr bwMode="auto">
            <a:xfrm rot="16200000">
              <a:off x="6182" y="3115"/>
              <a:ext cx="561" cy="376"/>
            </a:xfrm>
            <a:prstGeom prst="rightArrow">
              <a:avLst>
                <a:gd name="adj1" fmla="val 50000"/>
                <a:gd name="adj2" fmla="val 3730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200"/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 rot="5400000">
              <a:off x="5192" y="4581"/>
              <a:ext cx="561" cy="376"/>
            </a:xfrm>
            <a:prstGeom prst="rightArrow">
              <a:avLst>
                <a:gd name="adj1" fmla="val 50000"/>
                <a:gd name="adj2" fmla="val 3730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200"/>
            </a:p>
          </p:txBody>
        </p:sp>
        <p:sp>
          <p:nvSpPr>
            <p:cNvPr id="1045" name="AutoShape 21"/>
            <p:cNvSpPr>
              <a:spLocks noChangeArrowheads="1"/>
            </p:cNvSpPr>
            <p:nvPr/>
          </p:nvSpPr>
          <p:spPr bwMode="auto">
            <a:xfrm rot="16200000">
              <a:off x="6221" y="4581"/>
              <a:ext cx="561" cy="376"/>
            </a:xfrm>
            <a:prstGeom prst="rightArrow">
              <a:avLst>
                <a:gd name="adj1" fmla="val 50000"/>
                <a:gd name="adj2" fmla="val 3730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2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cs-CZ" dirty="0"/>
              <a:t>Vyučování (výuka)</a:t>
            </a:r>
            <a:endParaRPr lang="en-GB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55810"/>
            <a:ext cx="7704856" cy="5117405"/>
          </a:xfrm>
        </p:spPr>
      </p:pic>
      <p:sp>
        <p:nvSpPr>
          <p:cNvPr id="5" name="TextovéPole 4"/>
          <p:cNvSpPr txBox="1"/>
          <p:nvPr/>
        </p:nvSpPr>
        <p:spPr>
          <a:xfrm>
            <a:off x="827584" y="6273215"/>
            <a:ext cx="681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Základní škola ve městě </a:t>
            </a:r>
            <a:r>
              <a:rPr lang="cs-CZ" dirty="0" err="1"/>
              <a:t>Samsun</a:t>
            </a:r>
            <a:r>
              <a:rPr lang="cs-CZ" dirty="0"/>
              <a:t>, Turecko, 2012.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3444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Vyučování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Vyučování (výuka) je pedagogicky připravená situace, ve které probíhá nebo má probíhat záměrné a řízené učení.</a:t>
            </a:r>
          </a:p>
        </p:txBody>
      </p:sp>
    </p:spTree>
    <p:extLst>
      <p:ext uri="{BB962C8B-B14F-4D97-AF65-F5344CB8AC3E}">
        <p14:creationId xmlns:p14="http://schemas.microsoft.com/office/powerpoint/2010/main" val="176098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Činitelé výuky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59014" y="1268760"/>
            <a:ext cx="7772400" cy="3672408"/>
          </a:xfrm>
        </p:spPr>
        <p:txBody>
          <a:bodyPr>
            <a:normAutofit fontScale="850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cs-CZ" dirty="0"/>
              <a:t>(co a kdo výuku tvoří)</a:t>
            </a:r>
          </a:p>
          <a:p>
            <a:pPr>
              <a:spcBef>
                <a:spcPts val="0"/>
              </a:spcBef>
            </a:pPr>
            <a:r>
              <a:rPr lang="cs-CZ" b="1" u="sng" dirty="0"/>
              <a:t>Žák</a:t>
            </a:r>
            <a:r>
              <a:rPr lang="cs-CZ" dirty="0"/>
              <a:t> – učící se subjekt</a:t>
            </a:r>
          </a:p>
          <a:p>
            <a:pPr>
              <a:spcBef>
                <a:spcPts val="0"/>
              </a:spcBef>
            </a:pPr>
            <a:r>
              <a:rPr lang="cs-CZ" b="1" u="sng" dirty="0"/>
              <a:t>Učitel</a:t>
            </a:r>
            <a:r>
              <a:rPr lang="cs-CZ" dirty="0"/>
              <a:t> – řídící, organizující subjekt</a:t>
            </a:r>
          </a:p>
          <a:p>
            <a:pPr>
              <a:spcBef>
                <a:spcPts val="0"/>
              </a:spcBef>
            </a:pPr>
            <a:r>
              <a:rPr lang="cs-CZ" b="1" u="sng" dirty="0"/>
              <a:t>Učení</a:t>
            </a:r>
            <a:r>
              <a:rPr lang="cs-CZ" dirty="0"/>
              <a:t> –  kognitivní procesy vedoucí k osvojení učiva</a:t>
            </a:r>
          </a:p>
          <a:p>
            <a:pPr>
              <a:spcBef>
                <a:spcPts val="0"/>
              </a:spcBef>
            </a:pPr>
            <a:r>
              <a:rPr lang="cs-CZ" b="1" u="sng" dirty="0"/>
              <a:t>Učivo, obsah, kurikulum</a:t>
            </a:r>
            <a:r>
              <a:rPr lang="cs-CZ" dirty="0"/>
              <a:t> – co se má žák naučit</a:t>
            </a:r>
          </a:p>
          <a:p>
            <a:pPr>
              <a:spcBef>
                <a:spcPts val="0"/>
              </a:spcBef>
            </a:pPr>
            <a:r>
              <a:rPr lang="cs-CZ" b="1" u="sng" dirty="0"/>
              <a:t>Didaktické prostředky</a:t>
            </a:r>
            <a:r>
              <a:rPr lang="cs-CZ" dirty="0"/>
              <a:t>, kterými se má obsah žákovi předat</a:t>
            </a:r>
          </a:p>
          <a:p>
            <a:pPr>
              <a:spcBef>
                <a:spcPts val="0"/>
              </a:spcBef>
            </a:pPr>
            <a:r>
              <a:rPr lang="cs-CZ" b="1" u="sng" dirty="0"/>
              <a:t>Prostředí</a:t>
            </a:r>
            <a:r>
              <a:rPr lang="cs-CZ" dirty="0"/>
              <a:t> </a:t>
            </a:r>
          </a:p>
          <a:p>
            <a:pPr>
              <a:spcBef>
                <a:spcPts val="0"/>
              </a:spcBef>
            </a:pPr>
            <a:r>
              <a:rPr lang="cs-CZ" dirty="0"/>
              <a:t>aj. </a:t>
            </a:r>
          </a:p>
        </p:txBody>
      </p:sp>
    </p:spTree>
    <p:extLst>
      <p:ext uri="{BB962C8B-B14F-4D97-AF65-F5344CB8AC3E}">
        <p14:creationId xmlns:p14="http://schemas.microsoft.com/office/powerpoint/2010/main" val="262709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Zástupný symbol pro zápatí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cs-CZ">
                <a:latin typeface="Times New Roman" pitchFamily="18" charset="0"/>
              </a:rPr>
              <a:t>Mgr. Jiří Votava</a:t>
            </a:r>
          </a:p>
        </p:txBody>
      </p:sp>
      <p:sp>
        <p:nvSpPr>
          <p:cNvPr id="329744" name="Rectangle 16"/>
          <p:cNvSpPr>
            <a:spLocks noChangeArrowheads="1"/>
          </p:cNvSpPr>
          <p:nvPr/>
        </p:nvSpPr>
        <p:spPr bwMode="auto">
          <a:xfrm>
            <a:off x="323850" y="1270000"/>
            <a:ext cx="8424863" cy="4679950"/>
          </a:xfrm>
          <a:prstGeom prst="rect">
            <a:avLst/>
          </a:prstGeom>
          <a:solidFill>
            <a:srgbClr val="99CCFF"/>
          </a:solidFill>
          <a:ln w="28575">
            <a:solidFill>
              <a:schemeClr val="accent1"/>
            </a:solidFill>
            <a:miter lim="800000"/>
            <a:headEnd/>
            <a:tailEnd type="none" w="lg" len="med"/>
          </a:ln>
        </p:spPr>
        <p:txBody>
          <a:bodyPr wrap="none" lIns="0" tIns="0" rIns="0" bIns="0" anchor="ctr">
            <a:spAutoFit/>
          </a:bodyPr>
          <a:lstStyle/>
          <a:p>
            <a:endParaRPr lang="cs-CZ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67470"/>
            <a:ext cx="8229600" cy="1143000"/>
          </a:xfrm>
        </p:spPr>
        <p:txBody>
          <a:bodyPr/>
          <a:lstStyle/>
          <a:p>
            <a:r>
              <a:rPr lang="cs-CZ" dirty="0"/>
              <a:t>Model vyučování, činitelé výuky</a:t>
            </a:r>
            <a:endParaRPr lang="cs-CZ" dirty="0">
              <a:solidFill>
                <a:schemeClr val="tx1"/>
              </a:solidFill>
              <a:ea typeface="Calibri" pitchFamily="34" charset="0"/>
              <a:cs typeface="Calibri" pitchFamily="34" charset="0"/>
            </a:endParaRPr>
          </a:p>
        </p:txBody>
      </p:sp>
      <p:sp>
        <p:nvSpPr>
          <p:cNvPr id="329732" name="Text Box 4"/>
          <p:cNvSpPr txBox="1">
            <a:spLocks noChangeArrowheads="1"/>
          </p:cNvSpPr>
          <p:nvPr/>
        </p:nvSpPr>
        <p:spPr bwMode="auto">
          <a:xfrm>
            <a:off x="1762125" y="5151438"/>
            <a:ext cx="2665413" cy="384175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 type="none" w="lg" len="med"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/>
              <a:t>ŽÁK</a:t>
            </a:r>
          </a:p>
        </p:txBody>
      </p:sp>
      <p:sp>
        <p:nvSpPr>
          <p:cNvPr id="329733" name="Text Box 5"/>
          <p:cNvSpPr txBox="1">
            <a:spLocks noChangeArrowheads="1"/>
          </p:cNvSpPr>
          <p:nvPr/>
        </p:nvSpPr>
        <p:spPr bwMode="auto">
          <a:xfrm>
            <a:off x="5938838" y="3357563"/>
            <a:ext cx="2665412" cy="384175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 type="none" w="lg" len="med"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/>
              <a:t>UČITEL</a:t>
            </a:r>
          </a:p>
        </p:txBody>
      </p:sp>
      <p:sp>
        <p:nvSpPr>
          <p:cNvPr id="329734" name="Text Box 6"/>
          <p:cNvSpPr txBox="1">
            <a:spLocks noChangeArrowheads="1"/>
          </p:cNvSpPr>
          <p:nvPr/>
        </p:nvSpPr>
        <p:spPr bwMode="auto">
          <a:xfrm>
            <a:off x="1762125" y="1484313"/>
            <a:ext cx="2665413" cy="74930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 type="none" w="lg" len="med"/>
          </a:ln>
        </p:spPr>
        <p:txBody>
          <a:bodyPr lIns="0" tIns="0" rIns="0" bIns="0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b="1"/>
              <a:t>OBSAH VZDĚLÁVÁNÍ</a:t>
            </a:r>
          </a:p>
        </p:txBody>
      </p:sp>
      <p:cxnSp>
        <p:nvCxnSpPr>
          <p:cNvPr id="329736" name="AutoShape 8"/>
          <p:cNvCxnSpPr>
            <a:cxnSpLocks noChangeShapeType="1"/>
            <a:stCxn id="329732" idx="0"/>
            <a:endCxn id="329734" idx="2"/>
          </p:cNvCxnSpPr>
          <p:nvPr/>
        </p:nvCxnSpPr>
        <p:spPr bwMode="auto">
          <a:xfrm flipV="1">
            <a:off x="3095625" y="2243138"/>
            <a:ext cx="0" cy="28987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 type="arrow" w="med" len="med"/>
            <a:tailEnd type="arrow" w="lg" len="med"/>
          </a:ln>
        </p:spPr>
      </p:cxnSp>
      <p:cxnSp>
        <p:nvCxnSpPr>
          <p:cNvPr id="329737" name="AutoShape 9"/>
          <p:cNvCxnSpPr>
            <a:cxnSpLocks noChangeShapeType="1"/>
            <a:stCxn id="329733" idx="0"/>
            <a:endCxn id="329734" idx="3"/>
          </p:cNvCxnSpPr>
          <p:nvPr/>
        </p:nvCxnSpPr>
        <p:spPr bwMode="auto">
          <a:xfrm flipH="1" flipV="1">
            <a:off x="4437063" y="1858963"/>
            <a:ext cx="2835275" cy="148907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 type="arrow" w="med" len="med"/>
            <a:tailEnd type="arrow" w="lg" len="med"/>
          </a:ln>
        </p:spPr>
      </p:cxnSp>
      <p:cxnSp>
        <p:nvCxnSpPr>
          <p:cNvPr id="329738" name="AutoShape 10"/>
          <p:cNvCxnSpPr>
            <a:cxnSpLocks noChangeShapeType="1"/>
            <a:stCxn id="329733" idx="2"/>
            <a:endCxn id="329732" idx="3"/>
          </p:cNvCxnSpPr>
          <p:nvPr/>
        </p:nvCxnSpPr>
        <p:spPr bwMode="auto">
          <a:xfrm flipH="1">
            <a:off x="4437063" y="3751263"/>
            <a:ext cx="2835275" cy="1592262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 type="arrow" w="med" len="med"/>
            <a:tailEnd type="arrow" w="lg" len="med"/>
          </a:ln>
        </p:spPr>
      </p:cxnSp>
      <p:sp>
        <p:nvSpPr>
          <p:cNvPr id="329740" name="Text Box 12"/>
          <p:cNvSpPr txBox="1">
            <a:spLocks noChangeArrowheads="1"/>
          </p:cNvSpPr>
          <p:nvPr/>
        </p:nvSpPr>
        <p:spPr bwMode="auto">
          <a:xfrm>
            <a:off x="563563" y="2624138"/>
            <a:ext cx="5041900" cy="1838325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 type="none" w="lg" len="med"/>
          </a:ln>
        </p:spPr>
        <p:txBody>
          <a:bodyPr lIns="0" tIns="0" rIns="0" bIns="0" anchorCtr="1"/>
          <a:lstStyle/>
          <a:p>
            <a:pPr algn="ctr">
              <a:spcBef>
                <a:spcPct val="50000"/>
              </a:spcBef>
            </a:pPr>
            <a:r>
              <a:rPr lang="cs-CZ" b="1"/>
              <a:t>DIDAKTICKÉ PROSTŘEDKY</a:t>
            </a:r>
          </a:p>
        </p:txBody>
      </p:sp>
      <p:sp>
        <p:nvSpPr>
          <p:cNvPr id="329739" name="Text Box 11"/>
          <p:cNvSpPr txBox="1">
            <a:spLocks noChangeArrowheads="1"/>
          </p:cNvSpPr>
          <p:nvPr/>
        </p:nvSpPr>
        <p:spPr bwMode="auto">
          <a:xfrm>
            <a:off x="754063" y="3068638"/>
            <a:ext cx="1657350" cy="365125"/>
          </a:xfrm>
          <a:prstGeom prst="rect">
            <a:avLst/>
          </a:prstGeom>
          <a:solidFill>
            <a:srgbClr val="00FF00"/>
          </a:solidFill>
          <a:ln w="19050">
            <a:noFill/>
            <a:miter lim="800000"/>
            <a:headEnd/>
            <a:tailEnd type="none" w="lg" len="med"/>
          </a:ln>
        </p:spPr>
        <p:txBody>
          <a:bodyPr lIns="0" tIns="0" rIns="0" bIns="0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b="1"/>
              <a:t>METODY</a:t>
            </a:r>
          </a:p>
        </p:txBody>
      </p:sp>
      <p:sp>
        <p:nvSpPr>
          <p:cNvPr id="329741" name="Text Box 13"/>
          <p:cNvSpPr txBox="1">
            <a:spLocks noChangeArrowheads="1"/>
          </p:cNvSpPr>
          <p:nvPr/>
        </p:nvSpPr>
        <p:spPr bwMode="auto">
          <a:xfrm>
            <a:off x="2554288" y="3068638"/>
            <a:ext cx="1657350" cy="365125"/>
          </a:xfrm>
          <a:prstGeom prst="rect">
            <a:avLst/>
          </a:prstGeom>
          <a:solidFill>
            <a:srgbClr val="00FF00"/>
          </a:solidFill>
          <a:ln w="19050">
            <a:noFill/>
            <a:miter lim="800000"/>
            <a:headEnd/>
            <a:tailEnd type="none" w="lg" len="med"/>
          </a:ln>
        </p:spPr>
        <p:txBody>
          <a:bodyPr lIns="0" tIns="0" rIns="0" bIns="0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b="1"/>
              <a:t>FORMY</a:t>
            </a:r>
          </a:p>
        </p:txBody>
      </p:sp>
      <p:sp>
        <p:nvSpPr>
          <p:cNvPr id="329742" name="Text Box 14"/>
          <p:cNvSpPr txBox="1">
            <a:spLocks noChangeArrowheads="1"/>
          </p:cNvSpPr>
          <p:nvPr/>
        </p:nvSpPr>
        <p:spPr bwMode="auto">
          <a:xfrm>
            <a:off x="755650" y="3568700"/>
            <a:ext cx="1657350" cy="365125"/>
          </a:xfrm>
          <a:prstGeom prst="rect">
            <a:avLst/>
          </a:prstGeom>
          <a:solidFill>
            <a:srgbClr val="00FF00"/>
          </a:solidFill>
          <a:ln w="19050">
            <a:noFill/>
            <a:miter lim="800000"/>
            <a:headEnd/>
            <a:tailEnd type="none" w="lg" len="med"/>
          </a:ln>
        </p:spPr>
        <p:txBody>
          <a:bodyPr lIns="0" tIns="0" rIns="0" bIns="0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b="1"/>
              <a:t>POMŮCKY</a:t>
            </a:r>
          </a:p>
        </p:txBody>
      </p:sp>
      <p:sp>
        <p:nvSpPr>
          <p:cNvPr id="329743" name="Text Box 15"/>
          <p:cNvSpPr txBox="1">
            <a:spLocks noChangeArrowheads="1"/>
          </p:cNvSpPr>
          <p:nvPr/>
        </p:nvSpPr>
        <p:spPr bwMode="auto">
          <a:xfrm>
            <a:off x="2555875" y="3568700"/>
            <a:ext cx="3024188" cy="730250"/>
          </a:xfrm>
          <a:prstGeom prst="rect">
            <a:avLst/>
          </a:prstGeom>
          <a:solidFill>
            <a:srgbClr val="00FF00"/>
          </a:solidFill>
          <a:ln w="19050">
            <a:noFill/>
            <a:miter lim="800000"/>
            <a:headEnd/>
            <a:tailEnd type="none" w="lg" len="med"/>
          </a:ln>
        </p:spPr>
        <p:txBody>
          <a:bodyPr lIns="0" tIns="0" rIns="0" bIns="0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b="1"/>
              <a:t>TECHNIKA  A TECHNOLOGIE</a:t>
            </a:r>
          </a:p>
        </p:txBody>
      </p:sp>
      <p:sp>
        <p:nvSpPr>
          <p:cNvPr id="329745" name="Text Box 17"/>
          <p:cNvSpPr txBox="1">
            <a:spLocks noChangeArrowheads="1"/>
          </p:cNvSpPr>
          <p:nvPr/>
        </p:nvSpPr>
        <p:spPr bwMode="auto">
          <a:xfrm>
            <a:off x="5075238" y="1125538"/>
            <a:ext cx="2665412" cy="384175"/>
          </a:xfrm>
          <a:prstGeom prst="rect">
            <a:avLst/>
          </a:prstGeom>
          <a:solidFill>
            <a:srgbClr val="00CCFF"/>
          </a:solidFill>
          <a:ln w="19050">
            <a:solidFill>
              <a:srgbClr val="000000"/>
            </a:solidFill>
            <a:miter lim="800000"/>
            <a:headEnd/>
            <a:tailEnd type="none" w="lg" len="med"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/>
              <a:t>PROSTŘEDÍ</a:t>
            </a:r>
          </a:p>
        </p:txBody>
      </p:sp>
      <p:sp>
        <p:nvSpPr>
          <p:cNvPr id="329746" name="Text Box 18"/>
          <p:cNvSpPr txBox="1">
            <a:spLocks noChangeArrowheads="1"/>
          </p:cNvSpPr>
          <p:nvPr/>
        </p:nvSpPr>
        <p:spPr bwMode="auto">
          <a:xfrm>
            <a:off x="6011863" y="4714875"/>
            <a:ext cx="2303462" cy="730250"/>
          </a:xfrm>
          <a:prstGeom prst="rect">
            <a:avLst/>
          </a:prstGeom>
          <a:solidFill>
            <a:srgbClr val="FF99CC"/>
          </a:solidFill>
          <a:ln w="28575">
            <a:noFill/>
            <a:miter lim="800000"/>
            <a:headEnd/>
            <a:tailEnd type="none" w="lg" len="med"/>
          </a:ln>
        </p:spPr>
        <p:txBody>
          <a:bodyPr lIns="0" tIns="0" rIns="0" bIns="0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/>
              <a:t>Didaktický trojúhelník</a:t>
            </a:r>
          </a:p>
        </p:txBody>
      </p:sp>
      <p:cxnSp>
        <p:nvCxnSpPr>
          <p:cNvPr id="329747" name="AutoShape 19"/>
          <p:cNvCxnSpPr>
            <a:cxnSpLocks noChangeShapeType="1"/>
            <a:stCxn id="329733" idx="1"/>
            <a:endCxn id="329740" idx="3"/>
          </p:cNvCxnSpPr>
          <p:nvPr/>
        </p:nvCxnSpPr>
        <p:spPr bwMode="auto">
          <a:xfrm flipH="1" flipV="1">
            <a:off x="5614988" y="3543300"/>
            <a:ext cx="314325" cy="63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 type="arrow" w="med" len="med"/>
            <a:tailEnd type="arrow" w="lg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44" grpId="0" animBg="1"/>
      <p:bldP spid="329732" grpId="0" animBg="1"/>
      <p:bldP spid="329733" grpId="0" animBg="1"/>
      <p:bldP spid="329734" grpId="0" animBg="1"/>
      <p:bldP spid="329740" grpId="0" animBg="1"/>
      <p:bldP spid="329739" grpId="0" animBg="1"/>
      <p:bldP spid="329741" grpId="0" animBg="1"/>
      <p:bldP spid="329742" grpId="0" animBg="1"/>
      <p:bldP spid="329743" grpId="0" animBg="1"/>
      <p:bldP spid="329745" grpId="0" animBg="1"/>
      <p:bldP spid="329746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D1B588AF0355B48ACCE63FA1F55E610" ma:contentTypeVersion="8" ma:contentTypeDescription="Vytvoří nový dokument" ma:contentTypeScope="" ma:versionID="d5d9d4fecb100cb8463477549d193f32">
  <xsd:schema xmlns:xsd="http://www.w3.org/2001/XMLSchema" xmlns:xs="http://www.w3.org/2001/XMLSchema" xmlns:p="http://schemas.microsoft.com/office/2006/metadata/properties" xmlns:ns2="c0aac214-c700-421d-870f-b5da95c3dad8" xmlns:ns3="02773977-4999-46fc-852c-92fd389ba39f" targetNamespace="http://schemas.microsoft.com/office/2006/metadata/properties" ma:root="true" ma:fieldsID="49390a4ef9af6b6e001481406cd0c14a" ns2:_="" ns3:_="">
    <xsd:import namespace="c0aac214-c700-421d-870f-b5da95c3dad8"/>
    <xsd:import namespace="02773977-4999-46fc-852c-92fd389ba3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aac214-c700-421d-870f-b5da95c3da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773977-4999-46fc-852c-92fd389ba39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c0aac214-c700-421d-870f-b5da95c3dad8" xsi:nil="true"/>
  </documentManagement>
</p:properties>
</file>

<file path=customXml/itemProps1.xml><?xml version="1.0" encoding="utf-8"?>
<ds:datastoreItem xmlns:ds="http://schemas.openxmlformats.org/officeDocument/2006/customXml" ds:itemID="{E05A646E-8C46-44DA-8DD4-C5797CD6C33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9624F5-2C46-40DB-A194-03A93D5DDDC0}"/>
</file>

<file path=customXml/itemProps3.xml><?xml version="1.0" encoding="utf-8"?>
<ds:datastoreItem xmlns:ds="http://schemas.openxmlformats.org/officeDocument/2006/customXml" ds:itemID="{6B8D0F2C-5717-47EC-A5EA-F23B5DD97DC4}">
  <ds:schemaRefs>
    <ds:schemaRef ds:uri="http://schemas.microsoft.com/office/2006/metadata/properties"/>
    <ds:schemaRef ds:uri="http://schemas.microsoft.com/office/infopath/2007/PartnerControls"/>
    <ds:schemaRef ds:uri="0c777db4-5488-4e01-94f5-a21cfaafcaf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850</Words>
  <Application>Microsoft Office PowerPoint</Application>
  <PresentationFormat>Předvádění na obrazovce (4:3)</PresentationFormat>
  <Paragraphs>130</Paragraphs>
  <Slides>24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5" baseType="lpstr">
      <vt:lpstr>Motiv sady Office</vt:lpstr>
      <vt:lpstr>Vzdělávání zaměřené na praktickou výuku, posuzování výsledků učení Řešení modelových situací v praktickém vyučování</vt:lpstr>
      <vt:lpstr>Úvod do didaktiky</vt:lpstr>
      <vt:lpstr>Diferenciace oborových didaktik:</vt:lpstr>
      <vt:lpstr>Prezentace aplikace PowerPoint</vt:lpstr>
      <vt:lpstr>Prezentace aplikace PowerPoint</vt:lpstr>
      <vt:lpstr>Vyučování (výuka)</vt:lpstr>
      <vt:lpstr>Vyučování</vt:lpstr>
      <vt:lpstr>Činitelé výuky</vt:lpstr>
      <vt:lpstr>Model vyučování, činitelé výuky</vt:lpstr>
      <vt:lpstr>Když se to jinak nakreslí….</vt:lpstr>
      <vt:lpstr>Prezentace aplikace PowerPoint</vt:lpstr>
      <vt:lpstr>Učení</vt:lpstr>
      <vt:lpstr>Učení během evoluce</vt:lpstr>
      <vt:lpstr>Druhy učení podle Čápa</vt:lpstr>
      <vt:lpstr>Paměť</vt:lpstr>
      <vt:lpstr>Druhy paměti</vt:lpstr>
      <vt:lpstr>Druhy paměti</vt:lpstr>
      <vt:lpstr>Vztah mezi pamětí a opakováním</vt:lpstr>
      <vt:lpstr>Co pro učitele vyplývá ze znalosti krátkodobé a dlouhodobé paměti?</vt:lpstr>
      <vt:lpstr>Dělení dlouhodobé paměti</vt:lpstr>
      <vt:lpstr>Shrnutí</vt:lpstr>
      <vt:lpstr>Prezentace aplikace PowerPoint</vt:lpstr>
      <vt:lpstr>Prezentace aplikace PowerPoint</vt:lpstr>
      <vt:lpstr>10 charakteristik efektivního vyučování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Didaktika, vyučování, paměť, učení</dc:title>
  <dc:creator>uzivatel</dc:creator>
  <cp:lastModifiedBy>Votava Jiří</cp:lastModifiedBy>
  <cp:revision>52</cp:revision>
  <dcterms:created xsi:type="dcterms:W3CDTF">2017-02-02T08:26:14Z</dcterms:created>
  <dcterms:modified xsi:type="dcterms:W3CDTF">2023-10-18T09:35:25Z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0x0101002D1B588AF0355B48ACCE63FA1F55E610</vt:lpwstr>
  </property>
  <property fmtid="{D5CDD505-2E9C-101B-9397-08002B2CF9AE}" pid="3" name="MediaServiceImageTags">
    <vt:lpwstr/>
  </property>
  <property fmtid="{D5CDD505-2E9C-101B-9397-08002B2CF9AE}" pid="4" name="Order">
    <vt:r8>2600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