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6"/>
  </p:notesMasterIdLst>
  <p:sldIdLst>
    <p:sldId id="256" r:id="rId3"/>
    <p:sldId id="258" r:id="rId4"/>
    <p:sldId id="259" r:id="rId5"/>
    <p:sldId id="266" r:id="rId6"/>
    <p:sldId id="261" r:id="rId7"/>
    <p:sldId id="260" r:id="rId8"/>
    <p:sldId id="262" r:id="rId9"/>
    <p:sldId id="265" r:id="rId10"/>
    <p:sldId id="267" r:id="rId11"/>
    <p:sldId id="268" r:id="rId12"/>
    <p:sldId id="263" r:id="rId13"/>
    <p:sldId id="264" r:id="rId14"/>
    <p:sldId id="269" r:id="rId15"/>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E02DA"/>
    <a:srgbClr val="E31DC7"/>
    <a:srgbClr val="545454"/>
    <a:srgbClr val="FF0000"/>
    <a:srgbClr val="BB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84" autoAdjust="0"/>
    <p:restoredTop sz="94660"/>
  </p:normalViewPr>
  <p:slideViewPr>
    <p:cSldViewPr>
      <p:cViewPr>
        <p:scale>
          <a:sx n="80" d="100"/>
          <a:sy n="80" d="100"/>
        </p:scale>
        <p:origin x="-90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A0D4F-0CF4-4009-9212-D7FDF4C1FD14}" type="datetimeFigureOut">
              <a:rPr lang="el-GR" smtClean="0"/>
              <a:t>18/11/2011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1D12F-58E2-448C-ABB9-F50686176777}" type="slidenum">
              <a:rPr lang="el-GR" smtClean="0"/>
              <a:t>‹#›</a:t>
            </a:fld>
            <a:endParaRPr lang="el-GR"/>
          </a:p>
        </p:txBody>
      </p:sp>
    </p:spTree>
    <p:extLst>
      <p:ext uri="{BB962C8B-B14F-4D97-AF65-F5344CB8AC3E}">
        <p14:creationId xmlns:p14="http://schemas.microsoft.com/office/powerpoint/2010/main" val="239321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FB1D12F-58E2-448C-ABB9-F50686176777}" type="slidenum">
              <a:rPr lang="el-GR" smtClean="0"/>
              <a:t>1</a:t>
            </a:fld>
            <a:endParaRPr lang="el-GR"/>
          </a:p>
        </p:txBody>
      </p:sp>
    </p:spTree>
    <p:extLst>
      <p:ext uri="{BB962C8B-B14F-4D97-AF65-F5344CB8AC3E}">
        <p14:creationId xmlns:p14="http://schemas.microsoft.com/office/powerpoint/2010/main" val="208152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C9428442-26E7-4884-9B47-13C90C304355}" type="datetimeFigureOut">
              <a:rPr lang="fr-FR" smtClean="0"/>
              <a:pPr>
                <a:defRPr/>
              </a:pPr>
              <a:t>18/11/2011</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B2ADF752-733D-4AEE-B1C0-160908DB1864}" type="slidenum">
              <a:rPr lang="fr-CA" smtClean="0"/>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9428442-26E7-4884-9B47-13C90C304355}" type="datetimeFigureOut">
              <a:rPr lang="fr-FR" smtClean="0"/>
              <a:pPr>
                <a:defRPr/>
              </a:pPr>
              <a:t>18/11/2011</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B2ADF752-733D-4AEE-B1C0-160908DB1864}" type="slidenum">
              <a:rPr lang="fr-CA" smtClean="0"/>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9428442-26E7-4884-9B47-13C90C304355}" type="datetimeFigureOut">
              <a:rPr lang="fr-FR" smtClean="0"/>
              <a:pPr>
                <a:defRPr/>
              </a:pPr>
              <a:t>18/11/2011</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B2ADF752-733D-4AEE-B1C0-160908DB1864}" type="slidenum">
              <a:rPr lang="fr-CA" smtClean="0"/>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9428442-26E7-4884-9B47-13C90C304355}" type="datetimeFigureOut">
              <a:rPr lang="fr-FR" smtClean="0"/>
              <a:pPr>
                <a:defRPr/>
              </a:pPr>
              <a:t>18/11/2011</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B2ADF752-733D-4AEE-B1C0-160908DB1864}" type="slidenum">
              <a:rPr lang="fr-CA" smtClean="0"/>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pPr>
              <a:defRPr/>
            </a:pPr>
            <a:fld id="{C9428442-26E7-4884-9B47-13C90C304355}" type="datetimeFigureOut">
              <a:rPr lang="fr-FR" smtClean="0"/>
              <a:pPr>
                <a:defRPr/>
              </a:pPr>
              <a:t>18/11/2011</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B2ADF752-733D-4AEE-B1C0-160908DB1864}" type="slidenum">
              <a:rPr lang="fr-CA" smtClean="0"/>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C9428442-26E7-4884-9B47-13C90C304355}" type="datetimeFigureOut">
              <a:rPr lang="fr-FR" smtClean="0"/>
              <a:pPr>
                <a:defRPr/>
              </a:pPr>
              <a:t>18/11/2011</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pPr>
              <a:defRPr/>
            </a:pPr>
            <a:fld id="{B2ADF752-733D-4AEE-B1C0-160908DB1864}" type="slidenum">
              <a:rPr lang="fr-CA" smtClean="0"/>
              <a:pPr>
                <a:defRPr/>
              </a:pPr>
              <a:t>‹#›</a:t>
            </a:fld>
            <a:endParaRPr lang="fr-C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9428442-26E7-4884-9B47-13C90C304355}" type="datetimeFigureOut">
              <a:rPr lang="fr-FR" smtClean="0"/>
              <a:pPr>
                <a:defRPr/>
              </a:pPr>
              <a:t>18/11/2011</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9" name="Slide Number Placeholder 8"/>
          <p:cNvSpPr>
            <a:spLocks noGrp="1"/>
          </p:cNvSpPr>
          <p:nvPr>
            <p:ph type="sldNum" sz="quarter" idx="12"/>
          </p:nvPr>
        </p:nvSpPr>
        <p:spPr/>
        <p:txBody>
          <a:bodyPr/>
          <a:lstStyle/>
          <a:p>
            <a:pPr>
              <a:defRPr/>
            </a:pPr>
            <a:fld id="{B2ADF752-733D-4AEE-B1C0-160908DB1864}" type="slidenum">
              <a:rPr lang="fr-CA" smtClean="0"/>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9428442-26E7-4884-9B47-13C90C304355}" type="datetimeFigureOut">
              <a:rPr lang="fr-FR" smtClean="0"/>
              <a:pPr>
                <a:defRPr/>
              </a:pPr>
              <a:t>18/11/2011</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5" name="Slide Number Placeholder 4"/>
          <p:cNvSpPr>
            <a:spLocks noGrp="1"/>
          </p:cNvSpPr>
          <p:nvPr>
            <p:ph type="sldNum" sz="quarter" idx="12"/>
          </p:nvPr>
        </p:nvSpPr>
        <p:spPr/>
        <p:txBody>
          <a:bodyPr/>
          <a:lstStyle/>
          <a:p>
            <a:pPr>
              <a:defRPr/>
            </a:pPr>
            <a:fld id="{B2ADF752-733D-4AEE-B1C0-160908DB1864}" type="slidenum">
              <a:rPr lang="fr-CA" smtClean="0"/>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9428442-26E7-4884-9B47-13C90C304355}" type="datetimeFigureOut">
              <a:rPr lang="fr-FR" smtClean="0"/>
              <a:pPr>
                <a:defRPr/>
              </a:pPr>
              <a:t>18/11/2011</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4" name="Slide Number Placeholder 3"/>
          <p:cNvSpPr>
            <a:spLocks noGrp="1"/>
          </p:cNvSpPr>
          <p:nvPr>
            <p:ph type="sldNum" sz="quarter" idx="12"/>
          </p:nvPr>
        </p:nvSpPr>
        <p:spPr/>
        <p:txBody>
          <a:bodyPr/>
          <a:lstStyle/>
          <a:p>
            <a:pPr>
              <a:defRPr/>
            </a:pPr>
            <a:fld id="{B2ADF752-733D-4AEE-B1C0-160908DB1864}" type="slidenum">
              <a:rPr lang="fr-CA" smtClean="0"/>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pPr>
              <a:defRPr/>
            </a:pPr>
            <a:fld id="{C9428442-26E7-4884-9B47-13C90C304355}" type="datetimeFigureOut">
              <a:rPr lang="fr-FR" smtClean="0"/>
              <a:pPr>
                <a:defRPr/>
              </a:pPr>
              <a:t>18/11/2011</a:t>
            </a:fld>
            <a:endParaRPr lang="fr-CA"/>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fr-C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B2ADF752-733D-4AEE-B1C0-160908DB1864}" type="slidenum">
              <a:rPr lang="fr-CA" smtClean="0"/>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9428442-26E7-4884-9B47-13C90C304355}" type="datetimeFigureOut">
              <a:rPr lang="fr-FR" smtClean="0"/>
              <a:pPr>
                <a:defRPr/>
              </a:pPr>
              <a:t>18/11/2011</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pPr>
              <a:defRPr/>
            </a:pPr>
            <a:fld id="{B2ADF752-733D-4AEE-B1C0-160908DB1864}" type="slidenum">
              <a:rPr lang="fr-CA" smtClean="0"/>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fld id="{C9428442-26E7-4884-9B47-13C90C304355}" type="datetimeFigureOut">
              <a:rPr lang="fr-FR" smtClean="0"/>
              <a:pPr>
                <a:defRPr/>
              </a:pPr>
              <a:t>18/11/2011</a:t>
            </a:fld>
            <a:endParaRPr lang="fr-C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fr-C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B2ADF752-733D-4AEE-B1C0-160908DB1864}" type="slidenum">
              <a:rPr lang="fr-CA" smtClean="0"/>
              <a:pPr>
                <a:defRPr/>
              </a:pPr>
              <a:t>‹#›</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mailto:info@smart-studios.gr"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mailto:info@smart-studios.gr" TargetMode="External"/><Relationship Id="rId2" Type="http://schemas.openxmlformats.org/officeDocument/2006/relationships/hyperlink" Target="http://www.smart-studios.gr/"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ateinsurance.gr/"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4325071"/>
            <a:ext cx="3806825" cy="1480193"/>
          </a:xfrm>
        </p:spPr>
      </p:pic>
      <p:sp>
        <p:nvSpPr>
          <p:cNvPr id="5" name="Rectangle 4"/>
          <p:cNvSpPr/>
          <p:nvPr/>
        </p:nvSpPr>
        <p:spPr>
          <a:xfrm>
            <a:off x="8100392" y="6671790"/>
            <a:ext cx="936104" cy="72008"/>
          </a:xfrm>
          <a:prstGeom prst="rect">
            <a:avLst/>
          </a:pr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008" b="96241" l="5634" r="96127">
                        <a14:foregroundMark x1="46127" y1="29323" x2="46127" y2="29323"/>
                        <a14:foregroundMark x1="18662" y1="43609" x2="18662" y2="43609"/>
                        <a14:foregroundMark x1="15141" y1="48872" x2="15141" y2="48872"/>
                        <a14:foregroundMark x1="26056" y1="54887" x2="26056" y2="54887"/>
                        <a14:foregroundMark x1="26408" y1="55639" x2="26408" y2="55639"/>
                        <a14:foregroundMark x1="23592" y1="52632" x2="23592" y2="52632"/>
                        <a14:foregroundMark x1="27113" y1="51880" x2="27113" y2="51880"/>
                        <a14:foregroundMark x1="30282" y1="55639" x2="30282" y2="55639"/>
                        <a14:foregroundMark x1="36268" y1="55639" x2="36268" y2="55639"/>
                        <a14:foregroundMark x1="26408" y1="54887" x2="26408" y2="54887"/>
                        <a14:foregroundMark x1="42606" y1="51128" x2="42606" y2="51128"/>
                        <a14:foregroundMark x1="49648" y1="57143" x2="49648" y2="57143"/>
                        <a14:foregroundMark x1="55986" y1="57895" x2="55986" y2="57895"/>
                        <a14:foregroundMark x1="60211" y1="51128" x2="60211" y2="51128"/>
                        <a14:foregroundMark x1="64085" y1="53383" x2="64085" y2="53383"/>
                        <a14:foregroundMark x1="70775" y1="54887" x2="70775" y2="54887"/>
                        <a14:foregroundMark x1="77113" y1="54887" x2="77113" y2="54887"/>
                        <a14:foregroundMark x1="79930" y1="54887" x2="79930" y2="54887"/>
                        <a14:foregroundMark x1="86972" y1="54135" x2="86972" y2="54135"/>
                        <a14:foregroundMark x1="54225" y1="51880" x2="54225" y2="51880"/>
                        <a14:foregroundMark x1="59859" y1="24812" x2="59859" y2="24812"/>
                        <a14:foregroundMark x1="52113" y1="24812" x2="52113" y2="24812"/>
                        <a14:foregroundMark x1="41549" y1="24060" x2="41549" y2="24060"/>
                        <a14:foregroundMark x1="33803" y1="27820" x2="33803" y2="27820"/>
                        <a14:foregroundMark x1="31690" y1="27820" x2="31690" y2="27820"/>
                        <a14:foregroundMark x1="23944" y1="27068" x2="23944" y2="27068"/>
                        <a14:foregroundMark x1="23592" y1="27068" x2="23592" y2="27068"/>
                        <a14:foregroundMark x1="21127" y1="25564" x2="21127" y2="25564"/>
                        <a14:foregroundMark x1="19718" y1="25564" x2="19718" y2="25564"/>
                        <a14:foregroundMark x1="23239" y1="24060" x2="23239" y2="24060"/>
                        <a14:foregroundMark x1="23592" y1="21805" x2="23592" y2="21805"/>
                        <a14:foregroundMark x1="25704" y1="21805" x2="25704" y2="21805"/>
                        <a14:foregroundMark x1="25352" y1="28571" x2="25352" y2="28571"/>
                        <a14:foregroundMark x1="25704" y1="30075" x2="25704" y2="30075"/>
                        <a14:foregroundMark x1="33099" y1="24060" x2="33099" y2="24060"/>
                        <a14:foregroundMark x1="32746" y1="21053" x2="32746" y2="21053"/>
                        <a14:foregroundMark x1="34155" y1="16541" x2="34155" y2="16541"/>
                        <a14:foregroundMark x1="53521" y1="17293" x2="53521" y2="17293"/>
                        <a14:foregroundMark x1="53873" y1="15038" x2="53873" y2="15038"/>
                        <a14:foregroundMark x1="55634" y1="15038" x2="55634" y2="15038"/>
                        <a14:foregroundMark x1="60563" y1="18045" x2="60563" y2="18045"/>
                        <a14:foregroundMark x1="60563" y1="21805" x2="60915" y2="23308"/>
                        <a14:foregroundMark x1="61620" y1="26316" x2="61620" y2="26316"/>
                        <a14:foregroundMark x1="63028" y1="27068" x2="63028" y2="27068"/>
                        <a14:foregroundMark x1="65141" y1="22556" x2="65141" y2="22556"/>
                        <a14:foregroundMark x1="65845" y1="17293" x2="65845" y2="17293"/>
                        <a14:foregroundMark x1="67958" y1="17293" x2="67958" y2="17293"/>
                        <a14:backgroundMark x1="10915" y1="15789" x2="10915"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1619590" y="188550"/>
            <a:ext cx="2201030" cy="10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4066" y="1340710"/>
            <a:ext cx="6047124" cy="369332"/>
          </a:xfrm>
          <a:prstGeom prst="rect">
            <a:avLst/>
          </a:prstGeom>
        </p:spPr>
        <p:txBody>
          <a:bodyPr wrap="square">
            <a:spAutoFit/>
          </a:bodyPr>
          <a:lstStyle/>
          <a:p>
            <a:r>
              <a:rPr lang="fr-CA" b="1" dirty="0">
                <a:solidFill>
                  <a:srgbClr val="FF66FF"/>
                </a:solidFill>
                <a:effectLst>
                  <a:outerShdw blurRad="38100" dist="38100" dir="2700000" algn="tl">
                    <a:srgbClr val="000000">
                      <a:alpha val="43137"/>
                    </a:srgbClr>
                  </a:outerShdw>
                </a:effectLst>
                <a:latin typeface="Segoe Script" pitchFamily="34" charset="0"/>
              </a:rPr>
              <a:t>The </a:t>
            </a:r>
            <a:r>
              <a:rPr lang="fr-CA" b="1" dirty="0" err="1">
                <a:solidFill>
                  <a:srgbClr val="FF66FF"/>
                </a:solidFill>
                <a:effectLst>
                  <a:outerShdw blurRad="38100" dist="38100" dir="2700000" algn="tl">
                    <a:srgbClr val="000000">
                      <a:alpha val="43137"/>
                    </a:srgbClr>
                  </a:outerShdw>
                </a:effectLst>
                <a:latin typeface="Segoe Script" pitchFamily="34" charset="0"/>
              </a:rPr>
              <a:t>smartest</a:t>
            </a:r>
            <a:r>
              <a:rPr lang="fr-CA" b="1" dirty="0">
                <a:solidFill>
                  <a:srgbClr val="FF66FF"/>
                </a:solidFill>
                <a:effectLst>
                  <a:outerShdw blurRad="38100" dist="38100" dir="2700000" algn="tl">
                    <a:srgbClr val="000000">
                      <a:alpha val="43137"/>
                    </a:srgbClr>
                  </a:outerShdw>
                </a:effectLst>
                <a:latin typeface="Segoe Script" pitchFamily="34" charset="0"/>
              </a:rPr>
              <a:t> solution to </a:t>
            </a:r>
            <a:r>
              <a:rPr lang="fr-CA" b="1" dirty="0" err="1">
                <a:solidFill>
                  <a:srgbClr val="FF66FF"/>
                </a:solidFill>
                <a:effectLst>
                  <a:outerShdw blurRad="38100" dist="38100" dir="2700000" algn="tl">
                    <a:srgbClr val="000000">
                      <a:alpha val="43137"/>
                    </a:srgbClr>
                  </a:outerShdw>
                </a:effectLst>
                <a:latin typeface="Segoe Script" pitchFamily="34" charset="0"/>
              </a:rPr>
              <a:t>student’s</a:t>
            </a:r>
            <a:r>
              <a:rPr lang="fr-CA" b="1" dirty="0">
                <a:solidFill>
                  <a:srgbClr val="FF66FF"/>
                </a:solidFill>
                <a:effectLst>
                  <a:outerShdw blurRad="38100" dist="38100" dir="2700000" algn="tl">
                    <a:srgbClr val="000000">
                      <a:alpha val="43137"/>
                    </a:srgbClr>
                  </a:outerShdw>
                </a:effectLst>
                <a:latin typeface="Segoe Script" pitchFamily="34" charset="0"/>
              </a:rPr>
              <a:t> flat sharing</a:t>
            </a:r>
            <a:endParaRPr lang="el-GR" dirty="0">
              <a:solidFill>
                <a:srgbClr val="FF66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00" y="908650"/>
            <a:ext cx="5968221" cy="4104456"/>
          </a:xfrm>
        </p:spPr>
        <p:txBody>
          <a:bodyPr rtlCol="0">
            <a:normAutofit/>
          </a:bodyPr>
          <a:lstStyle/>
          <a:p>
            <a:pPr>
              <a:buFont typeface="Wingdings" pitchFamily="2" charset="2"/>
              <a:buChar char="ü"/>
            </a:pPr>
            <a:r>
              <a:rPr lang="en-US" sz="1800" b="0" dirty="0" smtClean="0"/>
              <a:t>Free high speed internet</a:t>
            </a:r>
          </a:p>
          <a:p>
            <a:pPr>
              <a:buFont typeface="Wingdings" pitchFamily="2" charset="2"/>
              <a:buChar char="ü"/>
            </a:pPr>
            <a:r>
              <a:rPr lang="en-US" sz="1800" b="0" dirty="0" smtClean="0"/>
              <a:t>Proximity 4 minutes walk to metro station</a:t>
            </a:r>
          </a:p>
          <a:p>
            <a:pPr>
              <a:buFont typeface="Wingdings" pitchFamily="2" charset="2"/>
              <a:buChar char="ü"/>
            </a:pPr>
            <a:r>
              <a:rPr lang="en-US" sz="1800" b="0" dirty="0" smtClean="0"/>
              <a:t>Air condition</a:t>
            </a:r>
          </a:p>
          <a:p>
            <a:pPr>
              <a:buFont typeface="Wingdings" pitchFamily="2" charset="2"/>
              <a:buChar char="ü"/>
            </a:pPr>
            <a:r>
              <a:rPr lang="en-US" sz="1800" b="0" dirty="0" smtClean="0"/>
              <a:t>Autonomous heating</a:t>
            </a:r>
          </a:p>
          <a:p>
            <a:pPr>
              <a:buFont typeface="Wingdings" pitchFamily="2" charset="2"/>
              <a:buChar char="ü"/>
            </a:pPr>
            <a:r>
              <a:rPr lang="en-US" sz="1800" b="0" dirty="0" smtClean="0"/>
              <a:t>Security entrance doors</a:t>
            </a:r>
          </a:p>
          <a:p>
            <a:pPr>
              <a:buFont typeface="Wingdings" pitchFamily="2" charset="2"/>
              <a:buChar char="ü"/>
            </a:pPr>
            <a:r>
              <a:rPr lang="en-US" sz="1800" b="0" dirty="0" smtClean="0"/>
              <a:t>CCTV in public areas</a:t>
            </a:r>
          </a:p>
          <a:p>
            <a:pPr>
              <a:buFont typeface="Wingdings" pitchFamily="2" charset="2"/>
              <a:buChar char="ü"/>
            </a:pPr>
            <a:r>
              <a:rPr lang="en-US" sz="1800" b="0" dirty="0" smtClean="0"/>
              <a:t>Oak floors</a:t>
            </a:r>
          </a:p>
          <a:p>
            <a:pPr>
              <a:buFont typeface="Wingdings" pitchFamily="2" charset="2"/>
              <a:buChar char="ü"/>
            </a:pPr>
            <a:r>
              <a:rPr lang="en-US" sz="1800" b="0" dirty="0" smtClean="0"/>
              <a:t>Fully furnished by IKEA</a:t>
            </a:r>
          </a:p>
          <a:p>
            <a:pPr>
              <a:buFont typeface="Wingdings" pitchFamily="2" charset="2"/>
              <a:buChar char="ü"/>
            </a:pPr>
            <a:r>
              <a:rPr lang="en-US" sz="1800" b="0" dirty="0" smtClean="0"/>
              <a:t>All electrical appliances (LCD TV connectable to PC, oven, refrigerator, washing machine etc.)</a:t>
            </a:r>
          </a:p>
          <a:p>
            <a:pPr>
              <a:buFont typeface="Wingdings" pitchFamily="2" charset="2"/>
              <a:buChar char="ü"/>
            </a:pPr>
            <a:r>
              <a:rPr lang="en-US" sz="1800" b="0" dirty="0" smtClean="0"/>
              <a:t>Towels, linens, utensils, kitchenware</a:t>
            </a:r>
          </a:p>
          <a:p>
            <a:pPr>
              <a:buFont typeface="Wingdings" pitchFamily="2" charset="2"/>
              <a:buChar char="ü"/>
            </a:pPr>
            <a:endParaRPr lang="el-GR" sz="1800" b="0" dirty="0"/>
          </a:p>
        </p:txBody>
      </p:sp>
      <p:sp>
        <p:nvSpPr>
          <p:cNvPr id="7" name="Titre 1"/>
          <p:cNvSpPr>
            <a:spLocks noGrp="1"/>
          </p:cNvSpPr>
          <p:nvPr>
            <p:ph type="title"/>
          </p:nvPr>
        </p:nvSpPr>
        <p:spPr>
          <a:xfrm>
            <a:off x="3131800" y="28550"/>
            <a:ext cx="5976704" cy="808162"/>
          </a:xfrm>
        </p:spPr>
        <p:txBody>
          <a:bodyPr rtlCol="0">
            <a:normAutofit/>
          </a:bodyPr>
          <a:lstStyle/>
          <a:p>
            <a:pPr algn="ctr" eaLnBrk="1" fontAlgn="auto" hangingPunct="1">
              <a:spcAft>
                <a:spcPts val="0"/>
              </a:spcAft>
              <a:defRPr/>
            </a:pPr>
            <a:r>
              <a:rPr lang="fr-CA" dirty="0" err="1" smtClean="0">
                <a:solidFill>
                  <a:schemeClr val="tx1">
                    <a:lumMod val="75000"/>
                    <a:lumOff val="25000"/>
                  </a:schemeClr>
                </a:solidFill>
              </a:rPr>
              <a:t>benefits</a:t>
            </a:r>
            <a:endParaRPr lang="fr-CA" dirty="0" smtClean="0">
              <a:solidFill>
                <a:schemeClr val="tx1">
                  <a:lumMod val="75000"/>
                  <a:lumOff val="2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00" y="548600"/>
            <a:ext cx="2880400" cy="4320600"/>
          </a:xfrm>
          <a:prstGeom prst="rect">
            <a:avLst/>
          </a:prstGeom>
        </p:spPr>
      </p:pic>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08" b="96241" l="5634" r="96127">
                        <a14:foregroundMark x1="46127" y1="29323" x2="46127" y2="29323"/>
                        <a14:foregroundMark x1="18662" y1="43609" x2="18662" y2="43609"/>
                        <a14:foregroundMark x1="15141" y1="48872" x2="15141" y2="48872"/>
                        <a14:foregroundMark x1="26056" y1="54887" x2="26056" y2="54887"/>
                        <a14:foregroundMark x1="26408" y1="55639" x2="26408" y2="55639"/>
                        <a14:foregroundMark x1="23592" y1="52632" x2="23592" y2="52632"/>
                        <a14:foregroundMark x1="27113" y1="51880" x2="27113" y2="51880"/>
                        <a14:foregroundMark x1="30282" y1="55639" x2="30282" y2="55639"/>
                        <a14:foregroundMark x1="36268" y1="55639" x2="36268" y2="55639"/>
                        <a14:foregroundMark x1="26408" y1="54887" x2="26408" y2="54887"/>
                        <a14:foregroundMark x1="42606" y1="51128" x2="42606" y2="51128"/>
                        <a14:foregroundMark x1="49648" y1="57143" x2="49648" y2="57143"/>
                        <a14:foregroundMark x1="55986" y1="57895" x2="55986" y2="57895"/>
                        <a14:foregroundMark x1="60211" y1="51128" x2="60211" y2="51128"/>
                        <a14:foregroundMark x1="64085" y1="53383" x2="64085" y2="53383"/>
                        <a14:foregroundMark x1="70775" y1="54887" x2="70775" y2="54887"/>
                        <a14:foregroundMark x1="77113" y1="54887" x2="77113" y2="54887"/>
                        <a14:foregroundMark x1="79930" y1="54887" x2="79930" y2="54887"/>
                        <a14:foregroundMark x1="86972" y1="54135" x2="86972" y2="54135"/>
                        <a14:foregroundMark x1="54225" y1="51880" x2="54225" y2="51880"/>
                        <a14:foregroundMark x1="59859" y1="24812" x2="59859" y2="24812"/>
                        <a14:foregroundMark x1="52113" y1="24812" x2="52113" y2="24812"/>
                        <a14:foregroundMark x1="41549" y1="24060" x2="41549" y2="24060"/>
                        <a14:foregroundMark x1="33803" y1="27820" x2="33803" y2="27820"/>
                        <a14:foregroundMark x1="31690" y1="27820" x2="31690" y2="27820"/>
                        <a14:foregroundMark x1="23944" y1="27068" x2="23944" y2="27068"/>
                        <a14:foregroundMark x1="23592" y1="27068" x2="23592" y2="27068"/>
                        <a14:foregroundMark x1="21127" y1="25564" x2="21127" y2="25564"/>
                        <a14:foregroundMark x1="19718" y1="25564" x2="19718" y2="25564"/>
                        <a14:foregroundMark x1="23239" y1="24060" x2="23239" y2="24060"/>
                        <a14:foregroundMark x1="23592" y1="21805" x2="23592" y2="21805"/>
                        <a14:foregroundMark x1="25704" y1="21805" x2="25704" y2="21805"/>
                        <a14:foregroundMark x1="25352" y1="28571" x2="25352" y2="28571"/>
                        <a14:foregroundMark x1="25704" y1="30075" x2="25704" y2="30075"/>
                        <a14:foregroundMark x1="33099" y1="24060" x2="33099" y2="24060"/>
                        <a14:foregroundMark x1="32746" y1="21053" x2="32746" y2="21053"/>
                        <a14:foregroundMark x1="34155" y1="16541" x2="34155" y2="16541"/>
                        <a14:foregroundMark x1="53521" y1="17293" x2="53521" y2="17293"/>
                        <a14:foregroundMark x1="53873" y1="15038" x2="53873" y2="15038"/>
                        <a14:foregroundMark x1="55634" y1="15038" x2="55634" y2="15038"/>
                        <a14:foregroundMark x1="60563" y1="18045" x2="60563" y2="18045"/>
                        <a14:foregroundMark x1="60563" y1="21805" x2="60915" y2="23308"/>
                        <a14:foregroundMark x1="61620" y1="26316" x2="61620" y2="26316"/>
                        <a14:foregroundMark x1="63028" y1="27068" x2="63028" y2="27068"/>
                        <a14:foregroundMark x1="65141" y1="22556" x2="65141" y2="22556"/>
                        <a14:foregroundMark x1="65845" y1="17293" x2="65845" y2="17293"/>
                        <a14:foregroundMark x1="67958" y1="17293" x2="67958" y2="17293"/>
                        <a14:backgroundMark x1="10915" y1="15789" x2="10915"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786750" y="5690665"/>
            <a:ext cx="2201030" cy="10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989496" y="6084088"/>
            <a:ext cx="6047124" cy="369332"/>
          </a:xfrm>
          <a:prstGeom prst="rect">
            <a:avLst/>
          </a:prstGeom>
        </p:spPr>
        <p:txBody>
          <a:bodyPr wrap="square">
            <a:spAutoFit/>
          </a:bodyPr>
          <a:lstStyle/>
          <a:p>
            <a:r>
              <a:rPr lang="fr-CA" b="1" dirty="0">
                <a:solidFill>
                  <a:srgbClr val="FF66FF"/>
                </a:solidFill>
                <a:effectLst>
                  <a:outerShdw blurRad="38100" dist="38100" dir="2700000" algn="tl">
                    <a:srgbClr val="000000">
                      <a:alpha val="43137"/>
                    </a:srgbClr>
                  </a:outerShdw>
                </a:effectLst>
                <a:latin typeface="Segoe Script" pitchFamily="34" charset="0"/>
              </a:rPr>
              <a:t>The </a:t>
            </a:r>
            <a:r>
              <a:rPr lang="fr-CA" b="1" dirty="0" err="1">
                <a:solidFill>
                  <a:srgbClr val="FF66FF"/>
                </a:solidFill>
                <a:effectLst>
                  <a:outerShdw blurRad="38100" dist="38100" dir="2700000" algn="tl">
                    <a:srgbClr val="000000">
                      <a:alpha val="43137"/>
                    </a:srgbClr>
                  </a:outerShdw>
                </a:effectLst>
                <a:latin typeface="Segoe Script" pitchFamily="34" charset="0"/>
              </a:rPr>
              <a:t>smartest</a:t>
            </a:r>
            <a:r>
              <a:rPr lang="fr-CA" b="1" dirty="0">
                <a:solidFill>
                  <a:srgbClr val="FF66FF"/>
                </a:solidFill>
                <a:effectLst>
                  <a:outerShdw blurRad="38100" dist="38100" dir="2700000" algn="tl">
                    <a:srgbClr val="000000">
                      <a:alpha val="43137"/>
                    </a:srgbClr>
                  </a:outerShdw>
                </a:effectLst>
                <a:latin typeface="Segoe Script" pitchFamily="34" charset="0"/>
              </a:rPr>
              <a:t> solution to </a:t>
            </a:r>
            <a:r>
              <a:rPr lang="fr-CA" b="1" dirty="0" err="1">
                <a:solidFill>
                  <a:srgbClr val="FF66FF"/>
                </a:solidFill>
                <a:effectLst>
                  <a:outerShdw blurRad="38100" dist="38100" dir="2700000" algn="tl">
                    <a:srgbClr val="000000">
                      <a:alpha val="43137"/>
                    </a:srgbClr>
                  </a:outerShdw>
                </a:effectLst>
                <a:latin typeface="Segoe Script" pitchFamily="34" charset="0"/>
              </a:rPr>
              <a:t>student’s</a:t>
            </a:r>
            <a:r>
              <a:rPr lang="fr-CA" b="1" dirty="0">
                <a:solidFill>
                  <a:srgbClr val="FF66FF"/>
                </a:solidFill>
                <a:effectLst>
                  <a:outerShdw blurRad="38100" dist="38100" dir="2700000" algn="tl">
                    <a:srgbClr val="000000">
                      <a:alpha val="43137"/>
                    </a:srgbClr>
                  </a:outerShdw>
                </a:effectLst>
                <a:latin typeface="Segoe Script" pitchFamily="34" charset="0"/>
              </a:rPr>
              <a:t> flat sharing</a:t>
            </a:r>
            <a:endParaRPr lang="el-GR" dirty="0">
              <a:solidFill>
                <a:srgbClr val="FF66FF"/>
              </a:solidFill>
            </a:endParaRPr>
          </a:p>
        </p:txBody>
      </p:sp>
    </p:spTree>
    <p:extLst>
      <p:ext uri="{BB962C8B-B14F-4D97-AF65-F5344CB8AC3E}">
        <p14:creationId xmlns:p14="http://schemas.microsoft.com/office/powerpoint/2010/main" val="3499437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00" y="908650"/>
            <a:ext cx="5968167" cy="4093915"/>
          </a:xfrm>
        </p:spPr>
        <p:txBody>
          <a:bodyPr rtlCol="0">
            <a:normAutofit/>
          </a:bodyPr>
          <a:lstStyle/>
          <a:p>
            <a:pPr>
              <a:buFont typeface="Wingdings" pitchFamily="2" charset="2"/>
              <a:buChar char="ü"/>
            </a:pPr>
            <a:r>
              <a:rPr lang="en-US" sz="1800" b="0" dirty="0"/>
              <a:t>The tenancy agreement will be signed between you and the owner of Smart Studios after your arrival in Athens, usually the same day you visit the </a:t>
            </a:r>
            <a:r>
              <a:rPr lang="en-US" sz="1800" b="0" dirty="0" smtClean="0"/>
              <a:t>flat. </a:t>
            </a:r>
            <a:r>
              <a:rPr lang="en-US" sz="1800" b="0" dirty="0"/>
              <a:t>We will also send you by email a copy of the contract beforehand if you request so</a:t>
            </a:r>
            <a:r>
              <a:rPr lang="en-US" sz="1800" b="0" dirty="0" smtClean="0"/>
              <a:t>.</a:t>
            </a:r>
            <a:r>
              <a:rPr lang="en-US" sz="1800" b="0" dirty="0"/>
              <a:t> </a:t>
            </a:r>
            <a:endParaRPr lang="el-GR" sz="1800" b="0" dirty="0"/>
          </a:p>
          <a:p>
            <a:pPr>
              <a:buFont typeface="Wingdings" pitchFamily="2" charset="2"/>
              <a:buChar char="ü"/>
            </a:pPr>
            <a:r>
              <a:rPr lang="en-US" sz="1800" b="0" dirty="0"/>
              <a:t>There are no other costs for you to pay and all other bills are included in the rent. However, there are agreed limits of consumption of water, electricity and heating for each person. Although not common, in case of excess use of water, electricity or/and heating as indicated by the charges shown in the respective bills, it will be your obligation to share with your roommate the costs of the excess consumption according to the pre-agreed levels which will be clearly written in the contract.</a:t>
            </a:r>
            <a:endParaRPr lang="el-GR" sz="1800" b="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48600"/>
            <a:ext cx="2880280" cy="4320600"/>
          </a:xfrm>
          <a:prstGeom prst="rect">
            <a:avLst/>
          </a:prstGeom>
        </p:spPr>
      </p:pic>
      <p:sp>
        <p:nvSpPr>
          <p:cNvPr id="8" name="Titre 1"/>
          <p:cNvSpPr>
            <a:spLocks noGrp="1"/>
          </p:cNvSpPr>
          <p:nvPr>
            <p:ph type="title"/>
          </p:nvPr>
        </p:nvSpPr>
        <p:spPr>
          <a:xfrm>
            <a:off x="3131800" y="28550"/>
            <a:ext cx="5976704" cy="808162"/>
          </a:xfrm>
        </p:spPr>
        <p:txBody>
          <a:bodyPr rtlCol="0">
            <a:normAutofit/>
          </a:bodyPr>
          <a:lstStyle/>
          <a:p>
            <a:pPr algn="ctr" eaLnBrk="1" fontAlgn="auto" hangingPunct="1">
              <a:spcAft>
                <a:spcPts val="0"/>
              </a:spcAft>
              <a:defRPr/>
            </a:pPr>
            <a:r>
              <a:rPr lang="en-US" b="1" u="sng" dirty="0" smtClean="0">
                <a:solidFill>
                  <a:schemeClr val="tx1">
                    <a:lumMod val="75000"/>
                    <a:lumOff val="25000"/>
                  </a:schemeClr>
                </a:solidFill>
              </a:rPr>
              <a:t>“</a:t>
            </a:r>
            <a:r>
              <a:rPr lang="fr-CA" b="1" u="sng" dirty="0" smtClean="0">
                <a:solidFill>
                  <a:schemeClr val="tx1">
                    <a:lumMod val="75000"/>
                    <a:lumOff val="25000"/>
                  </a:schemeClr>
                </a:solidFill>
              </a:rPr>
              <a:t>Basic </a:t>
            </a:r>
            <a:r>
              <a:rPr lang="fr-CA" b="1" u="sng" dirty="0" err="1" smtClean="0">
                <a:solidFill>
                  <a:schemeClr val="tx1">
                    <a:lumMod val="75000"/>
                    <a:lumOff val="25000"/>
                  </a:schemeClr>
                </a:solidFill>
              </a:rPr>
              <a:t>Terms</a:t>
            </a:r>
            <a:r>
              <a:rPr lang="fr-CA" b="1" u="sng" dirty="0" smtClean="0">
                <a:solidFill>
                  <a:schemeClr val="tx1">
                    <a:lumMod val="75000"/>
                    <a:lumOff val="25000"/>
                  </a:schemeClr>
                </a:solidFill>
              </a:rPr>
              <a:t> and conditions</a:t>
            </a:r>
            <a:r>
              <a:rPr lang="en-US" b="1" u="sng" dirty="0" smtClean="0">
                <a:solidFill>
                  <a:schemeClr val="tx1">
                    <a:lumMod val="75000"/>
                    <a:lumOff val="25000"/>
                  </a:schemeClr>
                </a:solidFill>
              </a:rPr>
              <a:t>”</a:t>
            </a:r>
            <a:endParaRPr lang="fr-CA" b="1" u="sng" dirty="0" smtClean="0">
              <a:solidFill>
                <a:schemeClr val="tx1">
                  <a:lumMod val="75000"/>
                  <a:lumOff val="25000"/>
                </a:schemeClr>
              </a:solidFill>
            </a:endParaRPr>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08" b="96241" l="5634" r="96127">
                        <a14:foregroundMark x1="46127" y1="29323" x2="46127" y2="29323"/>
                        <a14:foregroundMark x1="18662" y1="43609" x2="18662" y2="43609"/>
                        <a14:foregroundMark x1="15141" y1="48872" x2="15141" y2="48872"/>
                        <a14:foregroundMark x1="26056" y1="54887" x2="26056" y2="54887"/>
                        <a14:foregroundMark x1="26408" y1="55639" x2="26408" y2="55639"/>
                        <a14:foregroundMark x1="23592" y1="52632" x2="23592" y2="52632"/>
                        <a14:foregroundMark x1="27113" y1="51880" x2="27113" y2="51880"/>
                        <a14:foregroundMark x1="30282" y1="55639" x2="30282" y2="55639"/>
                        <a14:foregroundMark x1="36268" y1="55639" x2="36268" y2="55639"/>
                        <a14:foregroundMark x1="26408" y1="54887" x2="26408" y2="54887"/>
                        <a14:foregroundMark x1="42606" y1="51128" x2="42606" y2="51128"/>
                        <a14:foregroundMark x1="49648" y1="57143" x2="49648" y2="57143"/>
                        <a14:foregroundMark x1="55986" y1="57895" x2="55986" y2="57895"/>
                        <a14:foregroundMark x1="60211" y1="51128" x2="60211" y2="51128"/>
                        <a14:foregroundMark x1="64085" y1="53383" x2="64085" y2="53383"/>
                        <a14:foregroundMark x1="70775" y1="54887" x2="70775" y2="54887"/>
                        <a14:foregroundMark x1="77113" y1="54887" x2="77113" y2="54887"/>
                        <a14:foregroundMark x1="79930" y1="54887" x2="79930" y2="54887"/>
                        <a14:foregroundMark x1="86972" y1="54135" x2="86972" y2="54135"/>
                        <a14:foregroundMark x1="54225" y1="51880" x2="54225" y2="51880"/>
                        <a14:foregroundMark x1="59859" y1="24812" x2="59859" y2="24812"/>
                        <a14:foregroundMark x1="52113" y1="24812" x2="52113" y2="24812"/>
                        <a14:foregroundMark x1="41549" y1="24060" x2="41549" y2="24060"/>
                        <a14:foregroundMark x1="33803" y1="27820" x2="33803" y2="27820"/>
                        <a14:foregroundMark x1="31690" y1="27820" x2="31690" y2="27820"/>
                        <a14:foregroundMark x1="23944" y1="27068" x2="23944" y2="27068"/>
                        <a14:foregroundMark x1="23592" y1="27068" x2="23592" y2="27068"/>
                        <a14:foregroundMark x1="21127" y1="25564" x2="21127" y2="25564"/>
                        <a14:foregroundMark x1="19718" y1="25564" x2="19718" y2="25564"/>
                        <a14:foregroundMark x1="23239" y1="24060" x2="23239" y2="24060"/>
                        <a14:foregroundMark x1="23592" y1="21805" x2="23592" y2="21805"/>
                        <a14:foregroundMark x1="25704" y1="21805" x2="25704" y2="21805"/>
                        <a14:foregroundMark x1="25352" y1="28571" x2="25352" y2="28571"/>
                        <a14:foregroundMark x1="25704" y1="30075" x2="25704" y2="30075"/>
                        <a14:foregroundMark x1="33099" y1="24060" x2="33099" y2="24060"/>
                        <a14:foregroundMark x1="32746" y1="21053" x2="32746" y2="21053"/>
                        <a14:foregroundMark x1="34155" y1="16541" x2="34155" y2="16541"/>
                        <a14:foregroundMark x1="53521" y1="17293" x2="53521" y2="17293"/>
                        <a14:foregroundMark x1="53873" y1="15038" x2="53873" y2="15038"/>
                        <a14:foregroundMark x1="55634" y1="15038" x2="55634" y2="15038"/>
                        <a14:foregroundMark x1="60563" y1="18045" x2="60563" y2="18045"/>
                        <a14:foregroundMark x1="60563" y1="21805" x2="60915" y2="23308"/>
                        <a14:foregroundMark x1="61620" y1="26316" x2="61620" y2="26316"/>
                        <a14:foregroundMark x1="63028" y1="27068" x2="63028" y2="27068"/>
                        <a14:foregroundMark x1="65141" y1="22556" x2="65141" y2="22556"/>
                        <a14:foregroundMark x1="65845" y1="17293" x2="65845" y2="17293"/>
                        <a14:foregroundMark x1="67958" y1="17293" x2="67958" y2="17293"/>
                        <a14:backgroundMark x1="10915" y1="15789" x2="10915"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786750" y="5690665"/>
            <a:ext cx="2201030" cy="10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89496" y="6084088"/>
            <a:ext cx="6047124" cy="369332"/>
          </a:xfrm>
          <a:prstGeom prst="rect">
            <a:avLst/>
          </a:prstGeom>
        </p:spPr>
        <p:txBody>
          <a:bodyPr wrap="square">
            <a:spAutoFit/>
          </a:bodyPr>
          <a:lstStyle/>
          <a:p>
            <a:r>
              <a:rPr lang="fr-CA" b="1" dirty="0">
                <a:solidFill>
                  <a:srgbClr val="FF66FF"/>
                </a:solidFill>
                <a:effectLst>
                  <a:outerShdw blurRad="38100" dist="38100" dir="2700000" algn="tl">
                    <a:srgbClr val="000000">
                      <a:alpha val="43137"/>
                    </a:srgbClr>
                  </a:outerShdw>
                </a:effectLst>
                <a:latin typeface="Segoe Script" pitchFamily="34" charset="0"/>
              </a:rPr>
              <a:t>The </a:t>
            </a:r>
            <a:r>
              <a:rPr lang="fr-CA" b="1" dirty="0" err="1">
                <a:solidFill>
                  <a:srgbClr val="FF66FF"/>
                </a:solidFill>
                <a:effectLst>
                  <a:outerShdw blurRad="38100" dist="38100" dir="2700000" algn="tl">
                    <a:srgbClr val="000000">
                      <a:alpha val="43137"/>
                    </a:srgbClr>
                  </a:outerShdw>
                </a:effectLst>
                <a:latin typeface="Segoe Script" pitchFamily="34" charset="0"/>
              </a:rPr>
              <a:t>smartest</a:t>
            </a:r>
            <a:r>
              <a:rPr lang="fr-CA" b="1" dirty="0">
                <a:solidFill>
                  <a:srgbClr val="FF66FF"/>
                </a:solidFill>
                <a:effectLst>
                  <a:outerShdw blurRad="38100" dist="38100" dir="2700000" algn="tl">
                    <a:srgbClr val="000000">
                      <a:alpha val="43137"/>
                    </a:srgbClr>
                  </a:outerShdw>
                </a:effectLst>
                <a:latin typeface="Segoe Script" pitchFamily="34" charset="0"/>
              </a:rPr>
              <a:t> solution to </a:t>
            </a:r>
            <a:r>
              <a:rPr lang="fr-CA" b="1" dirty="0" err="1">
                <a:solidFill>
                  <a:srgbClr val="FF66FF"/>
                </a:solidFill>
                <a:effectLst>
                  <a:outerShdw blurRad="38100" dist="38100" dir="2700000" algn="tl">
                    <a:srgbClr val="000000">
                      <a:alpha val="43137"/>
                    </a:srgbClr>
                  </a:outerShdw>
                </a:effectLst>
                <a:latin typeface="Segoe Script" pitchFamily="34" charset="0"/>
              </a:rPr>
              <a:t>student’s</a:t>
            </a:r>
            <a:r>
              <a:rPr lang="fr-CA" b="1" dirty="0">
                <a:solidFill>
                  <a:srgbClr val="FF66FF"/>
                </a:solidFill>
                <a:effectLst>
                  <a:outerShdw blurRad="38100" dist="38100" dir="2700000" algn="tl">
                    <a:srgbClr val="000000">
                      <a:alpha val="43137"/>
                    </a:srgbClr>
                  </a:outerShdw>
                </a:effectLst>
                <a:latin typeface="Segoe Script" pitchFamily="34" charset="0"/>
              </a:rPr>
              <a:t> flat sharing</a:t>
            </a:r>
            <a:endParaRPr lang="el-GR" dirty="0">
              <a:solidFill>
                <a:srgbClr val="FF66FF"/>
              </a:solidFill>
            </a:endParaRPr>
          </a:p>
        </p:txBody>
      </p:sp>
    </p:spTree>
    <p:extLst>
      <p:ext uri="{BB962C8B-B14F-4D97-AF65-F5344CB8AC3E}">
        <p14:creationId xmlns:p14="http://schemas.microsoft.com/office/powerpoint/2010/main" val="3395165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00" y="908650"/>
            <a:ext cx="5968167" cy="4104526"/>
          </a:xfrm>
        </p:spPr>
        <p:txBody>
          <a:bodyPr rtlCol="0">
            <a:normAutofit/>
          </a:bodyPr>
          <a:lstStyle/>
          <a:p>
            <a:pPr>
              <a:buFont typeface="Wingdings" pitchFamily="2" charset="2"/>
              <a:buChar char="ü"/>
            </a:pPr>
            <a:r>
              <a:rPr lang="en-US" sz="1800" b="0" dirty="0"/>
              <a:t>A student can also choose to rent a flat by him/herself (without sharing) but in that case he/she will have to pay double the amount of the rent (not recommended as rooms are quite spacious for a student</a:t>
            </a:r>
            <a:r>
              <a:rPr lang="en-US" sz="1800" b="0" dirty="0" smtClean="0"/>
              <a:t>).</a:t>
            </a:r>
            <a:r>
              <a:rPr lang="en-US" sz="1800" b="0" dirty="0"/>
              <a:t> </a:t>
            </a:r>
            <a:endParaRPr lang="el-GR" sz="1800" b="0" dirty="0"/>
          </a:p>
          <a:p>
            <a:pPr>
              <a:buFont typeface="Wingdings" pitchFamily="2" charset="2"/>
              <a:buChar char="ü"/>
            </a:pPr>
            <a:r>
              <a:rPr lang="en-US" sz="1800" b="0" dirty="0"/>
              <a:t>After signing the contracts you will have to pre pay the rents for the months you are planning to stay</a:t>
            </a:r>
            <a:r>
              <a:rPr lang="en-US" sz="1800" b="0" dirty="0" smtClean="0"/>
              <a:t>.</a:t>
            </a:r>
            <a:r>
              <a:rPr lang="en-US" sz="1800" b="0" dirty="0"/>
              <a:t> </a:t>
            </a:r>
            <a:endParaRPr lang="el-GR" sz="1800" b="0" dirty="0"/>
          </a:p>
          <a:p>
            <a:pPr>
              <a:buFont typeface="Wingdings" pitchFamily="2" charset="2"/>
              <a:buChar char="ü"/>
            </a:pPr>
            <a:r>
              <a:rPr lang="en-US" sz="1800" b="0" dirty="0"/>
              <a:t>Should you not able to pay the total amount please do email us or call us and we might be able to come up with a special arrangement for you</a:t>
            </a:r>
            <a:r>
              <a:rPr lang="en-US" sz="1800" b="0" dirty="0" smtClean="0"/>
              <a:t>.</a:t>
            </a:r>
            <a:r>
              <a:rPr lang="en-US" sz="1800" b="0" dirty="0"/>
              <a:t> </a:t>
            </a:r>
            <a:endParaRPr lang="el-GR" sz="1800" b="0" dirty="0"/>
          </a:p>
        </p:txBody>
      </p:sp>
      <p:sp>
        <p:nvSpPr>
          <p:cNvPr id="9" name="Titre 1"/>
          <p:cNvSpPr>
            <a:spLocks noGrp="1"/>
          </p:cNvSpPr>
          <p:nvPr>
            <p:ph type="title"/>
          </p:nvPr>
        </p:nvSpPr>
        <p:spPr>
          <a:xfrm>
            <a:off x="3131800" y="28550"/>
            <a:ext cx="5976704" cy="808162"/>
          </a:xfrm>
        </p:spPr>
        <p:txBody>
          <a:bodyPr rtlCol="0">
            <a:normAutofit/>
          </a:bodyPr>
          <a:lstStyle/>
          <a:p>
            <a:pPr algn="ctr">
              <a:defRPr/>
            </a:pPr>
            <a:r>
              <a:rPr lang="en-US" b="1" u="sng" dirty="0">
                <a:solidFill>
                  <a:schemeClr val="tx1">
                    <a:lumMod val="75000"/>
                    <a:lumOff val="25000"/>
                  </a:schemeClr>
                </a:solidFill>
              </a:rPr>
              <a:t>“</a:t>
            </a:r>
            <a:r>
              <a:rPr lang="fr-CA" b="1" u="sng" dirty="0">
                <a:solidFill>
                  <a:schemeClr val="tx1">
                    <a:lumMod val="75000"/>
                    <a:lumOff val="25000"/>
                  </a:schemeClr>
                </a:solidFill>
              </a:rPr>
              <a:t>Basic </a:t>
            </a:r>
            <a:r>
              <a:rPr lang="fr-CA" b="1" u="sng" dirty="0" err="1" smtClean="0">
                <a:solidFill>
                  <a:schemeClr val="tx1">
                    <a:lumMod val="75000"/>
                    <a:lumOff val="25000"/>
                  </a:schemeClr>
                </a:solidFill>
              </a:rPr>
              <a:t>Terms</a:t>
            </a:r>
            <a:r>
              <a:rPr lang="fr-CA" b="1" u="sng" dirty="0" smtClean="0">
                <a:solidFill>
                  <a:schemeClr val="tx1">
                    <a:lumMod val="75000"/>
                    <a:lumOff val="25000"/>
                  </a:schemeClr>
                </a:solidFill>
              </a:rPr>
              <a:t> and conditions</a:t>
            </a:r>
            <a:r>
              <a:rPr lang="en-US" b="1" u="sng" dirty="0">
                <a:solidFill>
                  <a:schemeClr val="tx1">
                    <a:lumMod val="75000"/>
                    <a:lumOff val="25000"/>
                  </a:schemeClr>
                </a:solidFill>
              </a:rPr>
              <a:t>”</a:t>
            </a:r>
            <a:endParaRPr lang="fr-CA" b="1" u="sng" dirty="0" smtClean="0">
              <a:solidFill>
                <a:schemeClr val="tx1">
                  <a:lumMod val="75000"/>
                  <a:lumOff val="25000"/>
                </a:schemeClr>
              </a:solidFill>
            </a:endParaRPr>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08" b="96241" l="5634" r="96127">
                        <a14:foregroundMark x1="46127" y1="29323" x2="46127" y2="29323"/>
                        <a14:foregroundMark x1="18662" y1="43609" x2="18662" y2="43609"/>
                        <a14:foregroundMark x1="15141" y1="48872" x2="15141" y2="48872"/>
                        <a14:foregroundMark x1="26056" y1="54887" x2="26056" y2="54887"/>
                        <a14:foregroundMark x1="26408" y1="55639" x2="26408" y2="55639"/>
                        <a14:foregroundMark x1="23592" y1="52632" x2="23592" y2="52632"/>
                        <a14:foregroundMark x1="27113" y1="51880" x2="27113" y2="51880"/>
                        <a14:foregroundMark x1="30282" y1="55639" x2="30282" y2="55639"/>
                        <a14:foregroundMark x1="36268" y1="55639" x2="36268" y2="55639"/>
                        <a14:foregroundMark x1="26408" y1="54887" x2="26408" y2="54887"/>
                        <a14:foregroundMark x1="42606" y1="51128" x2="42606" y2="51128"/>
                        <a14:foregroundMark x1="49648" y1="57143" x2="49648" y2="57143"/>
                        <a14:foregroundMark x1="55986" y1="57895" x2="55986" y2="57895"/>
                        <a14:foregroundMark x1="60211" y1="51128" x2="60211" y2="51128"/>
                        <a14:foregroundMark x1="64085" y1="53383" x2="64085" y2="53383"/>
                        <a14:foregroundMark x1="70775" y1="54887" x2="70775" y2="54887"/>
                        <a14:foregroundMark x1="77113" y1="54887" x2="77113" y2="54887"/>
                        <a14:foregroundMark x1="79930" y1="54887" x2="79930" y2="54887"/>
                        <a14:foregroundMark x1="86972" y1="54135" x2="86972" y2="54135"/>
                        <a14:foregroundMark x1="54225" y1="51880" x2="54225" y2="51880"/>
                        <a14:foregroundMark x1="59859" y1="24812" x2="59859" y2="24812"/>
                        <a14:foregroundMark x1="52113" y1="24812" x2="52113" y2="24812"/>
                        <a14:foregroundMark x1="41549" y1="24060" x2="41549" y2="24060"/>
                        <a14:foregroundMark x1="33803" y1="27820" x2="33803" y2="27820"/>
                        <a14:foregroundMark x1="31690" y1="27820" x2="31690" y2="27820"/>
                        <a14:foregroundMark x1="23944" y1="27068" x2="23944" y2="27068"/>
                        <a14:foregroundMark x1="23592" y1="27068" x2="23592" y2="27068"/>
                        <a14:foregroundMark x1="21127" y1="25564" x2="21127" y2="25564"/>
                        <a14:foregroundMark x1="19718" y1="25564" x2="19718" y2="25564"/>
                        <a14:foregroundMark x1="23239" y1="24060" x2="23239" y2="24060"/>
                        <a14:foregroundMark x1="23592" y1="21805" x2="23592" y2="21805"/>
                        <a14:foregroundMark x1="25704" y1="21805" x2="25704" y2="21805"/>
                        <a14:foregroundMark x1="25352" y1="28571" x2="25352" y2="28571"/>
                        <a14:foregroundMark x1="25704" y1="30075" x2="25704" y2="30075"/>
                        <a14:foregroundMark x1="33099" y1="24060" x2="33099" y2="24060"/>
                        <a14:foregroundMark x1="32746" y1="21053" x2="32746" y2="21053"/>
                        <a14:foregroundMark x1="34155" y1="16541" x2="34155" y2="16541"/>
                        <a14:foregroundMark x1="53521" y1="17293" x2="53521" y2="17293"/>
                        <a14:foregroundMark x1="53873" y1="15038" x2="53873" y2="15038"/>
                        <a14:foregroundMark x1="55634" y1="15038" x2="55634" y2="15038"/>
                        <a14:foregroundMark x1="60563" y1="18045" x2="60563" y2="18045"/>
                        <a14:foregroundMark x1="60563" y1="21805" x2="60915" y2="23308"/>
                        <a14:foregroundMark x1="61620" y1="26316" x2="61620" y2="26316"/>
                        <a14:foregroundMark x1="63028" y1="27068" x2="63028" y2="27068"/>
                        <a14:foregroundMark x1="65141" y1="22556" x2="65141" y2="22556"/>
                        <a14:foregroundMark x1="65845" y1="17293" x2="65845" y2="17293"/>
                        <a14:foregroundMark x1="67958" y1="17293" x2="67958" y2="17293"/>
                        <a14:backgroundMark x1="10915" y1="15789" x2="10915"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786750" y="5690665"/>
            <a:ext cx="2201030" cy="10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89496" y="6084088"/>
            <a:ext cx="6047124" cy="369332"/>
          </a:xfrm>
          <a:prstGeom prst="rect">
            <a:avLst/>
          </a:prstGeom>
        </p:spPr>
        <p:txBody>
          <a:bodyPr wrap="square">
            <a:spAutoFit/>
          </a:bodyPr>
          <a:lstStyle/>
          <a:p>
            <a:r>
              <a:rPr lang="fr-CA" b="1" dirty="0">
                <a:solidFill>
                  <a:srgbClr val="FF66FF"/>
                </a:solidFill>
                <a:effectLst>
                  <a:outerShdw blurRad="38100" dist="38100" dir="2700000" algn="tl">
                    <a:srgbClr val="000000">
                      <a:alpha val="43137"/>
                    </a:srgbClr>
                  </a:outerShdw>
                </a:effectLst>
                <a:latin typeface="Segoe Script" pitchFamily="34" charset="0"/>
              </a:rPr>
              <a:t>The </a:t>
            </a:r>
            <a:r>
              <a:rPr lang="fr-CA" b="1" dirty="0" err="1">
                <a:solidFill>
                  <a:srgbClr val="FF66FF"/>
                </a:solidFill>
                <a:effectLst>
                  <a:outerShdw blurRad="38100" dist="38100" dir="2700000" algn="tl">
                    <a:srgbClr val="000000">
                      <a:alpha val="43137"/>
                    </a:srgbClr>
                  </a:outerShdw>
                </a:effectLst>
                <a:latin typeface="Segoe Script" pitchFamily="34" charset="0"/>
              </a:rPr>
              <a:t>smartest</a:t>
            </a:r>
            <a:r>
              <a:rPr lang="fr-CA" b="1" dirty="0">
                <a:solidFill>
                  <a:srgbClr val="FF66FF"/>
                </a:solidFill>
                <a:effectLst>
                  <a:outerShdw blurRad="38100" dist="38100" dir="2700000" algn="tl">
                    <a:srgbClr val="000000">
                      <a:alpha val="43137"/>
                    </a:srgbClr>
                  </a:outerShdw>
                </a:effectLst>
                <a:latin typeface="Segoe Script" pitchFamily="34" charset="0"/>
              </a:rPr>
              <a:t> solution to </a:t>
            </a:r>
            <a:r>
              <a:rPr lang="fr-CA" b="1" dirty="0" err="1">
                <a:solidFill>
                  <a:srgbClr val="FF66FF"/>
                </a:solidFill>
                <a:effectLst>
                  <a:outerShdw blurRad="38100" dist="38100" dir="2700000" algn="tl">
                    <a:srgbClr val="000000">
                      <a:alpha val="43137"/>
                    </a:srgbClr>
                  </a:outerShdw>
                </a:effectLst>
                <a:latin typeface="Segoe Script" pitchFamily="34" charset="0"/>
              </a:rPr>
              <a:t>student’s</a:t>
            </a:r>
            <a:r>
              <a:rPr lang="fr-CA" b="1" dirty="0">
                <a:solidFill>
                  <a:srgbClr val="FF66FF"/>
                </a:solidFill>
                <a:effectLst>
                  <a:outerShdw blurRad="38100" dist="38100" dir="2700000" algn="tl">
                    <a:srgbClr val="000000">
                      <a:alpha val="43137"/>
                    </a:srgbClr>
                  </a:outerShdw>
                </a:effectLst>
                <a:latin typeface="Segoe Script" pitchFamily="34" charset="0"/>
              </a:rPr>
              <a:t> flat sharing</a:t>
            </a:r>
            <a:endParaRPr lang="el-GR" dirty="0">
              <a:solidFill>
                <a:srgbClr val="FF66FF"/>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81" y="509878"/>
            <a:ext cx="2880401" cy="4359322"/>
          </a:xfrm>
          <a:prstGeom prst="rect">
            <a:avLst/>
          </a:prstGeom>
        </p:spPr>
      </p:pic>
    </p:spTree>
    <p:extLst>
      <p:ext uri="{BB962C8B-B14F-4D97-AF65-F5344CB8AC3E}">
        <p14:creationId xmlns:p14="http://schemas.microsoft.com/office/powerpoint/2010/main" val="159405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00" y="908650"/>
            <a:ext cx="5968221" cy="4104456"/>
          </a:xfrm>
        </p:spPr>
        <p:txBody>
          <a:bodyPr rtlCol="0">
            <a:normAutofit/>
          </a:bodyPr>
          <a:lstStyle/>
          <a:p>
            <a:pPr>
              <a:buFont typeface="Wingdings" pitchFamily="2" charset="2"/>
              <a:buChar char="ü"/>
            </a:pPr>
            <a:r>
              <a:rPr lang="en-US" sz="1800" b="0" dirty="0"/>
              <a:t>The Erasmus period should be from 15</a:t>
            </a:r>
            <a:r>
              <a:rPr lang="en-US" sz="1800" b="0" baseline="30000" dirty="0"/>
              <a:t>th</a:t>
            </a:r>
            <a:r>
              <a:rPr lang="en-US" sz="1800" b="0" dirty="0"/>
              <a:t> of September up to 14</a:t>
            </a:r>
            <a:r>
              <a:rPr lang="en-US" sz="1800" b="0" baseline="30000" dirty="0"/>
              <a:t>th</a:t>
            </a:r>
            <a:r>
              <a:rPr lang="en-US" sz="1800" b="0" dirty="0"/>
              <a:t> of February and 15</a:t>
            </a:r>
            <a:r>
              <a:rPr lang="en-US" sz="1800" b="0" baseline="30000" dirty="0"/>
              <a:t>th</a:t>
            </a:r>
            <a:r>
              <a:rPr lang="en-US" sz="1800" b="0" dirty="0"/>
              <a:t> of February up to 15</a:t>
            </a:r>
            <a:r>
              <a:rPr lang="en-US" sz="1800" b="0" baseline="30000" dirty="0"/>
              <a:t>th</a:t>
            </a:r>
            <a:r>
              <a:rPr lang="en-US" sz="1800" b="0" dirty="0"/>
              <a:t> of June. </a:t>
            </a:r>
            <a:endParaRPr lang="en-US" sz="1800" b="0" dirty="0" smtClean="0"/>
          </a:p>
          <a:p>
            <a:pPr>
              <a:buFont typeface="Wingdings" pitchFamily="2" charset="2"/>
              <a:buChar char="ü"/>
            </a:pPr>
            <a:r>
              <a:rPr lang="en-US" sz="1800" b="0" dirty="0" smtClean="0"/>
              <a:t>If a student wishes can stay longer and we will come up with another arrangement for him/her.</a:t>
            </a:r>
          </a:p>
          <a:p>
            <a:pPr>
              <a:buFont typeface="Wingdings" pitchFamily="2" charset="2"/>
              <a:buChar char="ü"/>
            </a:pPr>
            <a:r>
              <a:rPr lang="en-US" sz="1800" b="0" dirty="0" smtClean="0"/>
              <a:t>The </a:t>
            </a:r>
            <a:r>
              <a:rPr lang="en-US" sz="1800" b="0" dirty="0"/>
              <a:t>monthly rent </a:t>
            </a:r>
            <a:r>
              <a:rPr lang="en-US" sz="1800" b="0" dirty="0" smtClean="0"/>
              <a:t>starts </a:t>
            </a:r>
            <a:r>
              <a:rPr lang="en-US" sz="1800" b="0" smtClean="0"/>
              <a:t>from 275 </a:t>
            </a:r>
            <a:r>
              <a:rPr lang="en-US" sz="1800" b="0" dirty="0" smtClean="0"/>
              <a:t>euros (</a:t>
            </a:r>
            <a:r>
              <a:rPr lang="en-US" sz="1800" b="0" dirty="0"/>
              <a:t>s</a:t>
            </a:r>
            <a:r>
              <a:rPr lang="en-US" sz="1800" b="0" dirty="0" smtClean="0"/>
              <a:t>ilver offer) to 320 euros </a:t>
            </a:r>
            <a:r>
              <a:rPr lang="en-US" sz="1800" b="0" smtClean="0"/>
              <a:t>(gold offer) </a:t>
            </a:r>
            <a:r>
              <a:rPr lang="en-US" sz="1800" b="0" dirty="0"/>
              <a:t>per </a:t>
            </a:r>
            <a:r>
              <a:rPr lang="en-US" sz="1800" b="0" dirty="0" smtClean="0"/>
              <a:t>student (room).</a:t>
            </a:r>
            <a:r>
              <a:rPr lang="en-US" sz="1800" b="0" dirty="0"/>
              <a:t> </a:t>
            </a:r>
            <a:endParaRPr lang="el-GR" sz="1800" b="0" dirty="0"/>
          </a:p>
          <a:p>
            <a:pPr>
              <a:buFont typeface="Wingdings" pitchFamily="2" charset="2"/>
              <a:buChar char="ü"/>
            </a:pPr>
            <a:r>
              <a:rPr lang="en-US" sz="1800" b="0" dirty="0"/>
              <a:t>For any further </a:t>
            </a:r>
            <a:r>
              <a:rPr lang="en-US" sz="1800" b="0" dirty="0" smtClean="0"/>
              <a:t>information </a:t>
            </a:r>
            <a:r>
              <a:rPr lang="en-US" sz="1800" b="0" dirty="0"/>
              <a:t>contact </a:t>
            </a:r>
            <a:r>
              <a:rPr lang="en-US" sz="1800" b="0" dirty="0" smtClean="0"/>
              <a:t>us:</a:t>
            </a:r>
          </a:p>
          <a:p>
            <a:pPr>
              <a:buFont typeface="Wingdings" pitchFamily="2" charset="2"/>
              <a:buChar char="ü"/>
            </a:pPr>
            <a:r>
              <a:rPr lang="en-US" sz="1800" b="0" u="sng" dirty="0" smtClean="0">
                <a:hlinkClick r:id="rId2"/>
              </a:rPr>
              <a:t>info@smart-studios.gr</a:t>
            </a:r>
            <a:endParaRPr lang="en-US" sz="1800" b="0" u="sng" dirty="0"/>
          </a:p>
          <a:p>
            <a:pPr>
              <a:buFont typeface="Wingdings" pitchFamily="2" charset="2"/>
              <a:buChar char="ü"/>
            </a:pPr>
            <a:r>
              <a:rPr lang="en-US" sz="1800" b="0" dirty="0" smtClean="0"/>
              <a:t>+306946954697 (mobile)</a:t>
            </a:r>
          </a:p>
          <a:p>
            <a:pPr>
              <a:buFont typeface="Wingdings" pitchFamily="2" charset="2"/>
              <a:buChar char="ü"/>
            </a:pPr>
            <a:r>
              <a:rPr lang="en-US" sz="1800" b="0" dirty="0" smtClean="0"/>
              <a:t>+302106711215 (landline)</a:t>
            </a:r>
            <a:endParaRPr lang="el-GR" sz="1800" b="0" dirty="0"/>
          </a:p>
          <a:p>
            <a:pPr>
              <a:buFont typeface="Wingdings" pitchFamily="2" charset="2"/>
              <a:buChar char="ü"/>
            </a:pPr>
            <a:endParaRPr lang="el-GR" sz="1800" b="0" dirty="0"/>
          </a:p>
        </p:txBody>
      </p:sp>
      <p:sp>
        <p:nvSpPr>
          <p:cNvPr id="7" name="Titre 1"/>
          <p:cNvSpPr>
            <a:spLocks noGrp="1"/>
          </p:cNvSpPr>
          <p:nvPr>
            <p:ph type="title"/>
          </p:nvPr>
        </p:nvSpPr>
        <p:spPr>
          <a:xfrm>
            <a:off x="3131800" y="28550"/>
            <a:ext cx="5976704" cy="808162"/>
          </a:xfrm>
        </p:spPr>
        <p:txBody>
          <a:bodyPr rtlCol="0">
            <a:normAutofit/>
          </a:bodyPr>
          <a:lstStyle/>
          <a:p>
            <a:pPr algn="ctr" eaLnBrk="1" fontAlgn="auto" hangingPunct="1">
              <a:spcAft>
                <a:spcPts val="0"/>
              </a:spcAft>
              <a:defRPr/>
            </a:pPr>
            <a:r>
              <a:rPr lang="fr-CA" dirty="0" err="1" smtClean="0">
                <a:solidFill>
                  <a:schemeClr val="tx1">
                    <a:lumMod val="75000"/>
                    <a:lumOff val="25000"/>
                  </a:schemeClr>
                </a:solidFill>
              </a:rPr>
              <a:t>FInances</a:t>
            </a:r>
            <a:endParaRPr lang="fr-CA" dirty="0" smtClean="0">
              <a:solidFill>
                <a:schemeClr val="tx1">
                  <a:lumMod val="75000"/>
                  <a:lumOff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00" y="548600"/>
            <a:ext cx="2880400" cy="4320600"/>
          </a:xfrm>
          <a:prstGeom prst="rect">
            <a:avLst/>
          </a:prstGeom>
        </p:spPr>
      </p:pic>
      <p:pic>
        <p:nvPicPr>
          <p:cNvPr id="8"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008" b="96241" l="5634" r="96127">
                        <a14:foregroundMark x1="46127" y1="29323" x2="46127" y2="29323"/>
                        <a14:foregroundMark x1="18662" y1="43609" x2="18662" y2="43609"/>
                        <a14:foregroundMark x1="15141" y1="48872" x2="15141" y2="48872"/>
                        <a14:foregroundMark x1="26056" y1="54887" x2="26056" y2="54887"/>
                        <a14:foregroundMark x1="26408" y1="55639" x2="26408" y2="55639"/>
                        <a14:foregroundMark x1="23592" y1="52632" x2="23592" y2="52632"/>
                        <a14:foregroundMark x1="27113" y1="51880" x2="27113" y2="51880"/>
                        <a14:foregroundMark x1="30282" y1="55639" x2="30282" y2="55639"/>
                        <a14:foregroundMark x1="36268" y1="55639" x2="36268" y2="55639"/>
                        <a14:foregroundMark x1="26408" y1="54887" x2="26408" y2="54887"/>
                        <a14:foregroundMark x1="42606" y1="51128" x2="42606" y2="51128"/>
                        <a14:foregroundMark x1="49648" y1="57143" x2="49648" y2="57143"/>
                        <a14:foregroundMark x1="55986" y1="57895" x2="55986" y2="57895"/>
                        <a14:foregroundMark x1="60211" y1="51128" x2="60211" y2="51128"/>
                        <a14:foregroundMark x1="64085" y1="53383" x2="64085" y2="53383"/>
                        <a14:foregroundMark x1="70775" y1="54887" x2="70775" y2="54887"/>
                        <a14:foregroundMark x1="77113" y1="54887" x2="77113" y2="54887"/>
                        <a14:foregroundMark x1="79930" y1="54887" x2="79930" y2="54887"/>
                        <a14:foregroundMark x1="86972" y1="54135" x2="86972" y2="54135"/>
                        <a14:foregroundMark x1="54225" y1="51880" x2="54225" y2="51880"/>
                        <a14:foregroundMark x1="59859" y1="24812" x2="59859" y2="24812"/>
                        <a14:foregroundMark x1="52113" y1="24812" x2="52113" y2="24812"/>
                        <a14:foregroundMark x1="41549" y1="24060" x2="41549" y2="24060"/>
                        <a14:foregroundMark x1="33803" y1="27820" x2="33803" y2="27820"/>
                        <a14:foregroundMark x1="31690" y1="27820" x2="31690" y2="27820"/>
                        <a14:foregroundMark x1="23944" y1="27068" x2="23944" y2="27068"/>
                        <a14:foregroundMark x1="23592" y1="27068" x2="23592" y2="27068"/>
                        <a14:foregroundMark x1="21127" y1="25564" x2="21127" y2="25564"/>
                        <a14:foregroundMark x1="19718" y1="25564" x2="19718" y2="25564"/>
                        <a14:foregroundMark x1="23239" y1="24060" x2="23239" y2="24060"/>
                        <a14:foregroundMark x1="23592" y1="21805" x2="23592" y2="21805"/>
                        <a14:foregroundMark x1="25704" y1="21805" x2="25704" y2="21805"/>
                        <a14:foregroundMark x1="25352" y1="28571" x2="25352" y2="28571"/>
                        <a14:foregroundMark x1="25704" y1="30075" x2="25704" y2="30075"/>
                        <a14:foregroundMark x1="33099" y1="24060" x2="33099" y2="24060"/>
                        <a14:foregroundMark x1="32746" y1="21053" x2="32746" y2="21053"/>
                        <a14:foregroundMark x1="34155" y1="16541" x2="34155" y2="16541"/>
                        <a14:foregroundMark x1="53521" y1="17293" x2="53521" y2="17293"/>
                        <a14:foregroundMark x1="53873" y1="15038" x2="53873" y2="15038"/>
                        <a14:foregroundMark x1="55634" y1="15038" x2="55634" y2="15038"/>
                        <a14:foregroundMark x1="60563" y1="18045" x2="60563" y2="18045"/>
                        <a14:foregroundMark x1="60563" y1="21805" x2="60915" y2="23308"/>
                        <a14:foregroundMark x1="61620" y1="26316" x2="61620" y2="26316"/>
                        <a14:foregroundMark x1="63028" y1="27068" x2="63028" y2="27068"/>
                        <a14:foregroundMark x1="65141" y1="22556" x2="65141" y2="22556"/>
                        <a14:foregroundMark x1="65845" y1="17293" x2="65845" y2="17293"/>
                        <a14:foregroundMark x1="67958" y1="17293" x2="67958" y2="17293"/>
                        <a14:backgroundMark x1="10915" y1="15789" x2="10915"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786750" y="5690665"/>
            <a:ext cx="2201030" cy="10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989496" y="6084088"/>
            <a:ext cx="6047124" cy="369332"/>
          </a:xfrm>
          <a:prstGeom prst="rect">
            <a:avLst/>
          </a:prstGeom>
        </p:spPr>
        <p:txBody>
          <a:bodyPr wrap="square">
            <a:spAutoFit/>
          </a:bodyPr>
          <a:lstStyle/>
          <a:p>
            <a:r>
              <a:rPr lang="fr-CA" b="1" dirty="0">
                <a:solidFill>
                  <a:srgbClr val="FF66FF"/>
                </a:solidFill>
                <a:effectLst>
                  <a:outerShdw blurRad="38100" dist="38100" dir="2700000" algn="tl">
                    <a:srgbClr val="000000">
                      <a:alpha val="43137"/>
                    </a:srgbClr>
                  </a:outerShdw>
                </a:effectLst>
                <a:latin typeface="Segoe Script" pitchFamily="34" charset="0"/>
              </a:rPr>
              <a:t>The </a:t>
            </a:r>
            <a:r>
              <a:rPr lang="fr-CA" b="1" dirty="0" err="1">
                <a:solidFill>
                  <a:srgbClr val="FF66FF"/>
                </a:solidFill>
                <a:effectLst>
                  <a:outerShdw blurRad="38100" dist="38100" dir="2700000" algn="tl">
                    <a:srgbClr val="000000">
                      <a:alpha val="43137"/>
                    </a:srgbClr>
                  </a:outerShdw>
                </a:effectLst>
                <a:latin typeface="Segoe Script" pitchFamily="34" charset="0"/>
              </a:rPr>
              <a:t>smartest</a:t>
            </a:r>
            <a:r>
              <a:rPr lang="fr-CA" b="1" dirty="0">
                <a:solidFill>
                  <a:srgbClr val="FF66FF"/>
                </a:solidFill>
                <a:effectLst>
                  <a:outerShdw blurRad="38100" dist="38100" dir="2700000" algn="tl">
                    <a:srgbClr val="000000">
                      <a:alpha val="43137"/>
                    </a:srgbClr>
                  </a:outerShdw>
                </a:effectLst>
                <a:latin typeface="Segoe Script" pitchFamily="34" charset="0"/>
              </a:rPr>
              <a:t> solution to </a:t>
            </a:r>
            <a:r>
              <a:rPr lang="fr-CA" b="1" dirty="0" err="1">
                <a:solidFill>
                  <a:srgbClr val="FF66FF"/>
                </a:solidFill>
                <a:effectLst>
                  <a:outerShdw blurRad="38100" dist="38100" dir="2700000" algn="tl">
                    <a:srgbClr val="000000">
                      <a:alpha val="43137"/>
                    </a:srgbClr>
                  </a:outerShdw>
                </a:effectLst>
                <a:latin typeface="Segoe Script" pitchFamily="34" charset="0"/>
              </a:rPr>
              <a:t>student’s</a:t>
            </a:r>
            <a:r>
              <a:rPr lang="fr-CA" b="1" dirty="0">
                <a:solidFill>
                  <a:srgbClr val="FF66FF"/>
                </a:solidFill>
                <a:effectLst>
                  <a:outerShdw blurRad="38100" dist="38100" dir="2700000" algn="tl">
                    <a:srgbClr val="000000">
                      <a:alpha val="43137"/>
                    </a:srgbClr>
                  </a:outerShdw>
                </a:effectLst>
                <a:latin typeface="Segoe Script" pitchFamily="34" charset="0"/>
              </a:rPr>
              <a:t> flat sharing</a:t>
            </a:r>
            <a:endParaRPr lang="el-GR" dirty="0">
              <a:solidFill>
                <a:srgbClr val="FF66FF"/>
              </a:solidFill>
            </a:endParaRPr>
          </a:p>
        </p:txBody>
      </p:sp>
    </p:spTree>
    <p:extLst>
      <p:ext uri="{BB962C8B-B14F-4D97-AF65-F5344CB8AC3E}">
        <p14:creationId xmlns:p14="http://schemas.microsoft.com/office/powerpoint/2010/main" val="3382442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31800" y="28550"/>
            <a:ext cx="5976704" cy="808162"/>
          </a:xfrm>
        </p:spPr>
        <p:txBody>
          <a:bodyPr rtlCol="0">
            <a:normAutofit fontScale="90000"/>
          </a:bodyPr>
          <a:lstStyle/>
          <a:p>
            <a:pPr algn="ctr" eaLnBrk="1" fontAlgn="auto" hangingPunct="1">
              <a:spcAft>
                <a:spcPts val="0"/>
              </a:spcAft>
              <a:defRPr/>
            </a:pPr>
            <a:r>
              <a:rPr lang="fr-CA" dirty="0" smtClean="0">
                <a:solidFill>
                  <a:schemeClr val="tx1">
                    <a:lumMod val="75000"/>
                    <a:lumOff val="25000"/>
                  </a:schemeClr>
                </a:solidFill>
              </a:rPr>
              <a:t>Flat </a:t>
            </a:r>
            <a:r>
              <a:rPr lang="fr-CA" dirty="0" err="1" smtClean="0">
                <a:solidFill>
                  <a:schemeClr val="tx1">
                    <a:lumMod val="75000"/>
                    <a:lumOff val="25000"/>
                  </a:schemeClr>
                </a:solidFill>
              </a:rPr>
              <a:t>share</a:t>
            </a:r>
            <a:r>
              <a:rPr lang="fr-CA" dirty="0" smtClean="0">
                <a:solidFill>
                  <a:schemeClr val="tx1">
                    <a:lumMod val="75000"/>
                    <a:lumOff val="25000"/>
                  </a:schemeClr>
                </a:solidFill>
              </a:rPr>
              <a:t> </a:t>
            </a:r>
            <a:r>
              <a:rPr lang="fr-CA" dirty="0" err="1" smtClean="0">
                <a:solidFill>
                  <a:schemeClr val="tx1">
                    <a:lumMod val="75000"/>
                    <a:lumOff val="25000"/>
                  </a:schemeClr>
                </a:solidFill>
              </a:rPr>
              <a:t>with</a:t>
            </a:r>
            <a:r>
              <a:rPr lang="fr-CA" dirty="0" smtClean="0">
                <a:solidFill>
                  <a:schemeClr val="tx1">
                    <a:lumMod val="75000"/>
                    <a:lumOff val="25000"/>
                  </a:schemeClr>
                </a:solidFill>
              </a:rPr>
              <a:t> </a:t>
            </a:r>
            <a:r>
              <a:rPr lang="fr-CA" dirty="0" err="1" smtClean="0">
                <a:solidFill>
                  <a:schemeClr val="tx1">
                    <a:lumMod val="75000"/>
                    <a:lumOff val="25000"/>
                  </a:schemeClr>
                </a:solidFill>
              </a:rPr>
              <a:t>erasmus</a:t>
            </a:r>
            <a:r>
              <a:rPr lang="fr-CA" dirty="0" smtClean="0">
                <a:solidFill>
                  <a:schemeClr val="tx1">
                    <a:lumMod val="75000"/>
                    <a:lumOff val="25000"/>
                  </a:schemeClr>
                </a:solidFill>
              </a:rPr>
              <a:t> </a:t>
            </a:r>
            <a:r>
              <a:rPr lang="fr-CA" dirty="0" err="1" smtClean="0">
                <a:solidFill>
                  <a:schemeClr val="tx1">
                    <a:lumMod val="75000"/>
                    <a:lumOff val="25000"/>
                  </a:schemeClr>
                </a:solidFill>
              </a:rPr>
              <a:t>students</a:t>
            </a:r>
            <a:r>
              <a:rPr lang="fr-CA" dirty="0" smtClean="0">
                <a:solidFill>
                  <a:schemeClr val="tx1">
                    <a:lumMod val="75000"/>
                    <a:lumOff val="25000"/>
                  </a:schemeClr>
                </a:solidFill>
              </a:rPr>
              <a:t>!</a:t>
            </a:r>
          </a:p>
        </p:txBody>
      </p:sp>
      <p:sp>
        <p:nvSpPr>
          <p:cNvPr id="3" name="Espace réservé du contenu 2"/>
          <p:cNvSpPr>
            <a:spLocks noGrp="1"/>
          </p:cNvSpPr>
          <p:nvPr>
            <p:ph idx="1"/>
          </p:nvPr>
        </p:nvSpPr>
        <p:spPr>
          <a:xfrm>
            <a:off x="3131800" y="908720"/>
            <a:ext cx="5968221" cy="4093915"/>
          </a:xfrm>
        </p:spPr>
        <p:txBody>
          <a:bodyPr rtlCol="0">
            <a:normAutofit/>
          </a:bodyPr>
          <a:lstStyle/>
          <a:p>
            <a:pPr>
              <a:buFont typeface="Wingdings" pitchFamily="2" charset="2"/>
              <a:buChar char="ü"/>
            </a:pPr>
            <a:r>
              <a:rPr lang="en-US" sz="1800" b="0" dirty="0" smtClean="0"/>
              <a:t>Smart-Studios </a:t>
            </a:r>
            <a:r>
              <a:rPr lang="en-US" sz="1800" b="0" dirty="0"/>
              <a:t>is making accommodation for Erasmus students in Athens easier than </a:t>
            </a:r>
            <a:r>
              <a:rPr lang="en-US" sz="1800" b="0" dirty="0" smtClean="0"/>
              <a:t>ever!</a:t>
            </a:r>
          </a:p>
          <a:p>
            <a:pPr>
              <a:buFont typeface="Wingdings" pitchFamily="2" charset="2"/>
              <a:buChar char="ü"/>
            </a:pPr>
            <a:r>
              <a:rPr lang="en-US" sz="1800" b="0" dirty="0" smtClean="0"/>
              <a:t>We </a:t>
            </a:r>
            <a:r>
              <a:rPr lang="en-US" sz="1800" b="0" dirty="0"/>
              <a:t>offer a full package to incoming Erasmus students for their </a:t>
            </a:r>
            <a:r>
              <a:rPr lang="en-US" sz="1800" b="0" dirty="0" smtClean="0"/>
              <a:t>studies. With </a:t>
            </a:r>
            <a:r>
              <a:rPr lang="en-US" sz="1800" b="0" dirty="0"/>
              <a:t>a warm welcome and a serious sense of responsibility we make it our first priority to provide a safe and relaxed staying</a:t>
            </a:r>
            <a:r>
              <a:rPr lang="en-US" sz="1800" b="0" dirty="0" smtClean="0"/>
              <a:t>.</a:t>
            </a:r>
            <a:r>
              <a:rPr lang="en-US" sz="1800" b="0" dirty="0"/>
              <a:t> </a:t>
            </a:r>
          </a:p>
          <a:p>
            <a:pPr>
              <a:buFont typeface="Wingdings" pitchFamily="2" charset="2"/>
              <a:buChar char="ü"/>
            </a:pPr>
            <a:r>
              <a:rPr lang="en-US" sz="1800" b="0" dirty="0" smtClean="0"/>
              <a:t>For </a:t>
            </a:r>
            <a:r>
              <a:rPr lang="en-US" sz="1800" b="0" dirty="0"/>
              <a:t>students who are new to Athens we will make it as easy as it gets to find their ways through to the everyday life in our city</a:t>
            </a:r>
            <a:r>
              <a:rPr lang="en-US" sz="1800" b="0" dirty="0" smtClean="0"/>
              <a:t>.</a:t>
            </a:r>
            <a:endParaRPr lang="el-GR" sz="1800" b="0" dirty="0"/>
          </a:p>
          <a:p>
            <a:pPr>
              <a:buFont typeface="Wingdings" pitchFamily="2" charset="2"/>
              <a:buChar char="ü"/>
            </a:pPr>
            <a:r>
              <a:rPr lang="en-US" sz="1800" b="0" dirty="0"/>
              <a:t>Flat searching is always more successful when someone with experience is here to help.</a:t>
            </a:r>
            <a:endParaRPr lang="el-GR" sz="1800" b="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948" y="548720"/>
            <a:ext cx="2886852" cy="4320480"/>
          </a:xfrm>
          <a:prstGeom prst="rect">
            <a:avLst/>
          </a:prstGeom>
        </p:spPr>
      </p:pic>
      <p:pic>
        <p:nvPicPr>
          <p:cNvPr id="1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08" b="96241" l="5634" r="96127">
                        <a14:foregroundMark x1="46127" y1="29323" x2="46127" y2="29323"/>
                        <a14:foregroundMark x1="18662" y1="43609" x2="18662" y2="43609"/>
                        <a14:foregroundMark x1="15141" y1="48872" x2="15141" y2="48872"/>
                        <a14:foregroundMark x1="26056" y1="54887" x2="26056" y2="54887"/>
                        <a14:foregroundMark x1="26408" y1="55639" x2="26408" y2="55639"/>
                        <a14:foregroundMark x1="23592" y1="52632" x2="23592" y2="52632"/>
                        <a14:foregroundMark x1="27113" y1="51880" x2="27113" y2="51880"/>
                        <a14:foregroundMark x1="30282" y1="55639" x2="30282" y2="55639"/>
                        <a14:foregroundMark x1="36268" y1="55639" x2="36268" y2="55639"/>
                        <a14:foregroundMark x1="26408" y1="54887" x2="26408" y2="54887"/>
                        <a14:foregroundMark x1="42606" y1="51128" x2="42606" y2="51128"/>
                        <a14:foregroundMark x1="49648" y1="57143" x2="49648" y2="57143"/>
                        <a14:foregroundMark x1="55986" y1="57895" x2="55986" y2="57895"/>
                        <a14:foregroundMark x1="60211" y1="51128" x2="60211" y2="51128"/>
                        <a14:foregroundMark x1="64085" y1="53383" x2="64085" y2="53383"/>
                        <a14:foregroundMark x1="70775" y1="54887" x2="70775" y2="54887"/>
                        <a14:foregroundMark x1="77113" y1="54887" x2="77113" y2="54887"/>
                        <a14:foregroundMark x1="79930" y1="54887" x2="79930" y2="54887"/>
                        <a14:foregroundMark x1="86972" y1="54135" x2="86972" y2="54135"/>
                        <a14:foregroundMark x1="54225" y1="51880" x2="54225" y2="51880"/>
                        <a14:foregroundMark x1="59859" y1="24812" x2="59859" y2="24812"/>
                        <a14:foregroundMark x1="52113" y1="24812" x2="52113" y2="24812"/>
                        <a14:foregroundMark x1="41549" y1="24060" x2="41549" y2="24060"/>
                        <a14:foregroundMark x1="33803" y1="27820" x2="33803" y2="27820"/>
                        <a14:foregroundMark x1="31690" y1="27820" x2="31690" y2="27820"/>
                        <a14:foregroundMark x1="23944" y1="27068" x2="23944" y2="27068"/>
                        <a14:foregroundMark x1="23592" y1="27068" x2="23592" y2="27068"/>
                        <a14:foregroundMark x1="21127" y1="25564" x2="21127" y2="25564"/>
                        <a14:foregroundMark x1="19718" y1="25564" x2="19718" y2="25564"/>
                        <a14:foregroundMark x1="23239" y1="24060" x2="23239" y2="24060"/>
                        <a14:foregroundMark x1="23592" y1="21805" x2="23592" y2="21805"/>
                        <a14:foregroundMark x1="25704" y1="21805" x2="25704" y2="21805"/>
                        <a14:foregroundMark x1="25352" y1="28571" x2="25352" y2="28571"/>
                        <a14:foregroundMark x1="25704" y1="30075" x2="25704" y2="30075"/>
                        <a14:foregroundMark x1="33099" y1="24060" x2="33099" y2="24060"/>
                        <a14:foregroundMark x1="32746" y1="21053" x2="32746" y2="21053"/>
                        <a14:foregroundMark x1="34155" y1="16541" x2="34155" y2="16541"/>
                        <a14:foregroundMark x1="53521" y1="17293" x2="53521" y2="17293"/>
                        <a14:foregroundMark x1="53873" y1="15038" x2="53873" y2="15038"/>
                        <a14:foregroundMark x1="55634" y1="15038" x2="55634" y2="15038"/>
                        <a14:foregroundMark x1="60563" y1="18045" x2="60563" y2="18045"/>
                        <a14:foregroundMark x1="60563" y1="21805" x2="60915" y2="23308"/>
                        <a14:foregroundMark x1="61620" y1="26316" x2="61620" y2="26316"/>
                        <a14:foregroundMark x1="63028" y1="27068" x2="63028" y2="27068"/>
                        <a14:foregroundMark x1="65141" y1="22556" x2="65141" y2="22556"/>
                        <a14:foregroundMark x1="65845" y1="17293" x2="65845" y2="17293"/>
                        <a14:foregroundMark x1="67958" y1="17293" x2="67958" y2="17293"/>
                        <a14:backgroundMark x1="10915" y1="15789" x2="10915"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786750" y="5690665"/>
            <a:ext cx="2201030" cy="10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989496" y="6084088"/>
            <a:ext cx="6047124" cy="369332"/>
          </a:xfrm>
          <a:prstGeom prst="rect">
            <a:avLst/>
          </a:prstGeom>
        </p:spPr>
        <p:txBody>
          <a:bodyPr wrap="square">
            <a:spAutoFit/>
          </a:bodyPr>
          <a:lstStyle/>
          <a:p>
            <a:r>
              <a:rPr lang="fr-CA" b="1" dirty="0">
                <a:solidFill>
                  <a:srgbClr val="FF66FF"/>
                </a:solidFill>
                <a:effectLst>
                  <a:outerShdw blurRad="38100" dist="38100" dir="2700000" algn="tl">
                    <a:srgbClr val="000000">
                      <a:alpha val="43137"/>
                    </a:srgbClr>
                  </a:outerShdw>
                </a:effectLst>
                <a:latin typeface="Segoe Script" pitchFamily="34" charset="0"/>
              </a:rPr>
              <a:t>The </a:t>
            </a:r>
            <a:r>
              <a:rPr lang="fr-CA" b="1" dirty="0" err="1">
                <a:solidFill>
                  <a:srgbClr val="FF66FF"/>
                </a:solidFill>
                <a:effectLst>
                  <a:outerShdw blurRad="38100" dist="38100" dir="2700000" algn="tl">
                    <a:srgbClr val="000000">
                      <a:alpha val="43137"/>
                    </a:srgbClr>
                  </a:outerShdw>
                </a:effectLst>
                <a:latin typeface="Segoe Script" pitchFamily="34" charset="0"/>
              </a:rPr>
              <a:t>smartest</a:t>
            </a:r>
            <a:r>
              <a:rPr lang="fr-CA" b="1" dirty="0">
                <a:solidFill>
                  <a:srgbClr val="FF66FF"/>
                </a:solidFill>
                <a:effectLst>
                  <a:outerShdw blurRad="38100" dist="38100" dir="2700000" algn="tl">
                    <a:srgbClr val="000000">
                      <a:alpha val="43137"/>
                    </a:srgbClr>
                  </a:outerShdw>
                </a:effectLst>
                <a:latin typeface="Segoe Script" pitchFamily="34" charset="0"/>
              </a:rPr>
              <a:t> solution to </a:t>
            </a:r>
            <a:r>
              <a:rPr lang="fr-CA" b="1" dirty="0" err="1">
                <a:solidFill>
                  <a:srgbClr val="FF66FF"/>
                </a:solidFill>
                <a:effectLst>
                  <a:outerShdw blurRad="38100" dist="38100" dir="2700000" algn="tl">
                    <a:srgbClr val="000000">
                      <a:alpha val="43137"/>
                    </a:srgbClr>
                  </a:outerShdw>
                </a:effectLst>
                <a:latin typeface="Segoe Script" pitchFamily="34" charset="0"/>
              </a:rPr>
              <a:t>student’s</a:t>
            </a:r>
            <a:r>
              <a:rPr lang="fr-CA" b="1" dirty="0">
                <a:solidFill>
                  <a:srgbClr val="FF66FF"/>
                </a:solidFill>
                <a:effectLst>
                  <a:outerShdw blurRad="38100" dist="38100" dir="2700000" algn="tl">
                    <a:srgbClr val="000000">
                      <a:alpha val="43137"/>
                    </a:srgbClr>
                  </a:outerShdw>
                </a:effectLst>
                <a:latin typeface="Segoe Script" pitchFamily="34" charset="0"/>
              </a:rPr>
              <a:t> flat sharing</a:t>
            </a:r>
            <a:endParaRPr lang="el-GR" dirty="0">
              <a:solidFill>
                <a:srgbClr val="FF66FF"/>
              </a:solidFill>
            </a:endParaRPr>
          </a:p>
        </p:txBody>
      </p:sp>
    </p:spTree>
    <p:extLst>
      <p:ext uri="{BB962C8B-B14F-4D97-AF65-F5344CB8AC3E}">
        <p14:creationId xmlns:p14="http://schemas.microsoft.com/office/powerpoint/2010/main" val="3325955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41" y="908720"/>
            <a:ext cx="5976664" cy="4093915"/>
          </a:xfrm>
        </p:spPr>
        <p:txBody>
          <a:bodyPr rtlCol="0">
            <a:normAutofit/>
          </a:bodyPr>
          <a:lstStyle/>
          <a:p>
            <a:pPr>
              <a:buFont typeface="Wingdings" pitchFamily="2" charset="2"/>
              <a:buChar char="ü"/>
            </a:pPr>
            <a:endParaRPr lang="en-US" sz="1800" b="0" dirty="0" smtClean="0"/>
          </a:p>
          <a:p>
            <a:pPr>
              <a:buFont typeface="Wingdings" pitchFamily="2" charset="2"/>
              <a:buChar char="ü"/>
            </a:pPr>
            <a:r>
              <a:rPr lang="en-US" sz="1800" b="0" dirty="0" smtClean="0"/>
              <a:t>Good </a:t>
            </a:r>
            <a:r>
              <a:rPr lang="en-US" sz="1800" b="0" dirty="0"/>
              <a:t>quality flats in Athens are rented out on the spot, and it is crucial that your reservation is completed immediately upon making your choice. The rule of "first </a:t>
            </a:r>
            <a:r>
              <a:rPr lang="en-US" sz="1800" b="0" dirty="0" smtClean="0"/>
              <a:t>come, </a:t>
            </a:r>
            <a:r>
              <a:rPr lang="en-US" sz="1800" b="0" dirty="0"/>
              <a:t>first served" applies and, if you are not prepared, you might find yourself in a "last minute" situation trying to find an accommodation of your liking in very few days</a:t>
            </a:r>
            <a:r>
              <a:rPr lang="en-US" sz="1800" b="0" dirty="0" smtClean="0"/>
              <a:t>.</a:t>
            </a:r>
            <a:endParaRPr lang="el-GR" sz="1800" b="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00" y="548600"/>
            <a:ext cx="2880400" cy="4320600"/>
          </a:xfrm>
          <a:prstGeom prst="rect">
            <a:avLst/>
          </a:prstGeom>
        </p:spPr>
      </p:pic>
      <p:sp>
        <p:nvSpPr>
          <p:cNvPr id="9" name="Titre 1"/>
          <p:cNvSpPr>
            <a:spLocks noGrp="1"/>
          </p:cNvSpPr>
          <p:nvPr>
            <p:ph type="title"/>
          </p:nvPr>
        </p:nvSpPr>
        <p:spPr>
          <a:xfrm>
            <a:off x="3131800" y="28550"/>
            <a:ext cx="5976704" cy="808162"/>
          </a:xfrm>
        </p:spPr>
        <p:txBody>
          <a:bodyPr rtlCol="0">
            <a:normAutofit/>
          </a:bodyPr>
          <a:lstStyle/>
          <a:p>
            <a:pPr algn="ctr" eaLnBrk="1" fontAlgn="auto" hangingPunct="1">
              <a:spcAft>
                <a:spcPts val="0"/>
              </a:spcAft>
              <a:defRPr/>
            </a:pPr>
            <a:r>
              <a:rPr lang="fr-CA" dirty="0" smtClean="0">
                <a:solidFill>
                  <a:schemeClr val="tx1">
                    <a:lumMod val="75000"/>
                    <a:lumOff val="25000"/>
                  </a:schemeClr>
                </a:solidFill>
              </a:rPr>
              <a:t>First come, first </a:t>
            </a:r>
            <a:r>
              <a:rPr lang="fr-CA" dirty="0" err="1" smtClean="0">
                <a:solidFill>
                  <a:schemeClr val="tx1">
                    <a:lumMod val="75000"/>
                    <a:lumOff val="25000"/>
                  </a:schemeClr>
                </a:solidFill>
              </a:rPr>
              <a:t>served</a:t>
            </a:r>
            <a:endParaRPr lang="fr-CA" dirty="0" smtClean="0">
              <a:solidFill>
                <a:schemeClr val="tx1">
                  <a:lumMod val="75000"/>
                  <a:lumOff val="25000"/>
                </a:schemeClr>
              </a:solidFill>
            </a:endParaRPr>
          </a:p>
        </p:txBody>
      </p:sp>
      <p:pic>
        <p:nvPicPr>
          <p:cNvPr id="11"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08" b="96241" l="5634" r="96127">
                        <a14:foregroundMark x1="46127" y1="29323" x2="46127" y2="29323"/>
                        <a14:foregroundMark x1="18662" y1="43609" x2="18662" y2="43609"/>
                        <a14:foregroundMark x1="15141" y1="48872" x2="15141" y2="48872"/>
                        <a14:foregroundMark x1="26056" y1="54887" x2="26056" y2="54887"/>
                        <a14:foregroundMark x1="26408" y1="55639" x2="26408" y2="55639"/>
                        <a14:foregroundMark x1="23592" y1="52632" x2="23592" y2="52632"/>
                        <a14:foregroundMark x1="27113" y1="51880" x2="27113" y2="51880"/>
                        <a14:foregroundMark x1="30282" y1="55639" x2="30282" y2="55639"/>
                        <a14:foregroundMark x1="36268" y1="55639" x2="36268" y2="55639"/>
                        <a14:foregroundMark x1="26408" y1="54887" x2="26408" y2="54887"/>
                        <a14:foregroundMark x1="42606" y1="51128" x2="42606" y2="51128"/>
                        <a14:foregroundMark x1="49648" y1="57143" x2="49648" y2="57143"/>
                        <a14:foregroundMark x1="55986" y1="57895" x2="55986" y2="57895"/>
                        <a14:foregroundMark x1="60211" y1="51128" x2="60211" y2="51128"/>
                        <a14:foregroundMark x1="64085" y1="53383" x2="64085" y2="53383"/>
                        <a14:foregroundMark x1="70775" y1="54887" x2="70775" y2="54887"/>
                        <a14:foregroundMark x1="77113" y1="54887" x2="77113" y2="54887"/>
                        <a14:foregroundMark x1="79930" y1="54887" x2="79930" y2="54887"/>
                        <a14:foregroundMark x1="86972" y1="54135" x2="86972" y2="54135"/>
                        <a14:foregroundMark x1="54225" y1="51880" x2="54225" y2="51880"/>
                        <a14:foregroundMark x1="59859" y1="24812" x2="59859" y2="24812"/>
                        <a14:foregroundMark x1="52113" y1="24812" x2="52113" y2="24812"/>
                        <a14:foregroundMark x1="41549" y1="24060" x2="41549" y2="24060"/>
                        <a14:foregroundMark x1="33803" y1="27820" x2="33803" y2="27820"/>
                        <a14:foregroundMark x1="31690" y1="27820" x2="31690" y2="27820"/>
                        <a14:foregroundMark x1="23944" y1="27068" x2="23944" y2="27068"/>
                        <a14:foregroundMark x1="23592" y1="27068" x2="23592" y2="27068"/>
                        <a14:foregroundMark x1="21127" y1="25564" x2="21127" y2="25564"/>
                        <a14:foregroundMark x1="19718" y1="25564" x2="19718" y2="25564"/>
                        <a14:foregroundMark x1="23239" y1="24060" x2="23239" y2="24060"/>
                        <a14:foregroundMark x1="23592" y1="21805" x2="23592" y2="21805"/>
                        <a14:foregroundMark x1="25704" y1="21805" x2="25704" y2="21805"/>
                        <a14:foregroundMark x1="25352" y1="28571" x2="25352" y2="28571"/>
                        <a14:foregroundMark x1="25704" y1="30075" x2="25704" y2="30075"/>
                        <a14:foregroundMark x1="33099" y1="24060" x2="33099" y2="24060"/>
                        <a14:foregroundMark x1="32746" y1="21053" x2="32746" y2="21053"/>
                        <a14:foregroundMark x1="34155" y1="16541" x2="34155" y2="16541"/>
                        <a14:foregroundMark x1="53521" y1="17293" x2="53521" y2="17293"/>
                        <a14:foregroundMark x1="53873" y1="15038" x2="53873" y2="15038"/>
                        <a14:foregroundMark x1="55634" y1="15038" x2="55634" y2="15038"/>
                        <a14:foregroundMark x1="60563" y1="18045" x2="60563" y2="18045"/>
                        <a14:foregroundMark x1="60563" y1="21805" x2="60915" y2="23308"/>
                        <a14:foregroundMark x1="61620" y1="26316" x2="61620" y2="26316"/>
                        <a14:foregroundMark x1="63028" y1="27068" x2="63028" y2="27068"/>
                        <a14:foregroundMark x1="65141" y1="22556" x2="65141" y2="22556"/>
                        <a14:foregroundMark x1="65845" y1="17293" x2="65845" y2="17293"/>
                        <a14:foregroundMark x1="67958" y1="17293" x2="67958" y2="17293"/>
                        <a14:backgroundMark x1="10915" y1="15789" x2="10915"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786750" y="5690665"/>
            <a:ext cx="2201030" cy="10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989496" y="6084088"/>
            <a:ext cx="6047124" cy="369332"/>
          </a:xfrm>
          <a:prstGeom prst="rect">
            <a:avLst/>
          </a:prstGeom>
        </p:spPr>
        <p:txBody>
          <a:bodyPr wrap="square">
            <a:spAutoFit/>
          </a:bodyPr>
          <a:lstStyle/>
          <a:p>
            <a:r>
              <a:rPr lang="fr-CA" b="1" dirty="0">
                <a:solidFill>
                  <a:srgbClr val="FF66FF"/>
                </a:solidFill>
                <a:effectLst>
                  <a:outerShdw blurRad="38100" dist="38100" dir="2700000" algn="tl">
                    <a:srgbClr val="000000">
                      <a:alpha val="43137"/>
                    </a:srgbClr>
                  </a:outerShdw>
                </a:effectLst>
                <a:latin typeface="Segoe Script" pitchFamily="34" charset="0"/>
              </a:rPr>
              <a:t>The </a:t>
            </a:r>
            <a:r>
              <a:rPr lang="fr-CA" b="1" dirty="0" err="1">
                <a:solidFill>
                  <a:srgbClr val="FF66FF"/>
                </a:solidFill>
                <a:effectLst>
                  <a:outerShdw blurRad="38100" dist="38100" dir="2700000" algn="tl">
                    <a:srgbClr val="000000">
                      <a:alpha val="43137"/>
                    </a:srgbClr>
                  </a:outerShdw>
                </a:effectLst>
                <a:latin typeface="Segoe Script" pitchFamily="34" charset="0"/>
              </a:rPr>
              <a:t>smartest</a:t>
            </a:r>
            <a:r>
              <a:rPr lang="fr-CA" b="1" dirty="0">
                <a:solidFill>
                  <a:srgbClr val="FF66FF"/>
                </a:solidFill>
                <a:effectLst>
                  <a:outerShdw blurRad="38100" dist="38100" dir="2700000" algn="tl">
                    <a:srgbClr val="000000">
                      <a:alpha val="43137"/>
                    </a:srgbClr>
                  </a:outerShdw>
                </a:effectLst>
                <a:latin typeface="Segoe Script" pitchFamily="34" charset="0"/>
              </a:rPr>
              <a:t> solution to </a:t>
            </a:r>
            <a:r>
              <a:rPr lang="fr-CA" b="1" dirty="0" err="1">
                <a:solidFill>
                  <a:srgbClr val="FF66FF"/>
                </a:solidFill>
                <a:effectLst>
                  <a:outerShdw blurRad="38100" dist="38100" dir="2700000" algn="tl">
                    <a:srgbClr val="000000">
                      <a:alpha val="43137"/>
                    </a:srgbClr>
                  </a:outerShdw>
                </a:effectLst>
                <a:latin typeface="Segoe Script" pitchFamily="34" charset="0"/>
              </a:rPr>
              <a:t>student’s</a:t>
            </a:r>
            <a:r>
              <a:rPr lang="fr-CA" b="1" dirty="0">
                <a:solidFill>
                  <a:srgbClr val="FF66FF"/>
                </a:solidFill>
                <a:effectLst>
                  <a:outerShdw blurRad="38100" dist="38100" dir="2700000" algn="tl">
                    <a:srgbClr val="000000">
                      <a:alpha val="43137"/>
                    </a:srgbClr>
                  </a:outerShdw>
                </a:effectLst>
                <a:latin typeface="Segoe Script" pitchFamily="34" charset="0"/>
              </a:rPr>
              <a:t> flat sharing</a:t>
            </a:r>
            <a:endParaRPr lang="el-GR" dirty="0">
              <a:solidFill>
                <a:srgbClr val="FF66FF"/>
              </a:solidFill>
            </a:endParaRPr>
          </a:p>
        </p:txBody>
      </p:sp>
    </p:spTree>
    <p:extLst>
      <p:ext uri="{BB962C8B-B14F-4D97-AF65-F5344CB8AC3E}">
        <p14:creationId xmlns:p14="http://schemas.microsoft.com/office/powerpoint/2010/main" val="1345767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01" y="908650"/>
            <a:ext cx="5976830" cy="4104450"/>
          </a:xfrm>
        </p:spPr>
        <p:txBody>
          <a:bodyPr rtlCol="0">
            <a:normAutofit fontScale="85000" lnSpcReduction="10000"/>
          </a:bodyPr>
          <a:lstStyle/>
          <a:p>
            <a:pPr>
              <a:buFont typeface="Wingdings" pitchFamily="2" charset="2"/>
              <a:buChar char="ü"/>
            </a:pPr>
            <a:r>
              <a:rPr lang="en-US" sz="1800" b="0" dirty="0"/>
              <a:t>There are several hurdles </a:t>
            </a:r>
            <a:r>
              <a:rPr lang="en-US" sz="1800" b="0" dirty="0" smtClean="0"/>
              <a:t>in </a:t>
            </a:r>
            <a:r>
              <a:rPr lang="en-US" sz="1800" b="0" dirty="0"/>
              <a:t>finding short lets and furnished accommodation in </a:t>
            </a:r>
            <a:r>
              <a:rPr lang="en-US" sz="1800" b="0" dirty="0" smtClean="0"/>
              <a:t>Athens.</a:t>
            </a:r>
          </a:p>
          <a:p>
            <a:pPr>
              <a:buFont typeface="Wingdings" pitchFamily="2" charset="2"/>
              <a:buChar char="ü"/>
            </a:pPr>
            <a:r>
              <a:rPr lang="en-US" sz="1800" b="0" dirty="0" smtClean="0"/>
              <a:t>Greek </a:t>
            </a:r>
            <a:r>
              <a:rPr lang="en-US" sz="1800" b="0" dirty="0"/>
              <a:t>house owners make contracts for the minimum period of one or two years, not for five or four months (main reasons are taxation and the hassle of managing short lets</a:t>
            </a:r>
            <a:r>
              <a:rPr lang="en-US" sz="1800" b="0" dirty="0" smtClean="0"/>
              <a:t>). </a:t>
            </a:r>
          </a:p>
          <a:p>
            <a:pPr>
              <a:buFont typeface="Wingdings" pitchFamily="2" charset="2"/>
              <a:buChar char="ü"/>
            </a:pPr>
            <a:r>
              <a:rPr lang="en-US" sz="1800" b="0" dirty="0" smtClean="0"/>
              <a:t>In </a:t>
            </a:r>
            <a:r>
              <a:rPr lang="en-US" sz="1800" b="0" dirty="0"/>
              <a:t>addition, a furnished flat is not common in Athens because there is not enough demand as most of the tenants own their </a:t>
            </a:r>
            <a:r>
              <a:rPr lang="en-US" sz="1800" b="0" dirty="0" smtClean="0"/>
              <a:t>furniture.</a:t>
            </a:r>
          </a:p>
          <a:p>
            <a:pPr>
              <a:buFont typeface="Wingdings" pitchFamily="2" charset="2"/>
              <a:buChar char="ü"/>
            </a:pPr>
            <a:r>
              <a:rPr lang="en-US" sz="1800" b="0" dirty="0"/>
              <a:t>O</a:t>
            </a:r>
            <a:r>
              <a:rPr lang="en-US" sz="1800" b="0" dirty="0" smtClean="0"/>
              <a:t>n </a:t>
            </a:r>
            <a:r>
              <a:rPr lang="en-US" sz="1800" b="0" dirty="0"/>
              <a:t>the other hand Greek land owners </a:t>
            </a:r>
            <a:r>
              <a:rPr lang="en-US" sz="1800" b="0" dirty="0" smtClean="0"/>
              <a:t>do not sign </a:t>
            </a:r>
            <a:r>
              <a:rPr lang="en-US" sz="1800" b="0" dirty="0"/>
              <a:t>a short tenancy agreement as they prefer to offer their property to Greek Students who accept to sign a four years contract</a:t>
            </a:r>
            <a:r>
              <a:rPr lang="en-US" sz="1800" b="0" dirty="0" smtClean="0"/>
              <a:t>.</a:t>
            </a:r>
          </a:p>
          <a:p>
            <a:pPr>
              <a:buFont typeface="Wingdings" pitchFamily="2" charset="2"/>
              <a:buChar char="ü"/>
            </a:pPr>
            <a:r>
              <a:rPr lang="en-US" sz="1800" b="0" dirty="0"/>
              <a:t>Greek students also pay for their bills and every other expense that building may need (cleaning service, central heating expenses, lift maintenance etc. by proportion to the flat size</a:t>
            </a:r>
            <a:r>
              <a:rPr lang="en-US" sz="1800" b="0" dirty="0" smtClean="0"/>
              <a:t>).</a:t>
            </a:r>
          </a:p>
          <a:p>
            <a:pPr>
              <a:buFont typeface="Wingdings" pitchFamily="2" charset="2"/>
              <a:buChar char="ü"/>
            </a:pPr>
            <a:r>
              <a:rPr lang="en-US" sz="1800" b="0" dirty="0" smtClean="0"/>
              <a:t>The majority of </a:t>
            </a:r>
            <a:r>
              <a:rPr lang="en-US" sz="1800" b="0" dirty="0"/>
              <a:t>G</a:t>
            </a:r>
            <a:r>
              <a:rPr lang="en-US" sz="1800" b="0" dirty="0" smtClean="0"/>
              <a:t>reek houses don’t offer free internet and you have to pay extra in order for you to find by yourself a way to have internet.</a:t>
            </a:r>
            <a:endParaRPr lang="el-GR" sz="1800" b="0" dirty="0"/>
          </a:p>
          <a:p>
            <a:pPr>
              <a:buFont typeface="Wingdings" pitchFamily="2" charset="2"/>
              <a:buChar char="ü"/>
            </a:pPr>
            <a:endParaRPr lang="el-GR" sz="1800" b="0" dirty="0"/>
          </a:p>
          <a:p>
            <a:pPr>
              <a:buFont typeface="Wingdings" pitchFamily="2" charset="2"/>
              <a:buChar char="ü"/>
            </a:pPr>
            <a:endParaRPr lang="el-GR" sz="1800"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4" y="1268700"/>
            <a:ext cx="2880336" cy="2880324"/>
          </a:xfrm>
          <a:prstGeom prst="rect">
            <a:avLst/>
          </a:prstGeom>
        </p:spPr>
      </p:pic>
      <p:sp>
        <p:nvSpPr>
          <p:cNvPr id="9" name="Titre 1"/>
          <p:cNvSpPr>
            <a:spLocks noGrp="1"/>
          </p:cNvSpPr>
          <p:nvPr>
            <p:ph type="title"/>
          </p:nvPr>
        </p:nvSpPr>
        <p:spPr>
          <a:xfrm>
            <a:off x="3131800" y="28550"/>
            <a:ext cx="5976704" cy="808162"/>
          </a:xfrm>
        </p:spPr>
        <p:txBody>
          <a:bodyPr rtlCol="0">
            <a:normAutofit/>
          </a:bodyPr>
          <a:lstStyle/>
          <a:p>
            <a:pPr algn="ctr" eaLnBrk="1" fontAlgn="auto" hangingPunct="1">
              <a:spcAft>
                <a:spcPts val="0"/>
              </a:spcAft>
              <a:defRPr/>
            </a:pPr>
            <a:r>
              <a:rPr lang="fr-CA" dirty="0" err="1" smtClean="0">
                <a:solidFill>
                  <a:schemeClr val="tx1">
                    <a:lumMod val="75000"/>
                    <a:lumOff val="25000"/>
                  </a:schemeClr>
                </a:solidFill>
              </a:rPr>
              <a:t>Hurdles</a:t>
            </a:r>
            <a:r>
              <a:rPr lang="fr-CA" dirty="0" smtClean="0">
                <a:solidFill>
                  <a:schemeClr val="tx1">
                    <a:lumMod val="75000"/>
                    <a:lumOff val="25000"/>
                  </a:schemeClr>
                </a:solidFill>
              </a:rPr>
              <a:t>…</a:t>
            </a:r>
          </a:p>
        </p:txBody>
      </p:sp>
      <p:pic>
        <p:nvPicPr>
          <p:cNvPr id="1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08" b="96241" l="5634" r="96127">
                        <a14:foregroundMark x1="46127" y1="29323" x2="46127" y2="29323"/>
                        <a14:foregroundMark x1="18662" y1="43609" x2="18662" y2="43609"/>
                        <a14:foregroundMark x1="15141" y1="48872" x2="15141" y2="48872"/>
                        <a14:foregroundMark x1="26056" y1="54887" x2="26056" y2="54887"/>
                        <a14:foregroundMark x1="26408" y1="55639" x2="26408" y2="55639"/>
                        <a14:foregroundMark x1="23592" y1="52632" x2="23592" y2="52632"/>
                        <a14:foregroundMark x1="27113" y1="51880" x2="27113" y2="51880"/>
                        <a14:foregroundMark x1="30282" y1="55639" x2="30282" y2="55639"/>
                        <a14:foregroundMark x1="36268" y1="55639" x2="36268" y2="55639"/>
                        <a14:foregroundMark x1="26408" y1="54887" x2="26408" y2="54887"/>
                        <a14:foregroundMark x1="42606" y1="51128" x2="42606" y2="51128"/>
                        <a14:foregroundMark x1="49648" y1="57143" x2="49648" y2="57143"/>
                        <a14:foregroundMark x1="55986" y1="57895" x2="55986" y2="57895"/>
                        <a14:foregroundMark x1="60211" y1="51128" x2="60211" y2="51128"/>
                        <a14:foregroundMark x1="64085" y1="53383" x2="64085" y2="53383"/>
                        <a14:foregroundMark x1="70775" y1="54887" x2="70775" y2="54887"/>
                        <a14:foregroundMark x1="77113" y1="54887" x2="77113" y2="54887"/>
                        <a14:foregroundMark x1="79930" y1="54887" x2="79930" y2="54887"/>
                        <a14:foregroundMark x1="86972" y1="54135" x2="86972" y2="54135"/>
                        <a14:foregroundMark x1="54225" y1="51880" x2="54225" y2="51880"/>
                        <a14:foregroundMark x1="59859" y1="24812" x2="59859" y2="24812"/>
                        <a14:foregroundMark x1="52113" y1="24812" x2="52113" y2="24812"/>
                        <a14:foregroundMark x1="41549" y1="24060" x2="41549" y2="24060"/>
                        <a14:foregroundMark x1="33803" y1="27820" x2="33803" y2="27820"/>
                        <a14:foregroundMark x1="31690" y1="27820" x2="31690" y2="27820"/>
                        <a14:foregroundMark x1="23944" y1="27068" x2="23944" y2="27068"/>
                        <a14:foregroundMark x1="23592" y1="27068" x2="23592" y2="27068"/>
                        <a14:foregroundMark x1="21127" y1="25564" x2="21127" y2="25564"/>
                        <a14:foregroundMark x1="19718" y1="25564" x2="19718" y2="25564"/>
                        <a14:foregroundMark x1="23239" y1="24060" x2="23239" y2="24060"/>
                        <a14:foregroundMark x1="23592" y1="21805" x2="23592" y2="21805"/>
                        <a14:foregroundMark x1="25704" y1="21805" x2="25704" y2="21805"/>
                        <a14:foregroundMark x1="25352" y1="28571" x2="25352" y2="28571"/>
                        <a14:foregroundMark x1="25704" y1="30075" x2="25704" y2="30075"/>
                        <a14:foregroundMark x1="33099" y1="24060" x2="33099" y2="24060"/>
                        <a14:foregroundMark x1="32746" y1="21053" x2="32746" y2="21053"/>
                        <a14:foregroundMark x1="34155" y1="16541" x2="34155" y2="16541"/>
                        <a14:foregroundMark x1="53521" y1="17293" x2="53521" y2="17293"/>
                        <a14:foregroundMark x1="53873" y1="15038" x2="53873" y2="15038"/>
                        <a14:foregroundMark x1="55634" y1="15038" x2="55634" y2="15038"/>
                        <a14:foregroundMark x1="60563" y1="18045" x2="60563" y2="18045"/>
                        <a14:foregroundMark x1="60563" y1="21805" x2="60915" y2="23308"/>
                        <a14:foregroundMark x1="61620" y1="26316" x2="61620" y2="26316"/>
                        <a14:foregroundMark x1="63028" y1="27068" x2="63028" y2="27068"/>
                        <a14:foregroundMark x1="65141" y1="22556" x2="65141" y2="22556"/>
                        <a14:foregroundMark x1="65845" y1="17293" x2="65845" y2="17293"/>
                        <a14:foregroundMark x1="67958" y1="17293" x2="67958" y2="17293"/>
                        <a14:backgroundMark x1="10915" y1="15789" x2="10915"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786750" y="5690665"/>
            <a:ext cx="2201030" cy="10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989496" y="6084088"/>
            <a:ext cx="6047124" cy="369332"/>
          </a:xfrm>
          <a:prstGeom prst="rect">
            <a:avLst/>
          </a:prstGeom>
        </p:spPr>
        <p:txBody>
          <a:bodyPr wrap="square">
            <a:spAutoFit/>
          </a:bodyPr>
          <a:lstStyle/>
          <a:p>
            <a:r>
              <a:rPr lang="fr-CA" b="1" dirty="0">
                <a:solidFill>
                  <a:srgbClr val="FF66FF"/>
                </a:solidFill>
                <a:effectLst>
                  <a:outerShdw blurRad="38100" dist="38100" dir="2700000" algn="tl">
                    <a:srgbClr val="000000">
                      <a:alpha val="43137"/>
                    </a:srgbClr>
                  </a:outerShdw>
                </a:effectLst>
                <a:latin typeface="Segoe Script" pitchFamily="34" charset="0"/>
              </a:rPr>
              <a:t>The </a:t>
            </a:r>
            <a:r>
              <a:rPr lang="fr-CA" b="1" dirty="0" err="1">
                <a:solidFill>
                  <a:srgbClr val="FF66FF"/>
                </a:solidFill>
                <a:effectLst>
                  <a:outerShdw blurRad="38100" dist="38100" dir="2700000" algn="tl">
                    <a:srgbClr val="000000">
                      <a:alpha val="43137"/>
                    </a:srgbClr>
                  </a:outerShdw>
                </a:effectLst>
                <a:latin typeface="Segoe Script" pitchFamily="34" charset="0"/>
              </a:rPr>
              <a:t>smartest</a:t>
            </a:r>
            <a:r>
              <a:rPr lang="fr-CA" b="1" dirty="0">
                <a:solidFill>
                  <a:srgbClr val="FF66FF"/>
                </a:solidFill>
                <a:effectLst>
                  <a:outerShdw blurRad="38100" dist="38100" dir="2700000" algn="tl">
                    <a:srgbClr val="000000">
                      <a:alpha val="43137"/>
                    </a:srgbClr>
                  </a:outerShdw>
                </a:effectLst>
                <a:latin typeface="Segoe Script" pitchFamily="34" charset="0"/>
              </a:rPr>
              <a:t> solution to </a:t>
            </a:r>
            <a:r>
              <a:rPr lang="fr-CA" b="1" dirty="0" err="1">
                <a:solidFill>
                  <a:srgbClr val="FF66FF"/>
                </a:solidFill>
                <a:effectLst>
                  <a:outerShdw blurRad="38100" dist="38100" dir="2700000" algn="tl">
                    <a:srgbClr val="000000">
                      <a:alpha val="43137"/>
                    </a:srgbClr>
                  </a:outerShdw>
                </a:effectLst>
                <a:latin typeface="Segoe Script" pitchFamily="34" charset="0"/>
              </a:rPr>
              <a:t>student’s</a:t>
            </a:r>
            <a:r>
              <a:rPr lang="fr-CA" b="1" dirty="0">
                <a:solidFill>
                  <a:srgbClr val="FF66FF"/>
                </a:solidFill>
                <a:effectLst>
                  <a:outerShdw blurRad="38100" dist="38100" dir="2700000" algn="tl">
                    <a:srgbClr val="000000">
                      <a:alpha val="43137"/>
                    </a:srgbClr>
                  </a:outerShdw>
                </a:effectLst>
                <a:latin typeface="Segoe Script" pitchFamily="34" charset="0"/>
              </a:rPr>
              <a:t> flat sharing</a:t>
            </a:r>
            <a:endParaRPr lang="el-GR" dirty="0">
              <a:solidFill>
                <a:srgbClr val="FF66FF"/>
              </a:solidFill>
            </a:endParaRPr>
          </a:p>
        </p:txBody>
      </p:sp>
    </p:spTree>
    <p:extLst>
      <p:ext uri="{BB962C8B-B14F-4D97-AF65-F5344CB8AC3E}">
        <p14:creationId xmlns:p14="http://schemas.microsoft.com/office/powerpoint/2010/main" val="3627722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01" y="908650"/>
            <a:ext cx="5976830" cy="4104570"/>
          </a:xfrm>
        </p:spPr>
        <p:txBody>
          <a:bodyPr rtlCol="0">
            <a:normAutofit/>
          </a:bodyPr>
          <a:lstStyle/>
          <a:p>
            <a:pPr>
              <a:buFont typeface="Wingdings" pitchFamily="2" charset="2"/>
              <a:buChar char="ü"/>
            </a:pPr>
            <a:r>
              <a:rPr lang="en-US" sz="1800" b="0" dirty="0"/>
              <a:t>We make it even easier for you so that you do not need to bother with all these as everything is included in our rents. </a:t>
            </a:r>
            <a:endParaRPr lang="en-US" sz="1800" b="0" dirty="0" smtClean="0"/>
          </a:p>
          <a:p>
            <a:pPr>
              <a:buFont typeface="Wingdings" pitchFamily="2" charset="2"/>
              <a:buChar char="ü"/>
            </a:pPr>
            <a:r>
              <a:rPr lang="en-US" sz="1800" b="0" dirty="0" smtClean="0"/>
              <a:t>We </a:t>
            </a:r>
            <a:r>
              <a:rPr lang="en-US" sz="1800" b="0" dirty="0"/>
              <a:t>look into your needs with the view to offer a handy all-in-one package which encompasses all needs that a foreign student will look to cover</a:t>
            </a:r>
            <a:r>
              <a:rPr lang="en-US" sz="1800" b="0" dirty="0" smtClean="0"/>
              <a:t>.</a:t>
            </a:r>
            <a:r>
              <a:rPr lang="en-US" sz="1800" b="0" dirty="0"/>
              <a:t> </a:t>
            </a:r>
            <a:endParaRPr lang="el-GR" sz="1800" b="0" dirty="0"/>
          </a:p>
          <a:p>
            <a:pPr>
              <a:buFont typeface="Wingdings" pitchFamily="2" charset="2"/>
              <a:buChar char="ü"/>
            </a:pPr>
            <a:r>
              <a:rPr lang="en-US" sz="1800" b="0" dirty="0"/>
              <a:t>We also work together with certain Erasmus communities in Athens from different universities so that we understand better the needs and relief the Erasmus student from the stressful flat search.</a:t>
            </a:r>
            <a:endParaRPr lang="el-GR" sz="1800" b="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18" y="548600"/>
            <a:ext cx="2854482" cy="4320560"/>
          </a:xfrm>
          <a:prstGeom prst="rect">
            <a:avLst/>
          </a:prstGeom>
        </p:spPr>
      </p:pic>
      <p:sp>
        <p:nvSpPr>
          <p:cNvPr id="9" name="Titre 1"/>
          <p:cNvSpPr>
            <a:spLocks noGrp="1"/>
          </p:cNvSpPr>
          <p:nvPr>
            <p:ph type="title"/>
          </p:nvPr>
        </p:nvSpPr>
        <p:spPr>
          <a:xfrm>
            <a:off x="3131800" y="28550"/>
            <a:ext cx="5976704" cy="808162"/>
          </a:xfrm>
        </p:spPr>
        <p:txBody>
          <a:bodyPr rtlCol="0">
            <a:normAutofit/>
          </a:bodyPr>
          <a:lstStyle/>
          <a:p>
            <a:pPr algn="ctr" eaLnBrk="1" fontAlgn="auto" hangingPunct="1">
              <a:spcAft>
                <a:spcPts val="0"/>
              </a:spcAft>
              <a:defRPr/>
            </a:pPr>
            <a:r>
              <a:rPr lang="fr-CA" dirty="0" err="1" smtClean="0">
                <a:solidFill>
                  <a:schemeClr val="tx1">
                    <a:lumMod val="75000"/>
                    <a:lumOff val="25000"/>
                  </a:schemeClr>
                </a:solidFill>
              </a:rPr>
              <a:t>Make</a:t>
            </a:r>
            <a:r>
              <a:rPr lang="fr-CA" dirty="0" smtClean="0">
                <a:solidFill>
                  <a:schemeClr val="tx1">
                    <a:lumMod val="75000"/>
                    <a:lumOff val="25000"/>
                  </a:schemeClr>
                </a:solidFill>
              </a:rPr>
              <a:t> </a:t>
            </a:r>
            <a:r>
              <a:rPr lang="fr-CA" dirty="0" err="1" smtClean="0">
                <a:solidFill>
                  <a:schemeClr val="tx1">
                    <a:lumMod val="75000"/>
                    <a:lumOff val="25000"/>
                  </a:schemeClr>
                </a:solidFill>
              </a:rPr>
              <a:t>your</a:t>
            </a:r>
            <a:r>
              <a:rPr lang="fr-CA" dirty="0" smtClean="0">
                <a:solidFill>
                  <a:schemeClr val="tx1">
                    <a:lumMod val="75000"/>
                    <a:lumOff val="25000"/>
                  </a:schemeClr>
                </a:solidFill>
              </a:rPr>
              <a:t> life </a:t>
            </a:r>
            <a:r>
              <a:rPr lang="fr-CA" dirty="0" err="1" smtClean="0">
                <a:solidFill>
                  <a:schemeClr val="tx1">
                    <a:lumMod val="75000"/>
                    <a:lumOff val="25000"/>
                  </a:schemeClr>
                </a:solidFill>
              </a:rPr>
              <a:t>easier</a:t>
            </a:r>
            <a:endParaRPr lang="fr-CA" dirty="0" smtClean="0">
              <a:solidFill>
                <a:schemeClr val="tx1">
                  <a:lumMod val="75000"/>
                  <a:lumOff val="25000"/>
                </a:schemeClr>
              </a:solidFill>
            </a:endParaRPr>
          </a:p>
        </p:txBody>
      </p:sp>
      <p:pic>
        <p:nvPicPr>
          <p:cNvPr id="1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08" b="96241" l="5634" r="96127">
                        <a14:foregroundMark x1="46127" y1="29323" x2="46127" y2="29323"/>
                        <a14:foregroundMark x1="18662" y1="43609" x2="18662" y2="43609"/>
                        <a14:foregroundMark x1="15141" y1="48872" x2="15141" y2="48872"/>
                        <a14:foregroundMark x1="26056" y1="54887" x2="26056" y2="54887"/>
                        <a14:foregroundMark x1="26408" y1="55639" x2="26408" y2="55639"/>
                        <a14:foregroundMark x1="23592" y1="52632" x2="23592" y2="52632"/>
                        <a14:foregroundMark x1="27113" y1="51880" x2="27113" y2="51880"/>
                        <a14:foregroundMark x1="30282" y1="55639" x2="30282" y2="55639"/>
                        <a14:foregroundMark x1="36268" y1="55639" x2="36268" y2="55639"/>
                        <a14:foregroundMark x1="26408" y1="54887" x2="26408" y2="54887"/>
                        <a14:foregroundMark x1="42606" y1="51128" x2="42606" y2="51128"/>
                        <a14:foregroundMark x1="49648" y1="57143" x2="49648" y2="57143"/>
                        <a14:foregroundMark x1="55986" y1="57895" x2="55986" y2="57895"/>
                        <a14:foregroundMark x1="60211" y1="51128" x2="60211" y2="51128"/>
                        <a14:foregroundMark x1="64085" y1="53383" x2="64085" y2="53383"/>
                        <a14:foregroundMark x1="70775" y1="54887" x2="70775" y2="54887"/>
                        <a14:foregroundMark x1="77113" y1="54887" x2="77113" y2="54887"/>
                        <a14:foregroundMark x1="79930" y1="54887" x2="79930" y2="54887"/>
                        <a14:foregroundMark x1="86972" y1="54135" x2="86972" y2="54135"/>
                        <a14:foregroundMark x1="54225" y1="51880" x2="54225" y2="51880"/>
                        <a14:foregroundMark x1="59859" y1="24812" x2="59859" y2="24812"/>
                        <a14:foregroundMark x1="52113" y1="24812" x2="52113" y2="24812"/>
                        <a14:foregroundMark x1="41549" y1="24060" x2="41549" y2="24060"/>
                        <a14:foregroundMark x1="33803" y1="27820" x2="33803" y2="27820"/>
                        <a14:foregroundMark x1="31690" y1="27820" x2="31690" y2="27820"/>
                        <a14:foregroundMark x1="23944" y1="27068" x2="23944" y2="27068"/>
                        <a14:foregroundMark x1="23592" y1="27068" x2="23592" y2="27068"/>
                        <a14:foregroundMark x1="21127" y1="25564" x2="21127" y2="25564"/>
                        <a14:foregroundMark x1="19718" y1="25564" x2="19718" y2="25564"/>
                        <a14:foregroundMark x1="23239" y1="24060" x2="23239" y2="24060"/>
                        <a14:foregroundMark x1="23592" y1="21805" x2="23592" y2="21805"/>
                        <a14:foregroundMark x1="25704" y1="21805" x2="25704" y2="21805"/>
                        <a14:foregroundMark x1="25352" y1="28571" x2="25352" y2="28571"/>
                        <a14:foregroundMark x1="25704" y1="30075" x2="25704" y2="30075"/>
                        <a14:foregroundMark x1="33099" y1="24060" x2="33099" y2="24060"/>
                        <a14:foregroundMark x1="32746" y1="21053" x2="32746" y2="21053"/>
                        <a14:foregroundMark x1="34155" y1="16541" x2="34155" y2="16541"/>
                        <a14:foregroundMark x1="53521" y1="17293" x2="53521" y2="17293"/>
                        <a14:foregroundMark x1="53873" y1="15038" x2="53873" y2="15038"/>
                        <a14:foregroundMark x1="55634" y1="15038" x2="55634" y2="15038"/>
                        <a14:foregroundMark x1="60563" y1="18045" x2="60563" y2="18045"/>
                        <a14:foregroundMark x1="60563" y1="21805" x2="60915" y2="23308"/>
                        <a14:foregroundMark x1="61620" y1="26316" x2="61620" y2="26316"/>
                        <a14:foregroundMark x1="63028" y1="27068" x2="63028" y2="27068"/>
                        <a14:foregroundMark x1="65141" y1="22556" x2="65141" y2="22556"/>
                        <a14:foregroundMark x1="65845" y1="17293" x2="65845" y2="17293"/>
                        <a14:foregroundMark x1="67958" y1="17293" x2="67958" y2="17293"/>
                        <a14:backgroundMark x1="10915" y1="15789" x2="10915"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786750" y="5690665"/>
            <a:ext cx="2201030" cy="10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989496" y="6084088"/>
            <a:ext cx="6047124" cy="369332"/>
          </a:xfrm>
          <a:prstGeom prst="rect">
            <a:avLst/>
          </a:prstGeom>
        </p:spPr>
        <p:txBody>
          <a:bodyPr wrap="square">
            <a:spAutoFit/>
          </a:bodyPr>
          <a:lstStyle/>
          <a:p>
            <a:r>
              <a:rPr lang="fr-CA" b="1" dirty="0">
                <a:solidFill>
                  <a:srgbClr val="FF66FF"/>
                </a:solidFill>
                <a:effectLst>
                  <a:outerShdw blurRad="38100" dist="38100" dir="2700000" algn="tl">
                    <a:srgbClr val="000000">
                      <a:alpha val="43137"/>
                    </a:srgbClr>
                  </a:outerShdw>
                </a:effectLst>
                <a:latin typeface="Segoe Script" pitchFamily="34" charset="0"/>
              </a:rPr>
              <a:t>The </a:t>
            </a:r>
            <a:r>
              <a:rPr lang="fr-CA" b="1" dirty="0" err="1">
                <a:solidFill>
                  <a:srgbClr val="FF66FF"/>
                </a:solidFill>
                <a:effectLst>
                  <a:outerShdw blurRad="38100" dist="38100" dir="2700000" algn="tl">
                    <a:srgbClr val="000000">
                      <a:alpha val="43137"/>
                    </a:srgbClr>
                  </a:outerShdw>
                </a:effectLst>
                <a:latin typeface="Segoe Script" pitchFamily="34" charset="0"/>
              </a:rPr>
              <a:t>smartest</a:t>
            </a:r>
            <a:r>
              <a:rPr lang="fr-CA" b="1" dirty="0">
                <a:solidFill>
                  <a:srgbClr val="FF66FF"/>
                </a:solidFill>
                <a:effectLst>
                  <a:outerShdw blurRad="38100" dist="38100" dir="2700000" algn="tl">
                    <a:srgbClr val="000000">
                      <a:alpha val="43137"/>
                    </a:srgbClr>
                  </a:outerShdw>
                </a:effectLst>
                <a:latin typeface="Segoe Script" pitchFamily="34" charset="0"/>
              </a:rPr>
              <a:t> solution to </a:t>
            </a:r>
            <a:r>
              <a:rPr lang="fr-CA" b="1" dirty="0" err="1">
                <a:solidFill>
                  <a:srgbClr val="FF66FF"/>
                </a:solidFill>
                <a:effectLst>
                  <a:outerShdw blurRad="38100" dist="38100" dir="2700000" algn="tl">
                    <a:srgbClr val="000000">
                      <a:alpha val="43137"/>
                    </a:srgbClr>
                  </a:outerShdw>
                </a:effectLst>
                <a:latin typeface="Segoe Script" pitchFamily="34" charset="0"/>
              </a:rPr>
              <a:t>student’s</a:t>
            </a:r>
            <a:r>
              <a:rPr lang="fr-CA" b="1" dirty="0">
                <a:solidFill>
                  <a:srgbClr val="FF66FF"/>
                </a:solidFill>
                <a:effectLst>
                  <a:outerShdw blurRad="38100" dist="38100" dir="2700000" algn="tl">
                    <a:srgbClr val="000000">
                      <a:alpha val="43137"/>
                    </a:srgbClr>
                  </a:outerShdw>
                </a:effectLst>
                <a:latin typeface="Segoe Script" pitchFamily="34" charset="0"/>
              </a:rPr>
              <a:t> flat sharing</a:t>
            </a:r>
            <a:endParaRPr lang="el-GR" dirty="0">
              <a:solidFill>
                <a:srgbClr val="FF66FF"/>
              </a:solidFill>
            </a:endParaRPr>
          </a:p>
        </p:txBody>
      </p:sp>
    </p:spTree>
    <p:extLst>
      <p:ext uri="{BB962C8B-B14F-4D97-AF65-F5344CB8AC3E}">
        <p14:creationId xmlns:p14="http://schemas.microsoft.com/office/powerpoint/2010/main" val="4061214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00" y="908650"/>
            <a:ext cx="5976830" cy="4104526"/>
          </a:xfrm>
        </p:spPr>
        <p:txBody>
          <a:bodyPr rtlCol="0">
            <a:normAutofit fontScale="92500" lnSpcReduction="10000"/>
          </a:bodyPr>
          <a:lstStyle/>
          <a:p>
            <a:pPr>
              <a:buFont typeface="Wingdings" pitchFamily="2" charset="2"/>
              <a:buChar char="ü"/>
            </a:pPr>
            <a:r>
              <a:rPr lang="en-US" sz="1800" b="0" dirty="0"/>
              <a:t>All information you need is </a:t>
            </a:r>
            <a:r>
              <a:rPr lang="en-US" sz="1800" b="0" dirty="0" smtClean="0"/>
              <a:t>on </a:t>
            </a:r>
            <a:r>
              <a:rPr lang="en-US" sz="1800" b="0" dirty="0"/>
              <a:t>the internet (</a:t>
            </a:r>
            <a:r>
              <a:rPr lang="en-US" sz="1800" b="0" u="sng" dirty="0">
                <a:hlinkClick r:id="rId2"/>
              </a:rPr>
              <a:t>www.smart-studios.gr</a:t>
            </a:r>
            <a:r>
              <a:rPr lang="en-US" sz="1800" b="0" dirty="0"/>
              <a:t>), or you </a:t>
            </a:r>
            <a:r>
              <a:rPr lang="en-US" sz="1800" b="0" dirty="0" smtClean="0"/>
              <a:t>may come </a:t>
            </a:r>
            <a:r>
              <a:rPr lang="en-US" sz="1800" b="0" dirty="0"/>
              <a:t>across us through your university, either way you will have to choose an available flat of our building on the web, and make a reservation by sending us an email to </a:t>
            </a:r>
            <a:r>
              <a:rPr lang="en-US" sz="1800" b="0" u="sng" dirty="0">
                <a:hlinkClick r:id="rId3"/>
              </a:rPr>
              <a:t>info@smart-studios.gr</a:t>
            </a:r>
            <a:r>
              <a:rPr lang="en-US" sz="1800" b="0" dirty="0"/>
              <a:t>, or by phone on +</a:t>
            </a:r>
            <a:r>
              <a:rPr lang="en-US" sz="1800" b="0" dirty="0" smtClean="0"/>
              <a:t>306946954697 </a:t>
            </a:r>
            <a:r>
              <a:rPr lang="en-US" sz="1800" b="0" dirty="0"/>
              <a:t>(mobile) and +</a:t>
            </a:r>
            <a:r>
              <a:rPr lang="en-US" sz="1800" b="0" dirty="0" smtClean="0"/>
              <a:t>302106711215 </a:t>
            </a:r>
            <a:r>
              <a:rPr lang="en-US" sz="1800" b="0" dirty="0"/>
              <a:t>(landline</a:t>
            </a:r>
            <a:r>
              <a:rPr lang="en-US" sz="1800" b="0" dirty="0" smtClean="0"/>
              <a:t>).</a:t>
            </a:r>
            <a:endParaRPr lang="el-GR" sz="1800" b="0" dirty="0"/>
          </a:p>
          <a:p>
            <a:pPr>
              <a:buFont typeface="Wingdings" pitchFamily="2" charset="2"/>
              <a:buChar char="ü"/>
            </a:pPr>
            <a:r>
              <a:rPr lang="en-US" sz="1800" b="0" dirty="0"/>
              <a:t>Next step is to put the flat off the market so you need to advance, via a bank wire, an amount as a deposit equal to one month's rent</a:t>
            </a:r>
            <a:r>
              <a:rPr lang="en-US" sz="1800" b="0" dirty="0" smtClean="0"/>
              <a:t>.</a:t>
            </a:r>
            <a:r>
              <a:rPr lang="en-US" sz="1800" b="0" dirty="0"/>
              <a:t> </a:t>
            </a:r>
            <a:endParaRPr lang="el-GR" sz="1800" b="0" dirty="0"/>
          </a:p>
          <a:p>
            <a:pPr>
              <a:buFont typeface="Wingdings" pitchFamily="2" charset="2"/>
              <a:buChar char="ü"/>
            </a:pPr>
            <a:r>
              <a:rPr lang="en-US" sz="1800" b="0" dirty="0"/>
              <a:t>After arranging for your reservation, you can also choose if you would like to have a roommate from your country or other country if you want to practice your English and if the adjacent room is empty. Every apartment is ideal for two roommates</a:t>
            </a:r>
            <a:r>
              <a:rPr lang="en-US" sz="1800" b="0" dirty="0" smtClean="0"/>
              <a:t>.</a:t>
            </a:r>
            <a:r>
              <a:rPr lang="en-US" sz="1800" b="0" dirty="0"/>
              <a:t> </a:t>
            </a:r>
            <a:endParaRPr lang="el-GR" sz="1800" b="0" dirty="0"/>
          </a:p>
        </p:txBody>
      </p:sp>
      <p:sp>
        <p:nvSpPr>
          <p:cNvPr id="9" name="Titre 1"/>
          <p:cNvSpPr>
            <a:spLocks noGrp="1"/>
          </p:cNvSpPr>
          <p:nvPr>
            <p:ph type="title"/>
          </p:nvPr>
        </p:nvSpPr>
        <p:spPr>
          <a:xfrm>
            <a:off x="3131800" y="28550"/>
            <a:ext cx="5976704" cy="808162"/>
          </a:xfrm>
        </p:spPr>
        <p:txBody>
          <a:bodyPr rtlCol="0">
            <a:normAutofit/>
          </a:bodyPr>
          <a:lstStyle/>
          <a:p>
            <a:pPr algn="ctr" eaLnBrk="1" fontAlgn="auto" hangingPunct="1">
              <a:spcAft>
                <a:spcPts val="0"/>
              </a:spcAft>
              <a:defRPr/>
            </a:pPr>
            <a:r>
              <a:rPr lang="en-US" dirty="0" smtClean="0">
                <a:solidFill>
                  <a:schemeClr val="tx1">
                    <a:lumMod val="75000"/>
                    <a:lumOff val="25000"/>
                  </a:schemeClr>
                </a:solidFill>
              </a:rPr>
              <a:t>“</a:t>
            </a:r>
            <a:r>
              <a:rPr lang="fr-CA" dirty="0" smtClean="0">
                <a:solidFill>
                  <a:schemeClr val="tx1">
                    <a:lumMod val="75000"/>
                    <a:lumOff val="25000"/>
                  </a:schemeClr>
                </a:solidFill>
              </a:rPr>
              <a:t>I </a:t>
            </a:r>
            <a:r>
              <a:rPr lang="fr-CA" dirty="0" err="1" smtClean="0">
                <a:solidFill>
                  <a:schemeClr val="tx1">
                    <a:lumMod val="75000"/>
                    <a:lumOff val="25000"/>
                  </a:schemeClr>
                </a:solidFill>
              </a:rPr>
              <a:t>want</a:t>
            </a:r>
            <a:r>
              <a:rPr lang="fr-CA" dirty="0" smtClean="0">
                <a:solidFill>
                  <a:schemeClr val="tx1">
                    <a:lumMod val="75000"/>
                    <a:lumOff val="25000"/>
                  </a:schemeClr>
                </a:solidFill>
              </a:rPr>
              <a:t> smart-studios</a:t>
            </a:r>
            <a:r>
              <a:rPr lang="en-US" dirty="0" smtClean="0">
                <a:solidFill>
                  <a:schemeClr val="tx1">
                    <a:lumMod val="75000"/>
                    <a:lumOff val="25000"/>
                  </a:schemeClr>
                </a:solidFill>
              </a:rPr>
              <a:t>”</a:t>
            </a:r>
            <a:endParaRPr lang="fr-CA" dirty="0" smtClean="0">
              <a:solidFill>
                <a:schemeClr val="tx1">
                  <a:lumMod val="75000"/>
                  <a:lumOff val="25000"/>
                </a:schemeClr>
              </a:solidFill>
            </a:endParaRPr>
          </a:p>
        </p:txBody>
      </p:sp>
      <p:pic>
        <p:nvPicPr>
          <p:cNvPr id="1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008" b="96241" l="5634" r="96127">
                        <a14:foregroundMark x1="46127" y1="29323" x2="46127" y2="29323"/>
                        <a14:foregroundMark x1="18662" y1="43609" x2="18662" y2="43609"/>
                        <a14:foregroundMark x1="15141" y1="48872" x2="15141" y2="48872"/>
                        <a14:foregroundMark x1="26056" y1="54887" x2="26056" y2="54887"/>
                        <a14:foregroundMark x1="26408" y1="55639" x2="26408" y2="55639"/>
                        <a14:foregroundMark x1="23592" y1="52632" x2="23592" y2="52632"/>
                        <a14:foregroundMark x1="27113" y1="51880" x2="27113" y2="51880"/>
                        <a14:foregroundMark x1="30282" y1="55639" x2="30282" y2="55639"/>
                        <a14:foregroundMark x1="36268" y1="55639" x2="36268" y2="55639"/>
                        <a14:foregroundMark x1="26408" y1="54887" x2="26408" y2="54887"/>
                        <a14:foregroundMark x1="42606" y1="51128" x2="42606" y2="51128"/>
                        <a14:foregroundMark x1="49648" y1="57143" x2="49648" y2="57143"/>
                        <a14:foregroundMark x1="55986" y1="57895" x2="55986" y2="57895"/>
                        <a14:foregroundMark x1="60211" y1="51128" x2="60211" y2="51128"/>
                        <a14:foregroundMark x1="64085" y1="53383" x2="64085" y2="53383"/>
                        <a14:foregroundMark x1="70775" y1="54887" x2="70775" y2="54887"/>
                        <a14:foregroundMark x1="77113" y1="54887" x2="77113" y2="54887"/>
                        <a14:foregroundMark x1="79930" y1="54887" x2="79930" y2="54887"/>
                        <a14:foregroundMark x1="86972" y1="54135" x2="86972" y2="54135"/>
                        <a14:foregroundMark x1="54225" y1="51880" x2="54225" y2="51880"/>
                        <a14:foregroundMark x1="59859" y1="24812" x2="59859" y2="24812"/>
                        <a14:foregroundMark x1="52113" y1="24812" x2="52113" y2="24812"/>
                        <a14:foregroundMark x1="41549" y1="24060" x2="41549" y2="24060"/>
                        <a14:foregroundMark x1="33803" y1="27820" x2="33803" y2="27820"/>
                        <a14:foregroundMark x1="31690" y1="27820" x2="31690" y2="27820"/>
                        <a14:foregroundMark x1="23944" y1="27068" x2="23944" y2="27068"/>
                        <a14:foregroundMark x1="23592" y1="27068" x2="23592" y2="27068"/>
                        <a14:foregroundMark x1="21127" y1="25564" x2="21127" y2="25564"/>
                        <a14:foregroundMark x1="19718" y1="25564" x2="19718" y2="25564"/>
                        <a14:foregroundMark x1="23239" y1="24060" x2="23239" y2="24060"/>
                        <a14:foregroundMark x1="23592" y1="21805" x2="23592" y2="21805"/>
                        <a14:foregroundMark x1="25704" y1="21805" x2="25704" y2="21805"/>
                        <a14:foregroundMark x1="25352" y1="28571" x2="25352" y2="28571"/>
                        <a14:foregroundMark x1="25704" y1="30075" x2="25704" y2="30075"/>
                        <a14:foregroundMark x1="33099" y1="24060" x2="33099" y2="24060"/>
                        <a14:foregroundMark x1="32746" y1="21053" x2="32746" y2="21053"/>
                        <a14:foregroundMark x1="34155" y1="16541" x2="34155" y2="16541"/>
                        <a14:foregroundMark x1="53521" y1="17293" x2="53521" y2="17293"/>
                        <a14:foregroundMark x1="53873" y1="15038" x2="53873" y2="15038"/>
                        <a14:foregroundMark x1="55634" y1="15038" x2="55634" y2="15038"/>
                        <a14:foregroundMark x1="60563" y1="18045" x2="60563" y2="18045"/>
                        <a14:foregroundMark x1="60563" y1="21805" x2="60915" y2="23308"/>
                        <a14:foregroundMark x1="61620" y1="26316" x2="61620" y2="26316"/>
                        <a14:foregroundMark x1="63028" y1="27068" x2="63028" y2="27068"/>
                        <a14:foregroundMark x1="65141" y1="22556" x2="65141" y2="22556"/>
                        <a14:foregroundMark x1="65845" y1="17293" x2="65845" y2="17293"/>
                        <a14:foregroundMark x1="67958" y1="17293" x2="67958" y2="17293"/>
                        <a14:backgroundMark x1="10915" y1="15789" x2="10915"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786750" y="5690665"/>
            <a:ext cx="2201030" cy="10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989496" y="6084088"/>
            <a:ext cx="6047124" cy="369332"/>
          </a:xfrm>
          <a:prstGeom prst="rect">
            <a:avLst/>
          </a:prstGeom>
        </p:spPr>
        <p:txBody>
          <a:bodyPr wrap="square">
            <a:spAutoFit/>
          </a:bodyPr>
          <a:lstStyle/>
          <a:p>
            <a:r>
              <a:rPr lang="fr-CA" b="1" dirty="0">
                <a:solidFill>
                  <a:srgbClr val="FF66FF"/>
                </a:solidFill>
                <a:effectLst>
                  <a:outerShdw blurRad="38100" dist="38100" dir="2700000" algn="tl">
                    <a:srgbClr val="000000">
                      <a:alpha val="43137"/>
                    </a:srgbClr>
                  </a:outerShdw>
                </a:effectLst>
                <a:latin typeface="Segoe Script" pitchFamily="34" charset="0"/>
              </a:rPr>
              <a:t>The </a:t>
            </a:r>
            <a:r>
              <a:rPr lang="fr-CA" b="1" dirty="0" err="1">
                <a:solidFill>
                  <a:srgbClr val="FF66FF"/>
                </a:solidFill>
                <a:effectLst>
                  <a:outerShdw blurRad="38100" dist="38100" dir="2700000" algn="tl">
                    <a:srgbClr val="000000">
                      <a:alpha val="43137"/>
                    </a:srgbClr>
                  </a:outerShdw>
                </a:effectLst>
                <a:latin typeface="Segoe Script" pitchFamily="34" charset="0"/>
              </a:rPr>
              <a:t>smartest</a:t>
            </a:r>
            <a:r>
              <a:rPr lang="fr-CA" b="1" dirty="0">
                <a:solidFill>
                  <a:srgbClr val="FF66FF"/>
                </a:solidFill>
                <a:effectLst>
                  <a:outerShdw blurRad="38100" dist="38100" dir="2700000" algn="tl">
                    <a:srgbClr val="000000">
                      <a:alpha val="43137"/>
                    </a:srgbClr>
                  </a:outerShdw>
                </a:effectLst>
                <a:latin typeface="Segoe Script" pitchFamily="34" charset="0"/>
              </a:rPr>
              <a:t> solution to </a:t>
            </a:r>
            <a:r>
              <a:rPr lang="fr-CA" b="1" dirty="0" err="1">
                <a:solidFill>
                  <a:srgbClr val="FF66FF"/>
                </a:solidFill>
                <a:effectLst>
                  <a:outerShdw blurRad="38100" dist="38100" dir="2700000" algn="tl">
                    <a:srgbClr val="000000">
                      <a:alpha val="43137"/>
                    </a:srgbClr>
                  </a:outerShdw>
                </a:effectLst>
                <a:latin typeface="Segoe Script" pitchFamily="34" charset="0"/>
              </a:rPr>
              <a:t>student’s</a:t>
            </a:r>
            <a:r>
              <a:rPr lang="fr-CA" b="1" dirty="0">
                <a:solidFill>
                  <a:srgbClr val="FF66FF"/>
                </a:solidFill>
                <a:effectLst>
                  <a:outerShdw blurRad="38100" dist="38100" dir="2700000" algn="tl">
                    <a:srgbClr val="000000">
                      <a:alpha val="43137"/>
                    </a:srgbClr>
                  </a:outerShdw>
                </a:effectLst>
                <a:latin typeface="Segoe Script" pitchFamily="34" charset="0"/>
              </a:rPr>
              <a:t> flat sharing</a:t>
            </a:r>
            <a:endParaRPr lang="el-GR" dirty="0">
              <a:solidFill>
                <a:srgbClr val="FF66FF"/>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318" y="548600"/>
            <a:ext cx="2862132" cy="4320600"/>
          </a:xfrm>
          <a:prstGeom prst="rect">
            <a:avLst/>
          </a:prstGeom>
        </p:spPr>
      </p:pic>
    </p:spTree>
    <p:extLst>
      <p:ext uri="{BB962C8B-B14F-4D97-AF65-F5344CB8AC3E}">
        <p14:creationId xmlns:p14="http://schemas.microsoft.com/office/powerpoint/2010/main" val="3311143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00" y="908650"/>
            <a:ext cx="5968167" cy="4104456"/>
          </a:xfrm>
        </p:spPr>
        <p:txBody>
          <a:bodyPr rtlCol="0">
            <a:normAutofit/>
          </a:bodyPr>
          <a:lstStyle/>
          <a:p>
            <a:pPr>
              <a:buFont typeface="Wingdings" pitchFamily="2" charset="2"/>
              <a:buChar char="ü"/>
            </a:pPr>
            <a:r>
              <a:rPr lang="en-US" sz="1800" b="0" dirty="0" smtClean="0"/>
              <a:t>When </a:t>
            </a:r>
            <a:r>
              <a:rPr lang="en-US" sz="1800" b="0" dirty="0"/>
              <a:t>you arrive in Athens, we pick you up from the airport and we drive you to our premises if you chose so - just let us know by </a:t>
            </a:r>
            <a:r>
              <a:rPr lang="en-US" sz="1800" b="0" dirty="0" smtClean="0"/>
              <a:t>email.</a:t>
            </a:r>
          </a:p>
          <a:p>
            <a:pPr>
              <a:buFont typeface="Wingdings" pitchFamily="2" charset="2"/>
              <a:buChar char="ü"/>
            </a:pPr>
            <a:r>
              <a:rPr lang="en-US" sz="1800" b="0" dirty="0" smtClean="0"/>
              <a:t>If </a:t>
            </a:r>
            <a:r>
              <a:rPr lang="en-US" sz="1800" b="0" dirty="0"/>
              <a:t>you want to cancel your reservation after placing the deposit, you can do so as long as it is one month before your starting date of the tenancy period in which case you will get back the full amount of the deposit. If your cancellation takes place between fifteen days and twenty nine before the starting date you will get back half the amount of the deposit while if it is less than fifteen days you are not entitled a refund</a:t>
            </a:r>
            <a:r>
              <a:rPr lang="en-US" sz="1800" b="0" dirty="0" smtClean="0"/>
              <a:t>.</a:t>
            </a:r>
            <a:endParaRPr lang="el-GR" sz="1800" b="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48680"/>
            <a:ext cx="2880280" cy="4320520"/>
          </a:xfrm>
          <a:prstGeom prst="rect">
            <a:avLst/>
          </a:prstGeom>
        </p:spPr>
      </p:pic>
      <p:sp>
        <p:nvSpPr>
          <p:cNvPr id="8" name="Titre 1"/>
          <p:cNvSpPr>
            <a:spLocks noGrp="1"/>
          </p:cNvSpPr>
          <p:nvPr>
            <p:ph type="title"/>
          </p:nvPr>
        </p:nvSpPr>
        <p:spPr>
          <a:xfrm>
            <a:off x="3131800" y="28550"/>
            <a:ext cx="5976704" cy="808162"/>
          </a:xfrm>
        </p:spPr>
        <p:txBody>
          <a:bodyPr rtlCol="0">
            <a:normAutofit/>
          </a:bodyPr>
          <a:lstStyle/>
          <a:p>
            <a:pPr algn="ctr" eaLnBrk="1" fontAlgn="auto" hangingPunct="1">
              <a:spcAft>
                <a:spcPts val="0"/>
              </a:spcAft>
              <a:defRPr/>
            </a:pPr>
            <a:r>
              <a:rPr lang="fr-CA" dirty="0" err="1" smtClean="0">
                <a:solidFill>
                  <a:schemeClr val="tx1">
                    <a:lumMod val="75000"/>
                    <a:lumOff val="25000"/>
                  </a:schemeClr>
                </a:solidFill>
              </a:rPr>
              <a:t>welcome</a:t>
            </a:r>
            <a:endParaRPr lang="fr-CA" dirty="0" smtClean="0">
              <a:solidFill>
                <a:schemeClr val="tx1">
                  <a:lumMod val="75000"/>
                  <a:lumOff val="25000"/>
                </a:schemeClr>
              </a:solidFill>
            </a:endParaRPr>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08" b="96241" l="5634" r="96127">
                        <a14:foregroundMark x1="46127" y1="29323" x2="46127" y2="29323"/>
                        <a14:foregroundMark x1="18662" y1="43609" x2="18662" y2="43609"/>
                        <a14:foregroundMark x1="15141" y1="48872" x2="15141" y2="48872"/>
                        <a14:foregroundMark x1="26056" y1="54887" x2="26056" y2="54887"/>
                        <a14:foregroundMark x1="26408" y1="55639" x2="26408" y2="55639"/>
                        <a14:foregroundMark x1="23592" y1="52632" x2="23592" y2="52632"/>
                        <a14:foregroundMark x1="27113" y1="51880" x2="27113" y2="51880"/>
                        <a14:foregroundMark x1="30282" y1="55639" x2="30282" y2="55639"/>
                        <a14:foregroundMark x1="36268" y1="55639" x2="36268" y2="55639"/>
                        <a14:foregroundMark x1="26408" y1="54887" x2="26408" y2="54887"/>
                        <a14:foregroundMark x1="42606" y1="51128" x2="42606" y2="51128"/>
                        <a14:foregroundMark x1="49648" y1="57143" x2="49648" y2="57143"/>
                        <a14:foregroundMark x1="55986" y1="57895" x2="55986" y2="57895"/>
                        <a14:foregroundMark x1="60211" y1="51128" x2="60211" y2="51128"/>
                        <a14:foregroundMark x1="64085" y1="53383" x2="64085" y2="53383"/>
                        <a14:foregroundMark x1="70775" y1="54887" x2="70775" y2="54887"/>
                        <a14:foregroundMark x1="77113" y1="54887" x2="77113" y2="54887"/>
                        <a14:foregroundMark x1="79930" y1="54887" x2="79930" y2="54887"/>
                        <a14:foregroundMark x1="86972" y1="54135" x2="86972" y2="54135"/>
                        <a14:foregroundMark x1="54225" y1="51880" x2="54225" y2="51880"/>
                        <a14:foregroundMark x1="59859" y1="24812" x2="59859" y2="24812"/>
                        <a14:foregroundMark x1="52113" y1="24812" x2="52113" y2="24812"/>
                        <a14:foregroundMark x1="41549" y1="24060" x2="41549" y2="24060"/>
                        <a14:foregroundMark x1="33803" y1="27820" x2="33803" y2="27820"/>
                        <a14:foregroundMark x1="31690" y1="27820" x2="31690" y2="27820"/>
                        <a14:foregroundMark x1="23944" y1="27068" x2="23944" y2="27068"/>
                        <a14:foregroundMark x1="23592" y1="27068" x2="23592" y2="27068"/>
                        <a14:foregroundMark x1="21127" y1="25564" x2="21127" y2="25564"/>
                        <a14:foregroundMark x1="19718" y1="25564" x2="19718" y2="25564"/>
                        <a14:foregroundMark x1="23239" y1="24060" x2="23239" y2="24060"/>
                        <a14:foregroundMark x1="23592" y1="21805" x2="23592" y2="21805"/>
                        <a14:foregroundMark x1="25704" y1="21805" x2="25704" y2="21805"/>
                        <a14:foregroundMark x1="25352" y1="28571" x2="25352" y2="28571"/>
                        <a14:foregroundMark x1="25704" y1="30075" x2="25704" y2="30075"/>
                        <a14:foregroundMark x1="33099" y1="24060" x2="33099" y2="24060"/>
                        <a14:foregroundMark x1="32746" y1="21053" x2="32746" y2="21053"/>
                        <a14:foregroundMark x1="34155" y1="16541" x2="34155" y2="16541"/>
                        <a14:foregroundMark x1="53521" y1="17293" x2="53521" y2="17293"/>
                        <a14:foregroundMark x1="53873" y1="15038" x2="53873" y2="15038"/>
                        <a14:foregroundMark x1="55634" y1="15038" x2="55634" y2="15038"/>
                        <a14:foregroundMark x1="60563" y1="18045" x2="60563" y2="18045"/>
                        <a14:foregroundMark x1="60563" y1="21805" x2="60915" y2="23308"/>
                        <a14:foregroundMark x1="61620" y1="26316" x2="61620" y2="26316"/>
                        <a14:foregroundMark x1="63028" y1="27068" x2="63028" y2="27068"/>
                        <a14:foregroundMark x1="65141" y1="22556" x2="65141" y2="22556"/>
                        <a14:foregroundMark x1="65845" y1="17293" x2="65845" y2="17293"/>
                        <a14:foregroundMark x1="67958" y1="17293" x2="67958" y2="17293"/>
                        <a14:backgroundMark x1="10915" y1="15789" x2="10915"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786750" y="5690665"/>
            <a:ext cx="2201030" cy="10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89496" y="6084088"/>
            <a:ext cx="6047124" cy="369332"/>
          </a:xfrm>
          <a:prstGeom prst="rect">
            <a:avLst/>
          </a:prstGeom>
        </p:spPr>
        <p:txBody>
          <a:bodyPr wrap="square">
            <a:spAutoFit/>
          </a:bodyPr>
          <a:lstStyle/>
          <a:p>
            <a:r>
              <a:rPr lang="fr-CA" b="1" dirty="0">
                <a:solidFill>
                  <a:srgbClr val="FF66FF"/>
                </a:solidFill>
                <a:effectLst>
                  <a:outerShdw blurRad="38100" dist="38100" dir="2700000" algn="tl">
                    <a:srgbClr val="000000">
                      <a:alpha val="43137"/>
                    </a:srgbClr>
                  </a:outerShdw>
                </a:effectLst>
                <a:latin typeface="Segoe Script" pitchFamily="34" charset="0"/>
              </a:rPr>
              <a:t>The </a:t>
            </a:r>
            <a:r>
              <a:rPr lang="fr-CA" b="1" dirty="0" err="1">
                <a:solidFill>
                  <a:srgbClr val="FF66FF"/>
                </a:solidFill>
                <a:effectLst>
                  <a:outerShdw blurRad="38100" dist="38100" dir="2700000" algn="tl">
                    <a:srgbClr val="000000">
                      <a:alpha val="43137"/>
                    </a:srgbClr>
                  </a:outerShdw>
                </a:effectLst>
                <a:latin typeface="Segoe Script" pitchFamily="34" charset="0"/>
              </a:rPr>
              <a:t>smartest</a:t>
            </a:r>
            <a:r>
              <a:rPr lang="fr-CA" b="1" dirty="0">
                <a:solidFill>
                  <a:srgbClr val="FF66FF"/>
                </a:solidFill>
                <a:effectLst>
                  <a:outerShdw blurRad="38100" dist="38100" dir="2700000" algn="tl">
                    <a:srgbClr val="000000">
                      <a:alpha val="43137"/>
                    </a:srgbClr>
                  </a:outerShdw>
                </a:effectLst>
                <a:latin typeface="Segoe Script" pitchFamily="34" charset="0"/>
              </a:rPr>
              <a:t> solution to </a:t>
            </a:r>
            <a:r>
              <a:rPr lang="fr-CA" b="1" dirty="0" err="1">
                <a:solidFill>
                  <a:srgbClr val="FF66FF"/>
                </a:solidFill>
                <a:effectLst>
                  <a:outerShdw blurRad="38100" dist="38100" dir="2700000" algn="tl">
                    <a:srgbClr val="000000">
                      <a:alpha val="43137"/>
                    </a:srgbClr>
                  </a:outerShdw>
                </a:effectLst>
                <a:latin typeface="Segoe Script" pitchFamily="34" charset="0"/>
              </a:rPr>
              <a:t>student’s</a:t>
            </a:r>
            <a:r>
              <a:rPr lang="fr-CA" b="1" dirty="0">
                <a:solidFill>
                  <a:srgbClr val="FF66FF"/>
                </a:solidFill>
                <a:effectLst>
                  <a:outerShdw blurRad="38100" dist="38100" dir="2700000" algn="tl">
                    <a:srgbClr val="000000">
                      <a:alpha val="43137"/>
                    </a:srgbClr>
                  </a:outerShdw>
                </a:effectLst>
                <a:latin typeface="Segoe Script" pitchFamily="34" charset="0"/>
              </a:rPr>
              <a:t> flat sharing</a:t>
            </a:r>
            <a:endParaRPr lang="el-GR" dirty="0">
              <a:solidFill>
                <a:srgbClr val="FF66FF"/>
              </a:solidFill>
            </a:endParaRPr>
          </a:p>
        </p:txBody>
      </p:sp>
    </p:spTree>
    <p:extLst>
      <p:ext uri="{BB962C8B-B14F-4D97-AF65-F5344CB8AC3E}">
        <p14:creationId xmlns:p14="http://schemas.microsoft.com/office/powerpoint/2010/main" val="383966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00" y="908650"/>
            <a:ext cx="5976704" cy="4093903"/>
          </a:xfrm>
        </p:spPr>
        <p:txBody>
          <a:bodyPr rtlCol="0">
            <a:normAutofit/>
          </a:bodyPr>
          <a:lstStyle/>
          <a:p>
            <a:pPr>
              <a:buFont typeface="Wingdings" pitchFamily="2" charset="2"/>
              <a:buChar char="ü"/>
            </a:pPr>
            <a:r>
              <a:rPr lang="en-US" sz="1800" b="0" dirty="0" smtClean="0"/>
              <a:t>There </a:t>
            </a:r>
            <a:r>
              <a:rPr lang="en-US" sz="1800" b="0" dirty="0"/>
              <a:t>are all sorts of booklets and maps </a:t>
            </a:r>
            <a:r>
              <a:rPr lang="en-US" sz="1800" b="0" dirty="0" smtClean="0"/>
              <a:t>in </a:t>
            </a:r>
            <a:r>
              <a:rPr lang="en-US" sz="1800" b="0" dirty="0"/>
              <a:t>each flat to help you out with your staying in Athens, (transportation, sightseeing, easy cooking recipes, mini map of the area with shops and all sorts of amenities, Erasmus events etc</a:t>
            </a:r>
            <a:r>
              <a:rPr lang="en-US" sz="1800" b="0" dirty="0" smtClean="0"/>
              <a:t>.).</a:t>
            </a:r>
            <a:r>
              <a:rPr lang="en-US" sz="1800" b="0" dirty="0"/>
              <a:t> </a:t>
            </a:r>
            <a:endParaRPr lang="el-GR" sz="1800" b="0" dirty="0"/>
          </a:p>
          <a:p>
            <a:pPr>
              <a:buFont typeface="Wingdings" pitchFamily="2" charset="2"/>
              <a:buChar char="ü"/>
            </a:pPr>
            <a:r>
              <a:rPr lang="en-US" sz="1800" b="0" dirty="0"/>
              <a:t>There are also manuals for each electrical appliance in the flat</a:t>
            </a:r>
            <a:r>
              <a:rPr lang="en-US" sz="1800" b="0" dirty="0" smtClean="0"/>
              <a:t>.</a:t>
            </a:r>
            <a:endParaRPr lang="el-GR" sz="1800" b="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00" y="548600"/>
            <a:ext cx="2880400" cy="4320600"/>
          </a:xfrm>
          <a:prstGeom prst="rect">
            <a:avLst/>
          </a:prstGeom>
        </p:spPr>
      </p:pic>
      <p:sp>
        <p:nvSpPr>
          <p:cNvPr id="8" name="Titre 1"/>
          <p:cNvSpPr>
            <a:spLocks noGrp="1"/>
          </p:cNvSpPr>
          <p:nvPr>
            <p:ph type="title"/>
          </p:nvPr>
        </p:nvSpPr>
        <p:spPr>
          <a:xfrm>
            <a:off x="3131800" y="28550"/>
            <a:ext cx="5976704" cy="808162"/>
          </a:xfrm>
        </p:spPr>
        <p:txBody>
          <a:bodyPr rtlCol="0">
            <a:normAutofit/>
          </a:bodyPr>
          <a:lstStyle/>
          <a:p>
            <a:pPr algn="ctr" eaLnBrk="1" fontAlgn="auto" hangingPunct="1">
              <a:spcAft>
                <a:spcPts val="0"/>
              </a:spcAft>
              <a:defRPr/>
            </a:pPr>
            <a:r>
              <a:rPr lang="fr-CA" dirty="0" err="1" smtClean="0">
                <a:solidFill>
                  <a:schemeClr val="tx1">
                    <a:lumMod val="75000"/>
                    <a:lumOff val="25000"/>
                  </a:schemeClr>
                </a:solidFill>
              </a:rPr>
              <a:t>Booklets</a:t>
            </a:r>
            <a:r>
              <a:rPr lang="fr-CA" dirty="0" smtClean="0">
                <a:solidFill>
                  <a:schemeClr val="tx1">
                    <a:lumMod val="75000"/>
                    <a:lumOff val="25000"/>
                  </a:schemeClr>
                </a:solidFill>
              </a:rPr>
              <a:t> and </a:t>
            </a:r>
            <a:r>
              <a:rPr lang="fr-CA" dirty="0" err="1" smtClean="0">
                <a:solidFill>
                  <a:schemeClr val="tx1">
                    <a:lumMod val="75000"/>
                    <a:lumOff val="25000"/>
                  </a:schemeClr>
                </a:solidFill>
              </a:rPr>
              <a:t>maps</a:t>
            </a:r>
            <a:r>
              <a:rPr lang="fr-CA" dirty="0" smtClean="0">
                <a:solidFill>
                  <a:schemeClr val="tx1">
                    <a:lumMod val="75000"/>
                    <a:lumOff val="25000"/>
                  </a:schemeClr>
                </a:solidFill>
              </a:rPr>
              <a:t> </a:t>
            </a:r>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08" b="96241" l="5634" r="96127">
                        <a14:foregroundMark x1="46127" y1="29323" x2="46127" y2="29323"/>
                        <a14:foregroundMark x1="18662" y1="43609" x2="18662" y2="43609"/>
                        <a14:foregroundMark x1="15141" y1="48872" x2="15141" y2="48872"/>
                        <a14:foregroundMark x1="26056" y1="54887" x2="26056" y2="54887"/>
                        <a14:foregroundMark x1="26408" y1="55639" x2="26408" y2="55639"/>
                        <a14:foregroundMark x1="23592" y1="52632" x2="23592" y2="52632"/>
                        <a14:foregroundMark x1="27113" y1="51880" x2="27113" y2="51880"/>
                        <a14:foregroundMark x1="30282" y1="55639" x2="30282" y2="55639"/>
                        <a14:foregroundMark x1="36268" y1="55639" x2="36268" y2="55639"/>
                        <a14:foregroundMark x1="26408" y1="54887" x2="26408" y2="54887"/>
                        <a14:foregroundMark x1="42606" y1="51128" x2="42606" y2="51128"/>
                        <a14:foregroundMark x1="49648" y1="57143" x2="49648" y2="57143"/>
                        <a14:foregroundMark x1="55986" y1="57895" x2="55986" y2="57895"/>
                        <a14:foregroundMark x1="60211" y1="51128" x2="60211" y2="51128"/>
                        <a14:foregroundMark x1="64085" y1="53383" x2="64085" y2="53383"/>
                        <a14:foregroundMark x1="70775" y1="54887" x2="70775" y2="54887"/>
                        <a14:foregroundMark x1="77113" y1="54887" x2="77113" y2="54887"/>
                        <a14:foregroundMark x1="79930" y1="54887" x2="79930" y2="54887"/>
                        <a14:foregroundMark x1="86972" y1="54135" x2="86972" y2="54135"/>
                        <a14:foregroundMark x1="54225" y1="51880" x2="54225" y2="51880"/>
                        <a14:foregroundMark x1="59859" y1="24812" x2="59859" y2="24812"/>
                        <a14:foregroundMark x1="52113" y1="24812" x2="52113" y2="24812"/>
                        <a14:foregroundMark x1="41549" y1="24060" x2="41549" y2="24060"/>
                        <a14:foregroundMark x1="33803" y1="27820" x2="33803" y2="27820"/>
                        <a14:foregroundMark x1="31690" y1="27820" x2="31690" y2="27820"/>
                        <a14:foregroundMark x1="23944" y1="27068" x2="23944" y2="27068"/>
                        <a14:foregroundMark x1="23592" y1="27068" x2="23592" y2="27068"/>
                        <a14:foregroundMark x1="21127" y1="25564" x2="21127" y2="25564"/>
                        <a14:foregroundMark x1="19718" y1="25564" x2="19718" y2="25564"/>
                        <a14:foregroundMark x1="23239" y1="24060" x2="23239" y2="24060"/>
                        <a14:foregroundMark x1="23592" y1="21805" x2="23592" y2="21805"/>
                        <a14:foregroundMark x1="25704" y1="21805" x2="25704" y2="21805"/>
                        <a14:foregroundMark x1="25352" y1="28571" x2="25352" y2="28571"/>
                        <a14:foregroundMark x1="25704" y1="30075" x2="25704" y2="30075"/>
                        <a14:foregroundMark x1="33099" y1="24060" x2="33099" y2="24060"/>
                        <a14:foregroundMark x1="32746" y1="21053" x2="32746" y2="21053"/>
                        <a14:foregroundMark x1="34155" y1="16541" x2="34155" y2="16541"/>
                        <a14:foregroundMark x1="53521" y1="17293" x2="53521" y2="17293"/>
                        <a14:foregroundMark x1="53873" y1="15038" x2="53873" y2="15038"/>
                        <a14:foregroundMark x1="55634" y1="15038" x2="55634" y2="15038"/>
                        <a14:foregroundMark x1="60563" y1="18045" x2="60563" y2="18045"/>
                        <a14:foregroundMark x1="60563" y1="21805" x2="60915" y2="23308"/>
                        <a14:foregroundMark x1="61620" y1="26316" x2="61620" y2="26316"/>
                        <a14:foregroundMark x1="63028" y1="27068" x2="63028" y2="27068"/>
                        <a14:foregroundMark x1="65141" y1="22556" x2="65141" y2="22556"/>
                        <a14:foregroundMark x1="65845" y1="17293" x2="65845" y2="17293"/>
                        <a14:foregroundMark x1="67958" y1="17293" x2="67958" y2="17293"/>
                        <a14:backgroundMark x1="10915" y1="15789" x2="10915"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786750" y="5690665"/>
            <a:ext cx="2201030" cy="10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89496" y="6084088"/>
            <a:ext cx="6047124" cy="369332"/>
          </a:xfrm>
          <a:prstGeom prst="rect">
            <a:avLst/>
          </a:prstGeom>
        </p:spPr>
        <p:txBody>
          <a:bodyPr wrap="square">
            <a:spAutoFit/>
          </a:bodyPr>
          <a:lstStyle/>
          <a:p>
            <a:r>
              <a:rPr lang="fr-CA" b="1" dirty="0">
                <a:solidFill>
                  <a:srgbClr val="FF66FF"/>
                </a:solidFill>
                <a:effectLst>
                  <a:outerShdw blurRad="38100" dist="38100" dir="2700000" algn="tl">
                    <a:srgbClr val="000000">
                      <a:alpha val="43137"/>
                    </a:srgbClr>
                  </a:outerShdw>
                </a:effectLst>
                <a:latin typeface="Segoe Script" pitchFamily="34" charset="0"/>
              </a:rPr>
              <a:t>The </a:t>
            </a:r>
            <a:r>
              <a:rPr lang="fr-CA" b="1" dirty="0" err="1">
                <a:solidFill>
                  <a:srgbClr val="FF66FF"/>
                </a:solidFill>
                <a:effectLst>
                  <a:outerShdw blurRad="38100" dist="38100" dir="2700000" algn="tl">
                    <a:srgbClr val="000000">
                      <a:alpha val="43137"/>
                    </a:srgbClr>
                  </a:outerShdw>
                </a:effectLst>
                <a:latin typeface="Segoe Script" pitchFamily="34" charset="0"/>
              </a:rPr>
              <a:t>smartest</a:t>
            </a:r>
            <a:r>
              <a:rPr lang="fr-CA" b="1" dirty="0">
                <a:solidFill>
                  <a:srgbClr val="FF66FF"/>
                </a:solidFill>
                <a:effectLst>
                  <a:outerShdw blurRad="38100" dist="38100" dir="2700000" algn="tl">
                    <a:srgbClr val="000000">
                      <a:alpha val="43137"/>
                    </a:srgbClr>
                  </a:outerShdw>
                </a:effectLst>
                <a:latin typeface="Segoe Script" pitchFamily="34" charset="0"/>
              </a:rPr>
              <a:t> solution to </a:t>
            </a:r>
            <a:r>
              <a:rPr lang="fr-CA" b="1" dirty="0" err="1">
                <a:solidFill>
                  <a:srgbClr val="FF66FF"/>
                </a:solidFill>
                <a:effectLst>
                  <a:outerShdw blurRad="38100" dist="38100" dir="2700000" algn="tl">
                    <a:srgbClr val="000000">
                      <a:alpha val="43137"/>
                    </a:srgbClr>
                  </a:outerShdw>
                </a:effectLst>
                <a:latin typeface="Segoe Script" pitchFamily="34" charset="0"/>
              </a:rPr>
              <a:t>student’s</a:t>
            </a:r>
            <a:r>
              <a:rPr lang="fr-CA" b="1" dirty="0">
                <a:solidFill>
                  <a:srgbClr val="FF66FF"/>
                </a:solidFill>
                <a:effectLst>
                  <a:outerShdw blurRad="38100" dist="38100" dir="2700000" algn="tl">
                    <a:srgbClr val="000000">
                      <a:alpha val="43137"/>
                    </a:srgbClr>
                  </a:outerShdw>
                </a:effectLst>
                <a:latin typeface="Segoe Script" pitchFamily="34" charset="0"/>
              </a:rPr>
              <a:t> flat sharing</a:t>
            </a:r>
            <a:endParaRPr lang="el-GR" dirty="0">
              <a:solidFill>
                <a:srgbClr val="FF66FF"/>
              </a:solidFill>
            </a:endParaRPr>
          </a:p>
        </p:txBody>
      </p:sp>
    </p:spTree>
    <p:extLst>
      <p:ext uri="{BB962C8B-B14F-4D97-AF65-F5344CB8AC3E}">
        <p14:creationId xmlns:p14="http://schemas.microsoft.com/office/powerpoint/2010/main" val="1870937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00" y="908650"/>
            <a:ext cx="5968221" cy="4104456"/>
          </a:xfrm>
        </p:spPr>
        <p:txBody>
          <a:bodyPr rtlCol="0">
            <a:normAutofit lnSpcReduction="10000"/>
          </a:bodyPr>
          <a:lstStyle/>
          <a:p>
            <a:pPr>
              <a:buFont typeface="Wingdings" pitchFamily="2" charset="2"/>
              <a:buChar char="ü"/>
            </a:pPr>
            <a:r>
              <a:rPr lang="en-US" sz="1800" b="0" dirty="0"/>
              <a:t>We have a group of contractors providing maintenance services in the apartments and communal areas of the building (indicatively electricians, hydraulics, locksmiths). </a:t>
            </a:r>
            <a:endParaRPr lang="el-GR" sz="1800" b="0" dirty="0"/>
          </a:p>
          <a:p>
            <a:pPr>
              <a:buFont typeface="Wingdings" pitchFamily="2" charset="2"/>
              <a:buChar char="ü"/>
            </a:pPr>
            <a:r>
              <a:rPr lang="en-US" sz="1800" b="0" dirty="0"/>
              <a:t>Smart-Studios is also a member of "SOS Doctors", a group of doctors of all specialties providing 24/7 consultation and emergency on-site visit.</a:t>
            </a:r>
            <a:endParaRPr lang="el-GR" sz="1800" b="0" dirty="0"/>
          </a:p>
          <a:p>
            <a:pPr>
              <a:buFont typeface="Wingdings" pitchFamily="2" charset="2"/>
              <a:buChar char="ü"/>
            </a:pPr>
            <a:r>
              <a:rPr lang="en-US" sz="1800" b="0" dirty="0" smtClean="0"/>
              <a:t>There </a:t>
            </a:r>
            <a:r>
              <a:rPr lang="en-US" sz="1800" b="0" dirty="0"/>
              <a:t>is also a private insurance running for all Erasmus students living in Smart-Studios provided by ATE Insurance Company (</a:t>
            </a:r>
            <a:r>
              <a:rPr lang="en-US" sz="1800" b="0" u="sng" dirty="0">
                <a:hlinkClick r:id="rId2"/>
              </a:rPr>
              <a:t>www.ateinsurance.gr</a:t>
            </a:r>
            <a:r>
              <a:rPr lang="en-US" sz="1800" b="0" dirty="0"/>
              <a:t> ) covering any medical expenses from accidents that may occur in the building during the staying of the </a:t>
            </a:r>
            <a:r>
              <a:rPr lang="en-US" sz="1800" b="0" dirty="0" smtClean="0"/>
              <a:t>student (it should be owner’s fault, bad construction etc., in order for the company to cover the expenses).</a:t>
            </a:r>
            <a:r>
              <a:rPr lang="en-US" sz="1800" b="0" dirty="0"/>
              <a:t> </a:t>
            </a:r>
            <a:endParaRPr lang="el-GR" sz="1800" b="0" dirty="0"/>
          </a:p>
        </p:txBody>
      </p:sp>
      <p:sp>
        <p:nvSpPr>
          <p:cNvPr id="6" name="Rectangle 5"/>
          <p:cNvSpPr/>
          <p:nvPr/>
        </p:nvSpPr>
        <p:spPr>
          <a:xfrm>
            <a:off x="2989496" y="6084088"/>
            <a:ext cx="6047124" cy="369332"/>
          </a:xfrm>
          <a:prstGeom prst="rect">
            <a:avLst/>
          </a:prstGeom>
        </p:spPr>
        <p:txBody>
          <a:bodyPr wrap="square">
            <a:spAutoFit/>
          </a:bodyPr>
          <a:lstStyle/>
          <a:p>
            <a:r>
              <a:rPr lang="fr-CA" b="1" dirty="0">
                <a:solidFill>
                  <a:srgbClr val="FF66FF"/>
                </a:solidFill>
                <a:effectLst>
                  <a:outerShdw blurRad="38100" dist="38100" dir="2700000" algn="tl">
                    <a:srgbClr val="000000">
                      <a:alpha val="43137"/>
                    </a:srgbClr>
                  </a:outerShdw>
                </a:effectLst>
                <a:latin typeface="Segoe Script" pitchFamily="34" charset="0"/>
              </a:rPr>
              <a:t>The </a:t>
            </a:r>
            <a:r>
              <a:rPr lang="fr-CA" b="1" dirty="0" err="1">
                <a:solidFill>
                  <a:srgbClr val="FF66FF"/>
                </a:solidFill>
                <a:effectLst>
                  <a:outerShdw blurRad="38100" dist="38100" dir="2700000" algn="tl">
                    <a:srgbClr val="000000">
                      <a:alpha val="43137"/>
                    </a:srgbClr>
                  </a:outerShdw>
                </a:effectLst>
                <a:latin typeface="Segoe Script" pitchFamily="34" charset="0"/>
              </a:rPr>
              <a:t>smartest</a:t>
            </a:r>
            <a:r>
              <a:rPr lang="fr-CA" b="1" dirty="0">
                <a:solidFill>
                  <a:srgbClr val="FF66FF"/>
                </a:solidFill>
                <a:effectLst>
                  <a:outerShdw blurRad="38100" dist="38100" dir="2700000" algn="tl">
                    <a:srgbClr val="000000">
                      <a:alpha val="43137"/>
                    </a:srgbClr>
                  </a:outerShdw>
                </a:effectLst>
                <a:latin typeface="Segoe Script" pitchFamily="34" charset="0"/>
              </a:rPr>
              <a:t> solution to </a:t>
            </a:r>
            <a:r>
              <a:rPr lang="fr-CA" b="1" dirty="0" err="1">
                <a:solidFill>
                  <a:srgbClr val="FF66FF"/>
                </a:solidFill>
                <a:effectLst>
                  <a:outerShdw blurRad="38100" dist="38100" dir="2700000" algn="tl">
                    <a:srgbClr val="000000">
                      <a:alpha val="43137"/>
                    </a:srgbClr>
                  </a:outerShdw>
                </a:effectLst>
                <a:latin typeface="Segoe Script" pitchFamily="34" charset="0"/>
              </a:rPr>
              <a:t>student’s</a:t>
            </a:r>
            <a:r>
              <a:rPr lang="fr-CA" b="1" dirty="0">
                <a:solidFill>
                  <a:srgbClr val="FF66FF"/>
                </a:solidFill>
                <a:effectLst>
                  <a:outerShdw blurRad="38100" dist="38100" dir="2700000" algn="tl">
                    <a:srgbClr val="000000">
                      <a:alpha val="43137"/>
                    </a:srgbClr>
                  </a:outerShdw>
                </a:effectLst>
                <a:latin typeface="Segoe Script" pitchFamily="34" charset="0"/>
              </a:rPr>
              <a:t> flat sharing</a:t>
            </a:r>
            <a:endParaRPr lang="el-GR" dirty="0">
              <a:solidFill>
                <a:srgbClr val="FF66FF"/>
              </a:solidFill>
            </a:endParaRPr>
          </a:p>
        </p:txBody>
      </p:sp>
      <p:sp>
        <p:nvSpPr>
          <p:cNvPr id="7" name="Titre 1"/>
          <p:cNvSpPr>
            <a:spLocks noGrp="1"/>
          </p:cNvSpPr>
          <p:nvPr>
            <p:ph type="title"/>
          </p:nvPr>
        </p:nvSpPr>
        <p:spPr>
          <a:xfrm>
            <a:off x="3131800" y="28550"/>
            <a:ext cx="5976704" cy="808162"/>
          </a:xfrm>
        </p:spPr>
        <p:txBody>
          <a:bodyPr rtlCol="0">
            <a:normAutofit/>
          </a:bodyPr>
          <a:lstStyle/>
          <a:p>
            <a:pPr algn="ctr" eaLnBrk="1" fontAlgn="auto" hangingPunct="1">
              <a:spcAft>
                <a:spcPts val="0"/>
              </a:spcAft>
              <a:defRPr/>
            </a:pPr>
            <a:r>
              <a:rPr lang="fr-CA" dirty="0" smtClean="0">
                <a:solidFill>
                  <a:schemeClr val="tx1">
                    <a:lumMod val="75000"/>
                    <a:lumOff val="25000"/>
                  </a:schemeClr>
                </a:solidFill>
              </a:rPr>
              <a:t>Group of </a:t>
            </a:r>
            <a:r>
              <a:rPr lang="fr-CA" dirty="0" err="1" smtClean="0">
                <a:solidFill>
                  <a:schemeClr val="tx1">
                    <a:lumMod val="75000"/>
                    <a:lumOff val="25000"/>
                  </a:schemeClr>
                </a:solidFill>
              </a:rPr>
              <a:t>technicians</a:t>
            </a:r>
            <a:r>
              <a:rPr lang="fr-CA" dirty="0" smtClean="0">
                <a:solidFill>
                  <a:schemeClr val="tx1">
                    <a:lumMod val="75000"/>
                    <a:lumOff val="25000"/>
                  </a:schemeClr>
                </a:solidFill>
              </a:rPr>
              <a:t>/</a:t>
            </a:r>
            <a:r>
              <a:rPr lang="fr-CA" dirty="0" err="1" smtClean="0">
                <a:solidFill>
                  <a:schemeClr val="tx1">
                    <a:lumMod val="75000"/>
                    <a:lumOff val="25000"/>
                  </a:schemeClr>
                </a:solidFill>
              </a:rPr>
              <a:t>doctors</a:t>
            </a:r>
            <a:endParaRPr lang="fr-CA" dirty="0" smtClean="0">
              <a:solidFill>
                <a:schemeClr val="tx1">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00" y="2708900"/>
            <a:ext cx="2880400" cy="21603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00" y="548600"/>
            <a:ext cx="2880400" cy="2160300"/>
          </a:xfrm>
          <a:prstGeom prst="rect">
            <a:avLst/>
          </a:prstGeom>
        </p:spPr>
      </p:pic>
      <p:pic>
        <p:nvPicPr>
          <p:cNvPr id="1026"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008" b="96241" l="5634" r="96127">
                        <a14:foregroundMark x1="46127" y1="29323" x2="46127" y2="29323"/>
                        <a14:foregroundMark x1="18662" y1="43609" x2="18662" y2="43609"/>
                        <a14:foregroundMark x1="15141" y1="48872" x2="15141" y2="48872"/>
                        <a14:foregroundMark x1="26056" y1="54887" x2="26056" y2="54887"/>
                        <a14:foregroundMark x1="26408" y1="55639" x2="26408" y2="55639"/>
                        <a14:foregroundMark x1="23592" y1="52632" x2="23592" y2="52632"/>
                        <a14:foregroundMark x1="27113" y1="51880" x2="27113" y2="51880"/>
                        <a14:foregroundMark x1="30282" y1="55639" x2="30282" y2="55639"/>
                        <a14:foregroundMark x1="36268" y1="55639" x2="36268" y2="55639"/>
                        <a14:foregroundMark x1="26408" y1="54887" x2="26408" y2="54887"/>
                        <a14:foregroundMark x1="42606" y1="51128" x2="42606" y2="51128"/>
                        <a14:foregroundMark x1="49648" y1="57143" x2="49648" y2="57143"/>
                        <a14:foregroundMark x1="55986" y1="57895" x2="55986" y2="57895"/>
                        <a14:foregroundMark x1="60211" y1="51128" x2="60211" y2="51128"/>
                        <a14:foregroundMark x1="64085" y1="53383" x2="64085" y2="53383"/>
                        <a14:foregroundMark x1="70775" y1="54887" x2="70775" y2="54887"/>
                        <a14:foregroundMark x1="77113" y1="54887" x2="77113" y2="54887"/>
                        <a14:foregroundMark x1="79930" y1="54887" x2="79930" y2="54887"/>
                        <a14:foregroundMark x1="86972" y1="54135" x2="86972" y2="54135"/>
                        <a14:foregroundMark x1="54225" y1="51880" x2="54225" y2="51880"/>
                        <a14:foregroundMark x1="59859" y1="24812" x2="59859" y2="24812"/>
                        <a14:foregroundMark x1="52113" y1="24812" x2="52113" y2="24812"/>
                        <a14:foregroundMark x1="41549" y1="24060" x2="41549" y2="24060"/>
                        <a14:foregroundMark x1="33803" y1="27820" x2="33803" y2="27820"/>
                        <a14:foregroundMark x1="31690" y1="27820" x2="31690" y2="27820"/>
                        <a14:foregroundMark x1="23944" y1="27068" x2="23944" y2="27068"/>
                        <a14:foregroundMark x1="23592" y1="27068" x2="23592" y2="27068"/>
                        <a14:foregroundMark x1="21127" y1="25564" x2="21127" y2="25564"/>
                        <a14:foregroundMark x1="19718" y1="25564" x2="19718" y2="25564"/>
                        <a14:foregroundMark x1="23239" y1="24060" x2="23239" y2="24060"/>
                        <a14:foregroundMark x1="23592" y1="21805" x2="23592" y2="21805"/>
                        <a14:foregroundMark x1="25704" y1="21805" x2="25704" y2="21805"/>
                        <a14:foregroundMark x1="25352" y1="28571" x2="25352" y2="28571"/>
                        <a14:foregroundMark x1="25704" y1="30075" x2="25704" y2="30075"/>
                        <a14:foregroundMark x1="33099" y1="24060" x2="33099" y2="24060"/>
                        <a14:foregroundMark x1="32746" y1="21053" x2="32746" y2="21053"/>
                        <a14:foregroundMark x1="34155" y1="16541" x2="34155" y2="16541"/>
                        <a14:foregroundMark x1="53521" y1="17293" x2="53521" y2="17293"/>
                        <a14:foregroundMark x1="53873" y1="15038" x2="53873" y2="15038"/>
                        <a14:foregroundMark x1="55634" y1="15038" x2="55634" y2="15038"/>
                        <a14:foregroundMark x1="60563" y1="18045" x2="60563" y2="18045"/>
                        <a14:foregroundMark x1="60563" y1="21805" x2="60915" y2="23308"/>
                        <a14:foregroundMark x1="61620" y1="26316" x2="61620" y2="26316"/>
                        <a14:foregroundMark x1="63028" y1="27068" x2="63028" y2="27068"/>
                        <a14:foregroundMark x1="65141" y1="22556" x2="65141" y2="22556"/>
                        <a14:foregroundMark x1="65845" y1="17293" x2="65845" y2="17293"/>
                        <a14:foregroundMark x1="67958" y1="17293" x2="67958" y2="17293"/>
                        <a14:backgroundMark x1="10915" y1="15789" x2="10915"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786750" y="5690665"/>
            <a:ext cx="2201030" cy="10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0020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sentation Tes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FAB70A8-8AB4-483C-9BA9-BA3E6E96A5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Test</Template>
  <TotalTime>489</TotalTime>
  <Words>663</Words>
  <Application>Microsoft Office PowerPoint</Application>
  <PresentationFormat>Předvádění na obrazovce (4:3)</PresentationFormat>
  <Paragraphs>73</Paragraphs>
  <Slides>13</Slides>
  <Notes>1</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Presentation Test</vt:lpstr>
      <vt:lpstr>Prezentace aplikace PowerPoint</vt:lpstr>
      <vt:lpstr>Flat share with erasmus students!</vt:lpstr>
      <vt:lpstr>First come, first served</vt:lpstr>
      <vt:lpstr>Hurdles…</vt:lpstr>
      <vt:lpstr>Make your life easier</vt:lpstr>
      <vt:lpstr>“I want smart-studios”</vt:lpstr>
      <vt:lpstr>welcome</vt:lpstr>
      <vt:lpstr>Booklets and maps </vt:lpstr>
      <vt:lpstr>Group of technicians/doctors</vt:lpstr>
      <vt:lpstr>benefits</vt:lpstr>
      <vt:lpstr>“Basic Terms and conditions”</vt:lpstr>
      <vt:lpstr>“Basic Terms and conditions”</vt:lpstr>
      <vt:lpstr>FInances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smartest solution to student’s flat sharing</dc:title>
  <dc:creator>VickoDesktop</dc:creator>
  <cp:lastModifiedBy>Vilimovska Martina</cp:lastModifiedBy>
  <cp:revision>95</cp:revision>
  <dcterms:created xsi:type="dcterms:W3CDTF">2011-07-26T15:32:07Z</dcterms:created>
  <dcterms:modified xsi:type="dcterms:W3CDTF">2011-11-18T07:29:31Z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TC103807009990</vt:lpwstr>
  </property>
</Properties>
</file>