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22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9144000" cy="5143500" type="screen16x9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E7008"/>
    <a:srgbClr val="92231A"/>
    <a:srgbClr val="327EDA"/>
    <a:srgbClr val="5AB290"/>
    <a:srgbClr val="F41857"/>
    <a:srgbClr val="858587"/>
    <a:srgbClr val="0099AB"/>
    <a:srgbClr val="171796"/>
    <a:srgbClr val="F07415"/>
    <a:srgbClr val="878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4171" autoAdjust="0"/>
  </p:normalViewPr>
  <p:slideViewPr>
    <p:cSldViewPr snapToGrid="0" snapToObjects="1" showGuides="1">
      <p:cViewPr varScale="1">
        <p:scale>
          <a:sx n="147" d="100"/>
          <a:sy n="147" d="100"/>
        </p:scale>
        <p:origin x="-276" y="-96"/>
      </p:cViewPr>
      <p:guideLst>
        <p:guide orient="horz" pos="407"/>
        <p:guide orient="horz" pos="2304"/>
        <p:guide orient="horz" pos="1059"/>
        <p:guide pos="2880"/>
        <p:guide pos="1365"/>
        <p:guide pos="5692"/>
        <p:guide pos="7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30"/>
    </p:cViewPr>
  </p:notesTextViewPr>
  <p:notesViewPr>
    <p:cSldViewPr snapToGrid="0" snapToObjects="1"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30A75D-8C1C-4C64-A7CC-F3B510B4C68E}" type="datetimeFigureOut">
              <a:rPr lang="en-GB"/>
              <a:pPr/>
              <a:t>06/06/2018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1F6ACC-0154-4DA8-BE98-FFB0A7AC7F6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21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7FB068-446B-4E63-B058-535675ECE112}" type="datetimeFigureOut">
              <a:rPr lang="en-GB"/>
              <a:pPr/>
              <a:t>06/06/2018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57BD33-0BA8-4913-9DED-B8D04481981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25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sz="1400" b="0" smtClean="0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en-GB" sz="1400" b="0" baseline="0" smtClean="0">
                <a:solidFill>
                  <a:schemeClr val="accent6">
                    <a:lumMod val="75000"/>
                  </a:schemeClr>
                </a:solidFill>
              </a:rPr>
              <a:t> Selection Procedure</a:t>
            </a:r>
            <a:endParaRPr lang="fr-BE" sz="14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BE" sz="1400" b="1" dirty="0" err="1" smtClean="0">
                <a:solidFill>
                  <a:schemeClr val="accent6">
                    <a:lumMod val="75000"/>
                  </a:schemeClr>
                </a:solidFill>
              </a:rPr>
              <a:t>Submission</a:t>
            </a:r>
            <a:r>
              <a:rPr lang="fr-BE" sz="1400" b="1" dirty="0" smtClean="0">
                <a:solidFill>
                  <a:schemeClr val="accent6">
                    <a:lumMod val="75000"/>
                  </a:schemeClr>
                </a:solidFill>
              </a:rPr>
              <a:t> of applications: </a:t>
            </a:r>
            <a:r>
              <a:rPr lang="fr-BE" sz="1200" dirty="0" smtClean="0">
                <a:solidFill>
                  <a:schemeClr val="accent6">
                    <a:lumMod val="75000"/>
                  </a:schemeClr>
                </a:solidFill>
              </a:rPr>
              <a:t> instructions in the call and on </a:t>
            </a:r>
            <a:r>
              <a:rPr lang="fr-BE" sz="1200" dirty="0" err="1" smtClean="0">
                <a:solidFill>
                  <a:schemeClr val="accent6">
                    <a:lumMod val="75000"/>
                  </a:schemeClr>
                </a:solidFill>
              </a:rPr>
              <a:t>EFSA’s</a:t>
            </a:r>
            <a:r>
              <a:rPr lang="fr-BE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BE" sz="1200" dirty="0" err="1" smtClean="0">
                <a:solidFill>
                  <a:schemeClr val="accent6">
                    <a:lumMod val="75000"/>
                  </a:schemeClr>
                </a:solidFill>
              </a:rPr>
              <a:t>website</a:t>
            </a:r>
            <a:r>
              <a:rPr lang="fr-BE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BE" sz="1200" b="1" dirty="0" smtClean="0">
                <a:solidFill>
                  <a:schemeClr val="accent6">
                    <a:lumMod val="75000"/>
                  </a:schemeClr>
                </a:solidFill>
              </a:rPr>
              <a:t>Screening of candidates:</a:t>
            </a:r>
            <a:r>
              <a:rPr lang="fr-BE" sz="1200" dirty="0" smtClean="0">
                <a:solidFill>
                  <a:schemeClr val="accent6">
                    <a:lumMod val="75000"/>
                  </a:schemeClr>
                </a:solidFill>
              </a:rPr>
              <a:t> applications </a:t>
            </a:r>
            <a:r>
              <a:rPr lang="fr-BE" sz="1200" dirty="0" err="1" smtClean="0">
                <a:solidFill>
                  <a:schemeClr val="accent6">
                    <a:lumMod val="75000"/>
                  </a:schemeClr>
                </a:solidFill>
              </a:rPr>
              <a:t>screened</a:t>
            </a:r>
            <a:r>
              <a:rPr lang="fr-BE" sz="1200" dirty="0" smtClean="0">
                <a:solidFill>
                  <a:schemeClr val="accent6">
                    <a:lumMod val="75000"/>
                  </a:schemeClr>
                </a:solidFill>
              </a:rPr>
              <a:t> / </a:t>
            </a:r>
            <a:r>
              <a:rPr lang="fr-BE" sz="1200" dirty="0" err="1" smtClean="0">
                <a:solidFill>
                  <a:schemeClr val="accent6">
                    <a:lumMod val="75000"/>
                  </a:schemeClr>
                </a:solidFill>
              </a:rPr>
              <a:t>assessed</a:t>
            </a:r>
            <a:r>
              <a:rPr lang="fr-BE" sz="1200" dirty="0" smtClean="0">
                <a:solidFill>
                  <a:schemeClr val="accent6">
                    <a:lumMod val="75000"/>
                  </a:schemeClr>
                </a:solidFill>
              </a:rPr>
              <a:t> by EFSA </a:t>
            </a:r>
            <a:r>
              <a:rPr lang="fr-BE" sz="1200" dirty="0" err="1" smtClean="0">
                <a:solidFill>
                  <a:schemeClr val="accent6">
                    <a:lumMod val="75000"/>
                  </a:schemeClr>
                </a:solidFill>
              </a:rPr>
              <a:t>Units</a:t>
            </a:r>
            <a:endParaRPr lang="fr-BE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BE" sz="1200" b="1" dirty="0" smtClean="0">
                <a:solidFill>
                  <a:schemeClr val="accent6">
                    <a:lumMod val="75000"/>
                  </a:schemeClr>
                </a:solidFill>
              </a:rPr>
              <a:t>Invitation to interview:</a:t>
            </a:r>
            <a:r>
              <a:rPr lang="fr-BE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BE" sz="1200" dirty="0" err="1" smtClean="0">
                <a:solidFill>
                  <a:schemeClr val="accent6">
                    <a:lumMod val="75000"/>
                  </a:schemeClr>
                </a:solidFill>
              </a:rPr>
              <a:t>selected</a:t>
            </a:r>
            <a:r>
              <a:rPr lang="fr-BE" sz="1200" dirty="0" smtClean="0">
                <a:solidFill>
                  <a:schemeClr val="accent6">
                    <a:lumMod val="75000"/>
                  </a:schemeClr>
                </a:solidFill>
              </a:rPr>
              <a:t> candidates </a:t>
            </a:r>
            <a:r>
              <a:rPr lang="fr-BE" sz="1200" dirty="0" err="1" smtClean="0">
                <a:solidFill>
                  <a:schemeClr val="accent6">
                    <a:lumMod val="75000"/>
                  </a:schemeClr>
                </a:solidFill>
              </a:rPr>
              <a:t>invited</a:t>
            </a:r>
            <a:r>
              <a:rPr lang="fr-BE" sz="1200" dirty="0" smtClean="0">
                <a:solidFill>
                  <a:schemeClr val="accent6">
                    <a:lumMod val="75000"/>
                  </a:schemeClr>
                </a:solidFill>
              </a:rPr>
              <a:t> to phone or Skype interview</a:t>
            </a:r>
          </a:p>
          <a:p>
            <a:pPr marL="228600" lvl="0" indent="-228600">
              <a:buFont typeface="+mj-lt"/>
              <a:buAutoNum type="arabicPeriod"/>
            </a:pPr>
            <a:r>
              <a:rPr lang="fr-BE" sz="1200" b="1" dirty="0" smtClean="0">
                <a:solidFill>
                  <a:schemeClr val="accent6">
                    <a:lumMod val="75000"/>
                  </a:schemeClr>
                </a:solidFill>
              </a:rPr>
              <a:t>Positive </a:t>
            </a:r>
            <a:r>
              <a:rPr lang="fr-BE" sz="1200" b="1" dirty="0" err="1" smtClean="0">
                <a:solidFill>
                  <a:schemeClr val="accent6">
                    <a:lumMod val="75000"/>
                  </a:schemeClr>
                </a:solidFill>
              </a:rPr>
              <a:t>outcome</a:t>
            </a:r>
            <a:r>
              <a:rPr lang="fr-BE" sz="1200" b="1" dirty="0" smtClean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fr-BE" sz="1200" b="1" dirty="0" err="1" smtClean="0">
                <a:solidFill>
                  <a:schemeClr val="accent6">
                    <a:lumMod val="75000"/>
                  </a:schemeClr>
                </a:solidFill>
              </a:rPr>
              <a:t>selection</a:t>
            </a:r>
            <a:r>
              <a:rPr lang="fr-BE" sz="1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BE" sz="1200" b="1" dirty="0" err="1" smtClean="0">
                <a:solidFill>
                  <a:schemeClr val="accent6">
                    <a:lumMod val="75000"/>
                  </a:schemeClr>
                </a:solidFill>
              </a:rPr>
              <a:t>process</a:t>
            </a:r>
            <a:r>
              <a:rPr lang="fr-BE" sz="1200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fr-BE" sz="1200" dirty="0" smtClean="0">
                <a:solidFill>
                  <a:schemeClr val="accent6">
                    <a:lumMod val="75000"/>
                  </a:schemeClr>
                </a:solidFill>
              </a:rPr>
              <a:t>placement </a:t>
            </a:r>
            <a:r>
              <a:rPr lang="fr-BE" sz="1200" dirty="0" err="1" smtClean="0">
                <a:solidFill>
                  <a:schemeClr val="accent6">
                    <a:lumMod val="75000"/>
                  </a:schemeClr>
                </a:solidFill>
              </a:rPr>
              <a:t>offer</a:t>
            </a:r>
            <a:r>
              <a:rPr lang="fr-BE" sz="1200" dirty="0" smtClean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fr-BE" sz="1200" dirty="0" err="1" smtClean="0">
                <a:solidFill>
                  <a:schemeClr val="accent6">
                    <a:lumMod val="75000"/>
                  </a:schemeClr>
                </a:solidFill>
              </a:rPr>
              <a:t>reserve</a:t>
            </a:r>
            <a:r>
              <a:rPr lang="fr-BE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BE" sz="1200" dirty="0" err="1" smtClean="0">
                <a:solidFill>
                  <a:schemeClr val="accent6">
                    <a:lumMod val="75000"/>
                  </a:schemeClr>
                </a:solidFill>
              </a:rPr>
              <a:t>list</a:t>
            </a:r>
            <a:endParaRPr lang="en-GB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BE" sz="1200" b="1" dirty="0" smtClean="0">
                <a:solidFill>
                  <a:schemeClr val="accent6">
                    <a:lumMod val="75000"/>
                  </a:schemeClr>
                </a:solidFill>
              </a:rPr>
              <a:t>Confirmation of </a:t>
            </a:r>
            <a:r>
              <a:rPr lang="fr-BE" sz="1200" b="1" dirty="0" err="1" smtClean="0">
                <a:solidFill>
                  <a:schemeClr val="accent6">
                    <a:lumMod val="75000"/>
                  </a:schemeClr>
                </a:solidFill>
              </a:rPr>
              <a:t>traineeship</a:t>
            </a:r>
            <a:r>
              <a:rPr lang="fr-BE" sz="1200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fr-BE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BE" sz="1200" dirty="0" err="1" smtClean="0">
                <a:solidFill>
                  <a:schemeClr val="accent6">
                    <a:lumMod val="75000"/>
                  </a:schemeClr>
                </a:solidFill>
              </a:rPr>
              <a:t>following</a:t>
            </a:r>
            <a:r>
              <a:rPr lang="fr-BE" sz="1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BE" sz="1200" dirty="0" err="1" smtClean="0">
                <a:solidFill>
                  <a:schemeClr val="accent6">
                    <a:lumMod val="75000"/>
                  </a:schemeClr>
                </a:solidFill>
              </a:rPr>
              <a:t>submission</a:t>
            </a:r>
            <a:r>
              <a:rPr lang="fr-BE" sz="1200" dirty="0" smtClean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fr-BE" sz="1200" dirty="0" err="1" smtClean="0">
                <a:solidFill>
                  <a:schemeClr val="accent6">
                    <a:lumMod val="75000"/>
                  </a:schemeClr>
                </a:solidFill>
              </a:rPr>
              <a:t>required</a:t>
            </a:r>
            <a:r>
              <a:rPr lang="fr-BE" sz="1200" dirty="0" smtClean="0">
                <a:solidFill>
                  <a:schemeClr val="accent6">
                    <a:lumMod val="75000"/>
                  </a:schemeClr>
                </a:solidFill>
              </a:rPr>
              <a:t> documents</a:t>
            </a:r>
            <a:endParaRPr lang="en-GB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endParaRPr lang="en-GB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28600" marR="0" lvl="0" indent="-22860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n-GB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7BD33-0BA8-4913-9DED-B8D04481981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240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11039" y="4626870"/>
            <a:ext cx="4719539" cy="353927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GB" sz="1900" kern="1200" dirty="0" smtClean="0">
                <a:ln>
                  <a:noFill/>
                </a:ln>
                <a:solidFill>
                  <a:srgbClr val="0099AB"/>
                </a:solidFill>
                <a:latin typeface="Verdana"/>
                <a:ea typeface="+mn-e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en-US" dirty="0" smtClean="0"/>
              <a:t>Date</a:t>
            </a:r>
            <a:endParaRPr lang="en-GB" dirty="0" smtClean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3711039" y="1317202"/>
            <a:ext cx="5165309" cy="1748790"/>
          </a:xfrm>
        </p:spPr>
        <p:txBody>
          <a:bodyPr>
            <a:noAutofit/>
          </a:bodyPr>
          <a:lstStyle>
            <a:lvl1pPr algn="l">
              <a:defRPr sz="2800">
                <a:solidFill>
                  <a:srgbClr val="858587"/>
                </a:solidFill>
              </a:defRPr>
            </a:lvl1pPr>
          </a:lstStyle>
          <a:p>
            <a:r>
              <a:rPr lang="en-US" dirty="0" smtClean="0"/>
              <a:t>Title of the presentation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710947" y="3599500"/>
            <a:ext cx="5166353" cy="305036"/>
          </a:xfrm>
        </p:spPr>
        <p:txBody>
          <a:bodyPr>
            <a:noAutofit/>
          </a:bodyPr>
          <a:lstStyle>
            <a:lvl1pPr algn="l">
              <a:defRPr lang="en-GB" sz="2000" b="1" kern="1200" dirty="0" smtClean="0">
                <a:ln>
                  <a:noFill/>
                </a:ln>
                <a:solidFill>
                  <a:srgbClr val="0099AB"/>
                </a:solidFill>
                <a:latin typeface="Verdana"/>
                <a:ea typeface="+mn-ea"/>
                <a:cs typeface="Verdana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Speaker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710947" y="3910091"/>
            <a:ext cx="5166353" cy="305036"/>
          </a:xfrm>
        </p:spPr>
        <p:txBody>
          <a:bodyPr>
            <a:noAutofit/>
          </a:bodyPr>
          <a:lstStyle>
            <a:lvl1pPr algn="l">
              <a:defRPr lang="en-GB" sz="2000" kern="1200" dirty="0" smtClean="0">
                <a:ln>
                  <a:noFill/>
                </a:ln>
                <a:solidFill>
                  <a:srgbClr val="0099AB"/>
                </a:solidFill>
                <a:latin typeface="Verdana"/>
                <a:ea typeface="+mn-ea"/>
                <a:cs typeface="Verdana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Job title</a:t>
            </a:r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128" y="4460097"/>
            <a:ext cx="11049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2164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90900" y="3494000"/>
            <a:ext cx="2296140" cy="5643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2800" b="1" kern="1200" dirty="0" smtClean="0">
                <a:solidFill>
                  <a:srgbClr val="0099AB"/>
                </a:solidFill>
                <a:latin typeface="Verdana" pitchFamily="34" charset="0"/>
                <a:ea typeface="MS Pゴシック"/>
                <a:cs typeface="MS Pゴシック"/>
              </a:defRPr>
            </a:lvl1pPr>
          </a:lstStyle>
          <a:p>
            <a:pPr lvl="0"/>
            <a:r>
              <a:rPr lang="en-US" dirty="0" smtClean="0"/>
              <a:t>Divider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473576" y="0"/>
            <a:ext cx="4670425" cy="51435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268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1"/>
          <p:cNvSpPr txBox="1">
            <a:spLocks/>
          </p:cNvSpPr>
          <p:nvPr userDrawn="1"/>
        </p:nvSpPr>
        <p:spPr>
          <a:xfrm>
            <a:off x="8567738" y="4847184"/>
            <a:ext cx="519112" cy="230832"/>
          </a:xfrm>
          <a:prstGeom prst="rect">
            <a:avLst/>
          </a:prstGeom>
        </p:spPr>
        <p:txBody>
          <a:bodyPr anchor="b">
            <a:spAutoFit/>
          </a:bodyPr>
          <a:lstStyle>
            <a:lvl1pPr algn="r">
              <a:defRPr sz="900">
                <a:solidFill>
                  <a:srgbClr val="DE7008"/>
                </a:solidFill>
                <a:latin typeface="Verdana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059A09F-64F2-4536-8C55-FF3295760AA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Rechthoek 1"/>
          <p:cNvSpPr/>
          <p:nvPr userDrawn="1"/>
        </p:nvSpPr>
        <p:spPr>
          <a:xfrm>
            <a:off x="0" y="356663"/>
            <a:ext cx="9144000" cy="314325"/>
          </a:xfrm>
          <a:prstGeom prst="rect">
            <a:avLst/>
          </a:prstGeom>
          <a:solidFill>
            <a:srgbClr val="F074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19" y="27339"/>
            <a:ext cx="685160" cy="32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59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3FDA8E81-60C4-4529-80E8-1F12D46F69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242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21"/>
          <p:cNvSpPr txBox="1">
            <a:spLocks/>
          </p:cNvSpPr>
          <p:nvPr userDrawn="1"/>
        </p:nvSpPr>
        <p:spPr>
          <a:xfrm>
            <a:off x="8567738" y="4847184"/>
            <a:ext cx="519112" cy="230832"/>
          </a:xfrm>
          <a:prstGeom prst="rect">
            <a:avLst/>
          </a:prstGeom>
        </p:spPr>
        <p:txBody>
          <a:bodyPr anchor="b">
            <a:spAutoFit/>
          </a:bodyPr>
          <a:lstStyle>
            <a:lvl1pPr algn="r">
              <a:defRPr sz="900">
                <a:solidFill>
                  <a:srgbClr val="DE7008"/>
                </a:solidFill>
                <a:latin typeface="Verdana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059A09F-64F2-4536-8C55-FF3295760AA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9" name="Rechthoek 1"/>
          <p:cNvSpPr/>
          <p:nvPr userDrawn="1"/>
        </p:nvSpPr>
        <p:spPr>
          <a:xfrm>
            <a:off x="0" y="356663"/>
            <a:ext cx="9144000" cy="314325"/>
          </a:xfrm>
          <a:prstGeom prst="rect">
            <a:avLst/>
          </a:prstGeom>
          <a:solidFill>
            <a:srgbClr val="F074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149254" y="301844"/>
            <a:ext cx="7505700" cy="419100"/>
          </a:xfrm>
        </p:spPr>
        <p:txBody>
          <a:bodyPr>
            <a:noAutofit/>
          </a:bodyPr>
          <a:lstStyle>
            <a:lvl1pPr algn="l">
              <a:defRPr sz="2400" b="1" cap="all" baseline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Stay connected</a:t>
            </a:r>
            <a:endParaRPr lang="en-GB" dirty="0"/>
          </a:p>
        </p:txBody>
      </p:sp>
      <p:sp>
        <p:nvSpPr>
          <p:cNvPr id="10" name="Rettangolo 3"/>
          <p:cNvSpPr/>
          <p:nvPr userDrawn="1"/>
        </p:nvSpPr>
        <p:spPr>
          <a:xfrm>
            <a:off x="2327276" y="2867025"/>
            <a:ext cx="5815013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www.efsa.europa.eu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/en/</a:t>
            </a:r>
            <a:r>
              <a:rPr lang="it-IT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engage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/</a:t>
            </a:r>
            <a:r>
              <a:rPr lang="it-IT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careers</a:t>
            </a:r>
            <a:endParaRPr lang="it-IT" dirty="0">
              <a:solidFill>
                <a:schemeClr val="bg1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2" name="Rettangolo 5"/>
          <p:cNvSpPr/>
          <p:nvPr userDrawn="1"/>
        </p:nvSpPr>
        <p:spPr>
          <a:xfrm>
            <a:off x="2327275" y="1831181"/>
            <a:ext cx="3970338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www.efsa.europa.eu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/en/</a:t>
            </a:r>
            <a:r>
              <a:rPr lang="it-IT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rss</a:t>
            </a:r>
            <a:endParaRPr lang="it-IT" dirty="0">
              <a:solidFill>
                <a:schemeClr val="bg1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14" name="Rettangolo 6"/>
          <p:cNvSpPr>
            <a:spLocks noChangeArrowheads="1"/>
          </p:cNvSpPr>
          <p:nvPr userDrawn="1"/>
        </p:nvSpPr>
        <p:spPr bwMode="auto">
          <a:xfrm>
            <a:off x="2327276" y="1360885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it-IT" b="1" dirty="0" err="1">
                <a:solidFill>
                  <a:srgbClr val="0099AB"/>
                </a:solidFill>
                <a:latin typeface="Verdana" pitchFamily="34" charset="0"/>
              </a:rPr>
              <a:t>Subscribe</a:t>
            </a:r>
            <a:r>
              <a:rPr lang="it-IT" b="1" dirty="0">
                <a:solidFill>
                  <a:srgbClr val="0099AB"/>
                </a:solidFill>
                <a:latin typeface="Verdana" pitchFamily="34" charset="0"/>
              </a:rPr>
              <a:t> to</a:t>
            </a:r>
          </a:p>
        </p:txBody>
      </p:sp>
      <p:sp>
        <p:nvSpPr>
          <p:cNvPr id="15" name="Rettangolo 7"/>
          <p:cNvSpPr>
            <a:spLocks noChangeArrowheads="1"/>
          </p:cNvSpPr>
          <p:nvPr userDrawn="1"/>
        </p:nvSpPr>
        <p:spPr bwMode="auto">
          <a:xfrm>
            <a:off x="2327276" y="2606279"/>
            <a:ext cx="28360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it-IT" b="1" dirty="0" err="1">
                <a:solidFill>
                  <a:srgbClr val="0099AB"/>
                </a:solidFill>
                <a:latin typeface="Verdana" pitchFamily="34" charset="0"/>
              </a:rPr>
              <a:t>Engage</a:t>
            </a:r>
            <a:r>
              <a:rPr lang="it-IT" b="1" dirty="0">
                <a:solidFill>
                  <a:srgbClr val="0099AB"/>
                </a:solidFill>
                <a:latin typeface="Verdana" pitchFamily="34" charset="0"/>
              </a:rPr>
              <a:t> with </a:t>
            </a:r>
            <a:r>
              <a:rPr lang="it-IT" b="1" dirty="0" err="1">
                <a:solidFill>
                  <a:srgbClr val="0099AB"/>
                </a:solidFill>
                <a:latin typeface="Verdana" pitchFamily="34" charset="0"/>
              </a:rPr>
              <a:t>careers</a:t>
            </a:r>
            <a:endParaRPr lang="it-IT" b="1" dirty="0">
              <a:solidFill>
                <a:srgbClr val="0099AB"/>
              </a:solidFill>
              <a:latin typeface="Verdana" pitchFamily="34" charset="0"/>
            </a:endParaRPr>
          </a:p>
        </p:txBody>
      </p:sp>
      <p:sp>
        <p:nvSpPr>
          <p:cNvPr id="16" name="Rettangolo 8"/>
          <p:cNvSpPr>
            <a:spLocks noChangeArrowheads="1"/>
          </p:cNvSpPr>
          <p:nvPr userDrawn="1"/>
        </p:nvSpPr>
        <p:spPr bwMode="auto">
          <a:xfrm>
            <a:off x="2327275" y="3587354"/>
            <a:ext cx="28392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it-IT" b="1">
                <a:solidFill>
                  <a:srgbClr val="0099AB"/>
                </a:solidFill>
                <a:latin typeface="Verdana" pitchFamily="34" charset="0"/>
              </a:rPr>
              <a:t>Follow us on Twitter</a:t>
            </a:r>
          </a:p>
        </p:txBody>
      </p:sp>
      <p:sp>
        <p:nvSpPr>
          <p:cNvPr id="22" name="Rettangolo 9"/>
          <p:cNvSpPr/>
          <p:nvPr userDrawn="1"/>
        </p:nvSpPr>
        <p:spPr>
          <a:xfrm>
            <a:off x="2327276" y="3864769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@</a:t>
            </a:r>
            <a:r>
              <a:rPr lang="it-IT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efsa_eu</a:t>
            </a:r>
            <a:endParaRPr lang="it-IT" dirty="0">
              <a:solidFill>
                <a:schemeClr val="bg1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6" name="Rettangolo 14"/>
          <p:cNvSpPr/>
          <p:nvPr userDrawn="1"/>
        </p:nvSpPr>
        <p:spPr>
          <a:xfrm>
            <a:off x="2327275" y="4127898"/>
            <a:ext cx="1744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@</a:t>
            </a:r>
            <a:r>
              <a:rPr lang="it-IT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plants_efsa</a:t>
            </a:r>
            <a:endParaRPr lang="it-IT" dirty="0">
              <a:solidFill>
                <a:schemeClr val="bg1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7" name="Rettangolo 15"/>
          <p:cNvSpPr/>
          <p:nvPr userDrawn="1"/>
        </p:nvSpPr>
        <p:spPr>
          <a:xfrm>
            <a:off x="2327276" y="4387454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@</a:t>
            </a:r>
            <a:r>
              <a:rPr lang="it-IT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methods_efsa</a:t>
            </a:r>
            <a:endParaRPr lang="it-IT" dirty="0">
              <a:solidFill>
                <a:schemeClr val="bg1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28" name="Ovale 16"/>
          <p:cNvSpPr/>
          <p:nvPr userDrawn="1"/>
        </p:nvSpPr>
        <p:spPr>
          <a:xfrm>
            <a:off x="1612901" y="2455069"/>
            <a:ext cx="569913" cy="428625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171796"/>
              </a:solidFill>
              <a:cs typeface="Arial" pitchFamily="34" charset="0"/>
            </a:endParaRPr>
          </a:p>
        </p:txBody>
      </p:sp>
      <p:sp>
        <p:nvSpPr>
          <p:cNvPr id="29" name="Rettangolo 18"/>
          <p:cNvSpPr/>
          <p:nvPr userDrawn="1"/>
        </p:nvSpPr>
        <p:spPr>
          <a:xfrm>
            <a:off x="2327276" y="1595438"/>
            <a:ext cx="528637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www.efsa.europa.eu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/en/news/</a:t>
            </a:r>
            <a:r>
              <a:rPr lang="it-IT" dirty="0" err="1">
                <a:solidFill>
                  <a:schemeClr val="bg1">
                    <a:lumMod val="50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newsletters</a:t>
            </a:r>
            <a:endParaRPr lang="it-IT" dirty="0">
              <a:solidFill>
                <a:schemeClr val="bg1">
                  <a:lumMod val="50000"/>
                </a:schemeClr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pic>
        <p:nvPicPr>
          <p:cNvPr id="30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19" y="27339"/>
            <a:ext cx="685160" cy="32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1" y="1226980"/>
            <a:ext cx="457630" cy="788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Immagin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884" y="2606278"/>
            <a:ext cx="886930" cy="86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magin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01" y="3567301"/>
            <a:ext cx="1255214" cy="1121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 userDrawn="1"/>
        </p:nvSpPr>
        <p:spPr>
          <a:xfrm>
            <a:off x="1688714" y="2663118"/>
            <a:ext cx="430811" cy="43081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061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1"/>
          <p:cNvSpPr txBox="1">
            <a:spLocks/>
          </p:cNvSpPr>
          <p:nvPr userDrawn="1"/>
        </p:nvSpPr>
        <p:spPr>
          <a:xfrm>
            <a:off x="8567738" y="4847184"/>
            <a:ext cx="519112" cy="230832"/>
          </a:xfrm>
          <a:prstGeom prst="rect">
            <a:avLst/>
          </a:prstGeom>
        </p:spPr>
        <p:txBody>
          <a:bodyPr anchor="b">
            <a:spAutoFit/>
          </a:bodyPr>
          <a:lstStyle>
            <a:lvl1pPr algn="r">
              <a:defRPr sz="900">
                <a:solidFill>
                  <a:srgbClr val="DE7008"/>
                </a:solidFill>
                <a:latin typeface="Verdana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059A09F-64F2-4536-8C55-FF3295760AA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Rechthoek 1"/>
          <p:cNvSpPr/>
          <p:nvPr userDrawn="1"/>
        </p:nvSpPr>
        <p:spPr>
          <a:xfrm>
            <a:off x="0" y="356663"/>
            <a:ext cx="9144000" cy="314325"/>
          </a:xfrm>
          <a:prstGeom prst="rect">
            <a:avLst/>
          </a:prstGeom>
          <a:solidFill>
            <a:srgbClr val="F074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251460" y="356663"/>
            <a:ext cx="8229600" cy="314325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HEADER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309563" y="1312069"/>
            <a:ext cx="8324850" cy="3548063"/>
          </a:xfrm>
        </p:spPr>
        <p:txBody>
          <a:bodyPr>
            <a:normAutofit/>
          </a:bodyPr>
          <a:lstStyle>
            <a:lvl1pPr marL="457200" indent="-274638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  <a:defRPr sz="2400"/>
            </a:lvl1pPr>
            <a:lvl2pPr marL="742950" indent="-28575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19" y="27339"/>
            <a:ext cx="685160" cy="32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986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1"/>
          <p:cNvSpPr txBox="1">
            <a:spLocks/>
          </p:cNvSpPr>
          <p:nvPr userDrawn="1"/>
        </p:nvSpPr>
        <p:spPr>
          <a:xfrm>
            <a:off x="8567738" y="4847184"/>
            <a:ext cx="519112" cy="230832"/>
          </a:xfrm>
          <a:prstGeom prst="rect">
            <a:avLst/>
          </a:prstGeom>
        </p:spPr>
        <p:txBody>
          <a:bodyPr anchor="b">
            <a:spAutoFit/>
          </a:bodyPr>
          <a:lstStyle>
            <a:lvl1pPr algn="r">
              <a:defRPr sz="900">
                <a:solidFill>
                  <a:srgbClr val="DE7008"/>
                </a:solidFill>
                <a:latin typeface="Verdana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059A09F-64F2-4536-8C55-FF3295760AA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Rechthoek 1"/>
          <p:cNvSpPr/>
          <p:nvPr userDrawn="1"/>
        </p:nvSpPr>
        <p:spPr>
          <a:xfrm>
            <a:off x="0" y="356663"/>
            <a:ext cx="9144000" cy="314325"/>
          </a:xfrm>
          <a:prstGeom prst="rect">
            <a:avLst/>
          </a:prstGeom>
          <a:solidFill>
            <a:srgbClr val="F074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269081" y="356663"/>
            <a:ext cx="8229600" cy="314325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HEADER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540689" y="1311111"/>
            <a:ext cx="8027050" cy="343971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 smtClean="0"/>
              <a:t>Click to edit to add text</a:t>
            </a:r>
          </a:p>
        </p:txBody>
      </p:sp>
      <p:pic>
        <p:nvPicPr>
          <p:cNvPr id="11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19" y="27339"/>
            <a:ext cx="685160" cy="32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340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 lis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1"/>
          <p:cNvSpPr txBox="1">
            <a:spLocks/>
          </p:cNvSpPr>
          <p:nvPr userDrawn="1"/>
        </p:nvSpPr>
        <p:spPr>
          <a:xfrm>
            <a:off x="8567738" y="4847184"/>
            <a:ext cx="519112" cy="230832"/>
          </a:xfrm>
          <a:prstGeom prst="rect">
            <a:avLst/>
          </a:prstGeom>
        </p:spPr>
        <p:txBody>
          <a:bodyPr anchor="b">
            <a:spAutoFit/>
          </a:bodyPr>
          <a:lstStyle>
            <a:lvl1pPr algn="r">
              <a:defRPr sz="900">
                <a:solidFill>
                  <a:srgbClr val="DE7008"/>
                </a:solidFill>
                <a:latin typeface="Verdana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059A09F-64F2-4536-8C55-FF3295760AA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Rechthoek 1"/>
          <p:cNvSpPr/>
          <p:nvPr userDrawn="1"/>
        </p:nvSpPr>
        <p:spPr>
          <a:xfrm>
            <a:off x="0" y="356663"/>
            <a:ext cx="9144000" cy="314325"/>
          </a:xfrm>
          <a:prstGeom prst="rect">
            <a:avLst/>
          </a:prstGeom>
          <a:solidFill>
            <a:srgbClr val="F074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266700" y="356663"/>
            <a:ext cx="8229600" cy="314325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HEADER</a:t>
            </a:r>
            <a:endParaRPr lang="en-GB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 hasCustomPrompt="1"/>
          </p:nvPr>
        </p:nvSpPr>
        <p:spPr>
          <a:xfrm>
            <a:off x="5157789" y="1323975"/>
            <a:ext cx="3246437" cy="347305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" dirty="0" err="1" smtClean="0"/>
              <a:t>Click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icon</a:t>
            </a:r>
            <a:r>
              <a:rPr lang="es-ES" dirty="0" smtClean="0"/>
              <a:t> to </a:t>
            </a:r>
            <a:r>
              <a:rPr lang="es-ES" dirty="0" err="1" smtClean="0"/>
              <a:t>import</a:t>
            </a:r>
            <a:r>
              <a:rPr lang="es-ES" dirty="0" smtClean="0"/>
              <a:t> a </a:t>
            </a:r>
            <a:r>
              <a:rPr lang="es-ES" dirty="0" err="1" smtClean="0"/>
              <a:t>picture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349250" y="1323975"/>
            <a:ext cx="4540250" cy="3524250"/>
          </a:xfrm>
        </p:spPr>
        <p:txBody>
          <a:bodyPr>
            <a:normAutofit/>
          </a:bodyPr>
          <a:lstStyle>
            <a:lvl1pPr marL="357188" indent="-357188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  <a:defRPr sz="2400"/>
            </a:lvl1pPr>
            <a:lvl2pPr marL="742950" indent="-28575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Wingdings" panose="05000000000000000000" pitchFamily="2" charset="2"/>
              <a:buChar char="§"/>
              <a:defRPr sz="2400"/>
            </a:lvl3pPr>
            <a:lvl4pPr marL="1600200" indent="-228600">
              <a:buFont typeface="Wingdings" panose="05000000000000000000" pitchFamily="2" charset="2"/>
              <a:buChar char="§"/>
              <a:defRPr sz="2400"/>
            </a:lvl4pPr>
            <a:lvl5pPr marL="2057400" indent="-228600">
              <a:buFont typeface="Wingdings" panose="05000000000000000000" pitchFamily="2" charset="2"/>
              <a:buChar char="§"/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2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19" y="27339"/>
            <a:ext cx="685160" cy="32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173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1"/>
          <p:cNvSpPr txBox="1">
            <a:spLocks/>
          </p:cNvSpPr>
          <p:nvPr userDrawn="1"/>
        </p:nvSpPr>
        <p:spPr>
          <a:xfrm>
            <a:off x="8567738" y="4847184"/>
            <a:ext cx="519112" cy="230832"/>
          </a:xfrm>
          <a:prstGeom prst="rect">
            <a:avLst/>
          </a:prstGeom>
        </p:spPr>
        <p:txBody>
          <a:bodyPr anchor="b">
            <a:spAutoFit/>
          </a:bodyPr>
          <a:lstStyle>
            <a:lvl1pPr algn="r">
              <a:defRPr sz="900">
                <a:solidFill>
                  <a:srgbClr val="DE7008"/>
                </a:solidFill>
                <a:latin typeface="Verdana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059A09F-64F2-4536-8C55-FF3295760AA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Rechthoek 1"/>
          <p:cNvSpPr/>
          <p:nvPr userDrawn="1"/>
        </p:nvSpPr>
        <p:spPr>
          <a:xfrm>
            <a:off x="0" y="356663"/>
            <a:ext cx="9144000" cy="314325"/>
          </a:xfrm>
          <a:prstGeom prst="rect">
            <a:avLst/>
          </a:prstGeom>
          <a:solidFill>
            <a:srgbClr val="F074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251460" y="356663"/>
            <a:ext cx="8229600" cy="314325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HEADER</a:t>
            </a:r>
            <a:endParaRPr lang="en-GB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0" hasCustomPrompt="1"/>
          </p:nvPr>
        </p:nvSpPr>
        <p:spPr>
          <a:xfrm>
            <a:off x="834887" y="1321948"/>
            <a:ext cx="7358636" cy="31625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r>
              <a:rPr lang="es-ES" dirty="0" err="1" smtClean="0"/>
              <a:t>Click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icon</a:t>
            </a:r>
            <a:r>
              <a:rPr lang="es-ES" dirty="0" smtClean="0"/>
              <a:t> to </a:t>
            </a:r>
            <a:r>
              <a:rPr lang="es-ES" dirty="0" err="1" smtClean="0"/>
              <a:t>add</a:t>
            </a:r>
            <a:r>
              <a:rPr lang="es-ES" dirty="0" smtClean="0"/>
              <a:t> a </a:t>
            </a:r>
            <a:r>
              <a:rPr lang="es-ES" dirty="0" err="1" smtClean="0"/>
              <a:t>smart</a:t>
            </a:r>
            <a:r>
              <a:rPr lang="es-ES" dirty="0" smtClean="0"/>
              <a:t> </a:t>
            </a:r>
            <a:r>
              <a:rPr lang="es-ES" dirty="0" err="1" smtClean="0"/>
              <a:t>graphic</a:t>
            </a:r>
            <a:endParaRPr lang="en-GB" dirty="0"/>
          </a:p>
        </p:txBody>
      </p:sp>
      <p:pic>
        <p:nvPicPr>
          <p:cNvPr id="11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19" y="27339"/>
            <a:ext cx="685160" cy="32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306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1"/>
          <p:cNvSpPr txBox="1">
            <a:spLocks/>
          </p:cNvSpPr>
          <p:nvPr userDrawn="1"/>
        </p:nvSpPr>
        <p:spPr>
          <a:xfrm>
            <a:off x="8567738" y="4847184"/>
            <a:ext cx="519112" cy="230832"/>
          </a:xfrm>
          <a:prstGeom prst="rect">
            <a:avLst/>
          </a:prstGeom>
        </p:spPr>
        <p:txBody>
          <a:bodyPr anchor="b">
            <a:spAutoFit/>
          </a:bodyPr>
          <a:lstStyle>
            <a:lvl1pPr algn="r">
              <a:defRPr sz="900">
                <a:solidFill>
                  <a:srgbClr val="DE7008"/>
                </a:solidFill>
                <a:latin typeface="Verdana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059A09F-64F2-4536-8C55-FF3295760AA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Rechthoek 1"/>
          <p:cNvSpPr/>
          <p:nvPr userDrawn="1"/>
        </p:nvSpPr>
        <p:spPr>
          <a:xfrm>
            <a:off x="0" y="356663"/>
            <a:ext cx="9144000" cy="314325"/>
          </a:xfrm>
          <a:prstGeom prst="rect">
            <a:avLst/>
          </a:prstGeom>
          <a:solidFill>
            <a:srgbClr val="F074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251460" y="356663"/>
            <a:ext cx="8229600" cy="314325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HEADER</a:t>
            </a:r>
            <a:endParaRPr lang="en-GB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0"/>
          </p:nvPr>
        </p:nvSpPr>
        <p:spPr>
          <a:xfrm>
            <a:off x="739472" y="1321709"/>
            <a:ext cx="7828267" cy="346174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pic>
        <p:nvPicPr>
          <p:cNvPr id="11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19" y="27339"/>
            <a:ext cx="685160" cy="32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306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1"/>
          <p:cNvSpPr txBox="1">
            <a:spLocks/>
          </p:cNvSpPr>
          <p:nvPr userDrawn="1"/>
        </p:nvSpPr>
        <p:spPr>
          <a:xfrm>
            <a:off x="8567738" y="4847184"/>
            <a:ext cx="519112" cy="230832"/>
          </a:xfrm>
          <a:prstGeom prst="rect">
            <a:avLst/>
          </a:prstGeom>
        </p:spPr>
        <p:txBody>
          <a:bodyPr anchor="b">
            <a:spAutoFit/>
          </a:bodyPr>
          <a:lstStyle>
            <a:lvl1pPr algn="r">
              <a:defRPr sz="900">
                <a:solidFill>
                  <a:srgbClr val="DE7008"/>
                </a:solidFill>
                <a:latin typeface="Verdana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059A09F-64F2-4536-8C55-FF3295760AA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Rechthoek 1"/>
          <p:cNvSpPr/>
          <p:nvPr userDrawn="1"/>
        </p:nvSpPr>
        <p:spPr>
          <a:xfrm>
            <a:off x="0" y="356663"/>
            <a:ext cx="9144000" cy="314325"/>
          </a:xfrm>
          <a:prstGeom prst="rect">
            <a:avLst/>
          </a:prstGeom>
          <a:solidFill>
            <a:srgbClr val="F074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266700" y="356663"/>
            <a:ext cx="8229600" cy="314325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HEADER</a:t>
            </a:r>
            <a:endParaRPr lang="en-GB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1224501" y="1246121"/>
            <a:ext cx="6990543" cy="303830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pic>
        <p:nvPicPr>
          <p:cNvPr id="11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19" y="27339"/>
            <a:ext cx="685160" cy="32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94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 lis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1"/>
          <p:cNvSpPr txBox="1">
            <a:spLocks/>
          </p:cNvSpPr>
          <p:nvPr userDrawn="1"/>
        </p:nvSpPr>
        <p:spPr>
          <a:xfrm>
            <a:off x="8567738" y="4847184"/>
            <a:ext cx="519112" cy="230832"/>
          </a:xfrm>
          <a:prstGeom prst="rect">
            <a:avLst/>
          </a:prstGeom>
        </p:spPr>
        <p:txBody>
          <a:bodyPr anchor="b">
            <a:spAutoFit/>
          </a:bodyPr>
          <a:lstStyle>
            <a:lvl1pPr algn="r">
              <a:defRPr sz="900">
                <a:solidFill>
                  <a:srgbClr val="DE7008"/>
                </a:solidFill>
                <a:latin typeface="Verdana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059A09F-64F2-4536-8C55-FF3295760AA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Rechthoek 1"/>
          <p:cNvSpPr/>
          <p:nvPr userDrawn="1"/>
        </p:nvSpPr>
        <p:spPr>
          <a:xfrm>
            <a:off x="0" y="356663"/>
            <a:ext cx="9144000" cy="314325"/>
          </a:xfrm>
          <a:prstGeom prst="rect">
            <a:avLst/>
          </a:prstGeom>
          <a:solidFill>
            <a:srgbClr val="F0741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259080" y="356663"/>
            <a:ext cx="8229600" cy="314325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HEADER</a:t>
            </a:r>
            <a:endParaRPr lang="en-GB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3323646" y="1308735"/>
            <a:ext cx="5372790" cy="339518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537559" y="1308497"/>
            <a:ext cx="2380571" cy="3395663"/>
          </a:xfrm>
        </p:spPr>
        <p:txBody>
          <a:bodyPr>
            <a:normAutofit/>
          </a:bodyPr>
          <a:lstStyle>
            <a:lvl1pPr marL="269875" indent="-269875">
              <a:buClr>
                <a:schemeClr val="tx2"/>
              </a:buClr>
              <a:buSzPct val="130000"/>
              <a:buFont typeface="Wingdings" panose="05000000000000000000" pitchFamily="2" charset="2"/>
              <a:buChar char="§"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19" y="27339"/>
            <a:ext cx="685160" cy="32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620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414800" y="2739620"/>
            <a:ext cx="5785200" cy="5643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457200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2800" b="1" kern="1200" dirty="0" smtClean="0">
                <a:solidFill>
                  <a:srgbClr val="0099AB"/>
                </a:solidFill>
                <a:latin typeface="Verdana" pitchFamily="34" charset="0"/>
                <a:ea typeface="MS Pゴシック"/>
                <a:cs typeface="MS Pゴシック"/>
              </a:defRPr>
            </a:lvl1pPr>
          </a:lstStyle>
          <a:p>
            <a:pPr lvl="0"/>
            <a:r>
              <a:rPr lang="en-US" dirty="0" smtClean="0"/>
              <a:t>Divider</a:t>
            </a:r>
          </a:p>
        </p:txBody>
      </p:sp>
    </p:spTree>
    <p:extLst>
      <p:ext uri="{BB962C8B-B14F-4D97-AF65-F5344CB8AC3E}">
        <p14:creationId xmlns:p14="http://schemas.microsoft.com/office/powerpoint/2010/main" val="1399564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4330"/>
            <a:ext cx="8229600" cy="360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DE7008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3FDA8E81-60C4-4529-80E8-1F12D46F69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30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49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1" r:id="rId9"/>
    <p:sldLayoutId id="2147484150" r:id="rId10"/>
    <p:sldLayoutId id="2147484151" r:id="rId11"/>
    <p:sldLayoutId id="2147484142" r:id="rId12"/>
    <p:sldLayoutId id="214748414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bg1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07415"/>
        </a:buClr>
        <a:buSzPct val="80000"/>
        <a:buFont typeface="Wingdings" pitchFamily="2" charset="2"/>
        <a:buChar char=""/>
        <a:defRPr sz="2800" kern="1200">
          <a:solidFill>
            <a:schemeClr val="accent6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07415"/>
        </a:buClr>
        <a:buSzPct val="80000"/>
        <a:buFont typeface="Wingdings" pitchFamily="2" charset="2"/>
        <a:buChar char=""/>
        <a:defRPr sz="2400" kern="1200">
          <a:solidFill>
            <a:schemeClr val="accent6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07415"/>
        </a:buClr>
        <a:buSzPct val="80000"/>
        <a:buFont typeface="Wingdings" pitchFamily="2" charset="2"/>
        <a:buChar char=""/>
        <a:defRPr sz="2000" kern="1200">
          <a:solidFill>
            <a:schemeClr val="accent6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07415"/>
        </a:buClr>
        <a:buSzPct val="80000"/>
        <a:buFont typeface="Wingdings" pitchFamily="2" charset="2"/>
        <a:buChar char=""/>
        <a:defRPr sz="2000" kern="1200">
          <a:solidFill>
            <a:schemeClr val="accent6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Traineeship</a:t>
            </a:r>
            <a:r>
              <a:rPr lang="it-IT" dirty="0"/>
              <a:t> </a:t>
            </a:r>
            <a:r>
              <a:rPr lang="it-IT" dirty="0" err="1"/>
              <a:t>programme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90834" y="913433"/>
            <a:ext cx="1668974" cy="1838163"/>
            <a:chOff x="2753562" y="-638476"/>
            <a:chExt cx="2357834" cy="2692132"/>
          </a:xfrm>
        </p:grpSpPr>
        <p:sp>
          <p:nvSpPr>
            <p:cNvPr id="6" name="Rectangle 5"/>
            <p:cNvSpPr/>
            <p:nvPr/>
          </p:nvSpPr>
          <p:spPr>
            <a:xfrm>
              <a:off x="2753562" y="-638476"/>
              <a:ext cx="2349641" cy="267639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761755" y="-622736"/>
              <a:ext cx="2349641" cy="26763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287796" rIns="85344" bIns="85344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BE" sz="900" kern="1200" dirty="0" smtClean="0">
                  <a:solidFill>
                    <a:schemeClr val="bg2"/>
                  </a:solidFill>
                </a:rPr>
                <a:t> </a:t>
              </a:r>
              <a:r>
                <a:rPr lang="fr-BE" sz="900" kern="1200" dirty="0" err="1" smtClean="0">
                  <a:solidFill>
                    <a:schemeClr val="bg2"/>
                  </a:solidFill>
                </a:rPr>
                <a:t>University</a:t>
              </a:r>
              <a:r>
                <a:rPr lang="fr-BE" sz="900" kern="1200" dirty="0" smtClean="0">
                  <a:solidFill>
                    <a:schemeClr val="bg2"/>
                  </a:solidFill>
                </a:rPr>
                <a:t> </a:t>
              </a:r>
              <a:r>
                <a:rPr lang="fr-BE" sz="900" b="1" kern="1200" dirty="0" err="1" smtClean="0">
                  <a:solidFill>
                    <a:schemeClr val="bg2"/>
                  </a:solidFill>
                </a:rPr>
                <a:t>degree</a:t>
              </a:r>
              <a:endParaRPr lang="en-GB" sz="900" b="1" kern="1200" dirty="0">
                <a:solidFill>
                  <a:schemeClr val="bg2"/>
                </a:solidFill>
              </a:endParaRPr>
            </a:p>
            <a:p>
              <a:pPr marL="57150" lvl="1" indent="-57150" algn="l" defTabSz="266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GB" sz="900" b="1" kern="1200" dirty="0">
                <a:solidFill>
                  <a:schemeClr val="bg2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BE" sz="900" b="1" kern="1200" dirty="0" smtClean="0">
                  <a:solidFill>
                    <a:schemeClr val="bg2"/>
                  </a:solidFill>
                </a:rPr>
                <a:t> B2</a:t>
              </a:r>
              <a:r>
                <a:rPr lang="fr-BE" sz="900" kern="1200" dirty="0" smtClean="0">
                  <a:solidFill>
                    <a:schemeClr val="bg2"/>
                  </a:solidFill>
                </a:rPr>
                <a:t> </a:t>
              </a:r>
              <a:r>
                <a:rPr lang="fr-BE" sz="900" kern="1200" dirty="0" err="1" smtClean="0">
                  <a:solidFill>
                    <a:schemeClr val="bg2"/>
                  </a:solidFill>
                </a:rPr>
                <a:t>level</a:t>
              </a:r>
              <a:r>
                <a:rPr lang="fr-BE" sz="900" kern="1200" dirty="0" smtClean="0">
                  <a:solidFill>
                    <a:schemeClr val="bg2"/>
                  </a:solidFill>
                </a:rPr>
                <a:t> in English</a:t>
              </a:r>
              <a:endParaRPr lang="en-GB" sz="900" kern="1200" dirty="0">
                <a:solidFill>
                  <a:schemeClr val="bg2"/>
                </a:solidFill>
              </a:endParaRPr>
            </a:p>
            <a:p>
              <a:pPr marL="57150" lvl="1" indent="-57150" algn="l" defTabSz="266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GB" sz="900" kern="1200" dirty="0">
                <a:solidFill>
                  <a:schemeClr val="bg2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900" kern="1200" dirty="0" smtClean="0">
                  <a:solidFill>
                    <a:schemeClr val="bg2"/>
                  </a:solidFill>
                </a:rPr>
                <a:t> Have never been an EFSA trainee or employed by EFSA </a:t>
              </a:r>
              <a:endParaRPr lang="en-GB" sz="900" kern="1200" dirty="0">
                <a:solidFill>
                  <a:schemeClr val="bg2"/>
                </a:solidFill>
              </a:endParaRPr>
            </a:p>
            <a:p>
              <a:pPr marL="57150" lvl="1" indent="-57150" algn="l" defTabSz="266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GB" sz="900" b="1" kern="1200" dirty="0">
                <a:solidFill>
                  <a:schemeClr val="bg2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900" kern="1200" dirty="0" smtClean="0">
                  <a:solidFill>
                    <a:schemeClr val="bg2"/>
                  </a:solidFill>
                </a:rPr>
                <a:t>EU </a:t>
              </a:r>
              <a:r>
                <a:rPr lang="it-IT" sz="900" kern="1200" dirty="0" err="1" smtClean="0">
                  <a:solidFill>
                    <a:schemeClr val="bg2"/>
                  </a:solidFill>
                </a:rPr>
                <a:t>citizen</a:t>
              </a:r>
              <a:r>
                <a:rPr lang="it-IT" sz="900" kern="1200" dirty="0" smtClean="0">
                  <a:solidFill>
                    <a:schemeClr val="bg2"/>
                  </a:solidFill>
                </a:rPr>
                <a:t> and non-EU </a:t>
              </a:r>
              <a:r>
                <a:rPr lang="it-IT" sz="900" kern="1200" dirty="0" err="1" smtClean="0">
                  <a:solidFill>
                    <a:schemeClr val="bg2"/>
                  </a:solidFill>
                </a:rPr>
                <a:t>citizen</a:t>
              </a:r>
              <a:endParaRPr lang="en-GB" sz="900" b="1" kern="12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90834" y="3014049"/>
            <a:ext cx="1668974" cy="1992453"/>
            <a:chOff x="6022212" y="937776"/>
            <a:chExt cx="2349641" cy="2757543"/>
          </a:xfrm>
        </p:grpSpPr>
        <p:sp>
          <p:nvSpPr>
            <p:cNvPr id="9" name="Rectangle 8"/>
            <p:cNvSpPr/>
            <p:nvPr/>
          </p:nvSpPr>
          <p:spPr>
            <a:xfrm>
              <a:off x="6022212" y="937776"/>
              <a:ext cx="2349641" cy="275754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6022212" y="937776"/>
              <a:ext cx="2349641" cy="26763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287796" rIns="85344" bIns="85344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BE" sz="900" kern="1200" dirty="0" smtClean="0">
                  <a:solidFill>
                    <a:schemeClr val="bg1"/>
                  </a:solidFill>
                </a:rPr>
                <a:t> Duration: up to </a:t>
              </a:r>
              <a:r>
                <a:rPr lang="fr-BE" sz="900" b="1" kern="1200" dirty="0" smtClean="0">
                  <a:solidFill>
                    <a:schemeClr val="bg1"/>
                  </a:solidFill>
                </a:rPr>
                <a:t>12 </a:t>
              </a:r>
              <a:r>
                <a:rPr lang="fr-BE" sz="900" b="1" kern="1200" dirty="0" err="1" smtClean="0">
                  <a:solidFill>
                    <a:schemeClr val="bg1"/>
                  </a:solidFill>
                </a:rPr>
                <a:t>months</a:t>
              </a:r>
              <a:endParaRPr lang="en-GB" sz="900" b="1" kern="1200" dirty="0">
                <a:solidFill>
                  <a:schemeClr val="bg1"/>
                </a:solidFill>
              </a:endParaRPr>
            </a:p>
            <a:p>
              <a:pPr marL="57150" lvl="1" indent="-57150" algn="l" defTabSz="266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GB" sz="900" b="1" kern="1200" dirty="0">
                <a:solidFill>
                  <a:schemeClr val="bg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BE" sz="900" kern="1200" dirty="0" smtClean="0">
                  <a:solidFill>
                    <a:schemeClr val="bg1"/>
                  </a:solidFill>
                </a:rPr>
                <a:t> </a:t>
              </a:r>
              <a:r>
                <a:rPr lang="fr-BE" sz="900" kern="1200" dirty="0" err="1" smtClean="0">
                  <a:solidFill>
                    <a:schemeClr val="bg1"/>
                  </a:solidFill>
                </a:rPr>
                <a:t>Monthly</a:t>
              </a:r>
              <a:r>
                <a:rPr lang="fr-BE" sz="900" kern="1200" baseline="0" dirty="0" smtClean="0">
                  <a:solidFill>
                    <a:schemeClr val="bg1"/>
                  </a:solidFill>
                </a:rPr>
                <a:t> maintenance </a:t>
              </a:r>
              <a:r>
                <a:rPr lang="fr-BE" sz="900" kern="1200" baseline="0" dirty="0" err="1" smtClean="0">
                  <a:solidFill>
                    <a:schemeClr val="bg1"/>
                  </a:solidFill>
                </a:rPr>
                <a:t>grant</a:t>
              </a:r>
              <a:r>
                <a:rPr lang="fr-BE" sz="900" kern="1200" baseline="0" dirty="0" smtClean="0">
                  <a:solidFill>
                    <a:schemeClr val="bg1"/>
                  </a:solidFill>
                </a:rPr>
                <a:t> = </a:t>
              </a:r>
              <a:r>
                <a:rPr lang="fr-BE" sz="900" b="1" kern="1200" baseline="0" dirty="0" smtClean="0">
                  <a:solidFill>
                    <a:schemeClr val="bg1"/>
                  </a:solidFill>
                  <a:sym typeface="Symbol"/>
                </a:rPr>
                <a:t>€1,150</a:t>
              </a:r>
              <a:endParaRPr lang="en-GB" sz="900" b="1" kern="1200" dirty="0">
                <a:solidFill>
                  <a:schemeClr val="bg1"/>
                </a:solidFill>
              </a:endParaRPr>
            </a:p>
            <a:p>
              <a:pPr marL="57150" lvl="1" indent="-57150" algn="l" defTabSz="266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GB" sz="900" b="1" kern="1200" dirty="0">
                <a:solidFill>
                  <a:schemeClr val="bg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BE" sz="900" kern="1200" dirty="0" smtClean="0">
                  <a:solidFill>
                    <a:schemeClr val="bg1"/>
                  </a:solidFill>
                </a:rPr>
                <a:t> </a:t>
              </a:r>
              <a:r>
                <a:rPr lang="fr-BE" sz="900" kern="1200" dirty="0" err="1" smtClean="0">
                  <a:solidFill>
                    <a:schemeClr val="bg1"/>
                  </a:solidFill>
                </a:rPr>
                <a:t>Working</a:t>
              </a:r>
              <a:r>
                <a:rPr lang="fr-BE" sz="900" kern="1200" dirty="0" smtClean="0">
                  <a:solidFill>
                    <a:schemeClr val="bg1"/>
                  </a:solidFill>
                </a:rPr>
                <a:t> </a:t>
              </a:r>
              <a:r>
                <a:rPr lang="fr-BE" sz="900" kern="1200" dirty="0" err="1" smtClean="0">
                  <a:solidFill>
                    <a:schemeClr val="bg1"/>
                  </a:solidFill>
                </a:rPr>
                <a:t>language</a:t>
              </a:r>
              <a:r>
                <a:rPr lang="fr-BE" sz="900" kern="1200" dirty="0" smtClean="0">
                  <a:solidFill>
                    <a:schemeClr val="bg1"/>
                  </a:solidFill>
                </a:rPr>
                <a:t>: </a:t>
              </a:r>
              <a:r>
                <a:rPr lang="fr-BE" sz="900" b="1" kern="1200" dirty="0" smtClean="0">
                  <a:solidFill>
                    <a:schemeClr val="bg1"/>
                  </a:solidFill>
                </a:rPr>
                <a:t>English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BE" sz="900" b="1" dirty="0">
                <a:solidFill>
                  <a:schemeClr val="bg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900" dirty="0" smtClean="0">
                  <a:solidFill>
                    <a:schemeClr val="bg1"/>
                  </a:solidFill>
                </a:rPr>
                <a:t>Intake of around</a:t>
              </a:r>
              <a:r>
                <a:rPr lang="en-GB" sz="900" b="1" dirty="0" smtClean="0">
                  <a:solidFill>
                    <a:schemeClr val="bg1"/>
                  </a:solidFill>
                </a:rPr>
                <a:t> 70 trainees </a:t>
              </a:r>
              <a:r>
                <a:rPr lang="en-GB" sz="900" dirty="0" smtClean="0">
                  <a:solidFill>
                    <a:schemeClr val="bg1"/>
                  </a:solidFill>
                </a:rPr>
                <a:t>in all EFSA units</a:t>
              </a:r>
              <a:endParaRPr lang="en-GB" sz="9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90835" y="977679"/>
            <a:ext cx="1480382" cy="2826808"/>
            <a:chOff x="2988424" y="-728206"/>
            <a:chExt cx="1480382" cy="4448142"/>
          </a:xfrm>
        </p:grpSpPr>
        <p:sp>
          <p:nvSpPr>
            <p:cNvPr id="15" name="Rectangle 14"/>
            <p:cNvSpPr/>
            <p:nvPr/>
          </p:nvSpPr>
          <p:spPr>
            <a:xfrm rot="16200000">
              <a:off x="1559175" y="1964368"/>
              <a:ext cx="3184817" cy="32632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3427632" y="-728206"/>
              <a:ext cx="1041174" cy="3092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287796" bIns="0" numCol="1" spcCol="1270" anchor="t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100" b="1" kern="1200" dirty="0" err="1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Eligibility</a:t>
              </a:r>
              <a:endParaRPr lang="en-GB" sz="1100" b="1" kern="1200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1849" y="2765847"/>
            <a:ext cx="1277562" cy="2023961"/>
            <a:chOff x="5677500" y="483461"/>
            <a:chExt cx="1277562" cy="3184817"/>
          </a:xfrm>
        </p:grpSpPr>
        <p:sp>
          <p:nvSpPr>
            <p:cNvPr id="13" name="Rectangle 12"/>
            <p:cNvSpPr/>
            <p:nvPr/>
          </p:nvSpPr>
          <p:spPr>
            <a:xfrm rot="16200000">
              <a:off x="4331022" y="1912710"/>
              <a:ext cx="3184817" cy="32632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5677500" y="968404"/>
              <a:ext cx="1277562" cy="2567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287796" bIns="0" numCol="1" spcCol="1270" anchor="t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100" b="1" kern="12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Programme</a:t>
              </a:r>
              <a:endParaRPr lang="en-GB" sz="1100" b="1" kern="1200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304048" y="1546037"/>
            <a:ext cx="1238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Areas of Interest</a:t>
            </a:r>
            <a:endParaRPr lang="en-GB" sz="1200" b="1" dirty="0"/>
          </a:p>
        </p:txBody>
      </p:sp>
      <p:sp>
        <p:nvSpPr>
          <p:cNvPr id="23" name="Oval 22"/>
          <p:cNvSpPr/>
          <p:nvPr/>
        </p:nvSpPr>
        <p:spPr>
          <a:xfrm>
            <a:off x="7184244" y="1874402"/>
            <a:ext cx="739302" cy="73930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7923545" y="1893856"/>
            <a:ext cx="719847" cy="719847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7534440" y="2503693"/>
            <a:ext cx="768483" cy="768483"/>
          </a:xfrm>
          <a:prstGeom prst="ellipse">
            <a:avLst/>
          </a:prstGeom>
          <a:solidFill>
            <a:srgbClr val="9223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7237943" y="2117095"/>
            <a:ext cx="631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1" dirty="0" smtClean="0">
                <a:solidFill>
                  <a:schemeClr val="bg2"/>
                </a:solidFill>
              </a:rPr>
              <a:t> Science</a:t>
            </a:r>
            <a:endParaRPr lang="en-GB" sz="1050" b="1" dirty="0">
              <a:solidFill>
                <a:schemeClr val="bg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18624" y="2038774"/>
            <a:ext cx="7296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1" dirty="0" smtClean="0">
                <a:solidFill>
                  <a:schemeClr val="bg2"/>
                </a:solidFill>
              </a:rPr>
              <a:t> Business </a:t>
            </a:r>
            <a:br>
              <a:rPr lang="en-GB" sz="1050" b="1" dirty="0" smtClean="0">
                <a:solidFill>
                  <a:schemeClr val="bg2"/>
                </a:solidFill>
              </a:rPr>
            </a:br>
            <a:r>
              <a:rPr lang="en-GB" sz="1050" b="1" dirty="0" smtClean="0">
                <a:solidFill>
                  <a:schemeClr val="bg2"/>
                </a:solidFill>
              </a:rPr>
              <a:t>Services</a:t>
            </a:r>
            <a:endParaRPr lang="en-GB" sz="1050" b="1" dirty="0">
              <a:solidFill>
                <a:schemeClr val="bg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72215" y="2688272"/>
            <a:ext cx="72327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="1" dirty="0" err="1" smtClean="0">
                <a:solidFill>
                  <a:schemeClr val="bg2"/>
                </a:solidFill>
              </a:rPr>
              <a:t>Communi</a:t>
            </a:r>
            <a:r>
              <a:rPr lang="en-GB" sz="1050" b="1" dirty="0" smtClean="0">
                <a:solidFill>
                  <a:schemeClr val="bg2"/>
                </a:solidFill>
              </a:rPr>
              <a:t/>
            </a:r>
            <a:br>
              <a:rPr lang="en-GB" sz="1050" b="1" dirty="0" smtClean="0">
                <a:solidFill>
                  <a:schemeClr val="bg2"/>
                </a:solidFill>
              </a:rPr>
            </a:br>
            <a:r>
              <a:rPr lang="en-GB" sz="1050" b="1" dirty="0" smtClean="0">
                <a:solidFill>
                  <a:schemeClr val="bg2"/>
                </a:solidFill>
              </a:rPr>
              <a:t>cation</a:t>
            </a:r>
            <a:endParaRPr lang="en-GB" sz="1050" b="1" dirty="0">
              <a:solidFill>
                <a:schemeClr val="bg2"/>
              </a:solidFill>
            </a:endParaRPr>
          </a:p>
        </p:txBody>
      </p:sp>
      <p:sp>
        <p:nvSpPr>
          <p:cNvPr id="39" name="Striped Right Arrow 38"/>
          <p:cNvSpPr/>
          <p:nvPr/>
        </p:nvSpPr>
        <p:spPr>
          <a:xfrm>
            <a:off x="2566932" y="3435783"/>
            <a:ext cx="4341644" cy="737409"/>
          </a:xfrm>
          <a:prstGeom prst="stripedRightArrow">
            <a:avLst/>
          </a:prstGeom>
          <a:noFill/>
          <a:ln>
            <a:solidFill>
              <a:srgbClr val="DE7008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2832079" y="3702904"/>
            <a:ext cx="153791" cy="149848"/>
          </a:xfrm>
          <a:prstGeom prst="ellipse">
            <a:avLst/>
          </a:prstGeom>
          <a:solidFill>
            <a:srgbClr val="DE7008"/>
          </a:solidFill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3125822" y="3702904"/>
            <a:ext cx="153791" cy="149848"/>
          </a:xfrm>
          <a:prstGeom prst="ellipse">
            <a:avLst/>
          </a:prstGeom>
          <a:solidFill>
            <a:srgbClr val="DE7008"/>
          </a:solidFill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007956" y="3729563"/>
            <a:ext cx="153791" cy="149848"/>
          </a:xfrm>
          <a:prstGeom prst="ellipse">
            <a:avLst/>
          </a:prstGeom>
          <a:solidFill>
            <a:srgbClr val="DE7008"/>
          </a:solidFill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061932" y="3729564"/>
            <a:ext cx="153791" cy="149848"/>
          </a:xfrm>
          <a:prstGeom prst="ellipse">
            <a:avLst/>
          </a:prstGeom>
          <a:solidFill>
            <a:srgbClr val="DE7008"/>
          </a:solidFill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25629" y="4144154"/>
            <a:ext cx="161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>
                <a:solidFill>
                  <a:srgbClr val="FF0000"/>
                </a:solidFill>
                <a:latin typeface="Verdana"/>
              </a:rPr>
              <a:t>4 </a:t>
            </a:r>
            <a:r>
              <a:rPr lang="it-IT" sz="700" b="1" dirty="0" err="1" smtClean="0">
                <a:solidFill>
                  <a:srgbClr val="FF0000"/>
                </a:solidFill>
                <a:latin typeface="Verdana"/>
              </a:rPr>
              <a:t>June</a:t>
            </a:r>
            <a:r>
              <a:rPr lang="it-IT" sz="700" b="1" dirty="0" smtClean="0">
                <a:solidFill>
                  <a:srgbClr val="FF0000"/>
                </a:solidFill>
                <a:latin typeface="Verdana"/>
              </a:rPr>
              <a:t> 2018</a:t>
            </a:r>
          </a:p>
          <a:p>
            <a:pPr algn="ctr"/>
            <a:r>
              <a:rPr lang="it-IT" sz="700" dirty="0" smtClean="0">
                <a:solidFill>
                  <a:srgbClr val="FF0000"/>
                </a:solidFill>
                <a:latin typeface="Verdana"/>
              </a:rPr>
              <a:t>Call </a:t>
            </a:r>
            <a:r>
              <a:rPr lang="it-IT" sz="700" dirty="0" err="1" smtClean="0">
                <a:solidFill>
                  <a:srgbClr val="FF0000"/>
                </a:solidFill>
                <a:latin typeface="Verdana"/>
              </a:rPr>
              <a:t>published</a:t>
            </a:r>
            <a:endParaRPr lang="en-GB" sz="700" dirty="0">
              <a:solidFill>
                <a:srgbClr val="FF0000"/>
              </a:solidFill>
              <a:latin typeface="Verdan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35026" y="3245526"/>
            <a:ext cx="1795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>
                <a:solidFill>
                  <a:srgbClr val="FF0000"/>
                </a:solidFill>
                <a:latin typeface="Verdana"/>
              </a:rPr>
              <a:t>23 </a:t>
            </a:r>
            <a:r>
              <a:rPr lang="it-IT" sz="700" b="1" dirty="0" err="1" smtClean="0">
                <a:solidFill>
                  <a:srgbClr val="FF0000"/>
                </a:solidFill>
                <a:latin typeface="Verdana"/>
              </a:rPr>
              <a:t>July</a:t>
            </a:r>
            <a:r>
              <a:rPr lang="it-IT" sz="700" b="1" dirty="0" smtClean="0">
                <a:solidFill>
                  <a:srgbClr val="FF0000"/>
                </a:solidFill>
                <a:latin typeface="Verdana"/>
              </a:rPr>
              <a:t> 2018</a:t>
            </a:r>
          </a:p>
          <a:p>
            <a:pPr algn="ctr"/>
            <a:r>
              <a:rPr lang="it-IT" sz="700" dirty="0" smtClean="0">
                <a:solidFill>
                  <a:srgbClr val="FF0000"/>
                </a:solidFill>
                <a:latin typeface="Verdana"/>
              </a:rPr>
              <a:t>Applications </a:t>
            </a:r>
            <a:r>
              <a:rPr lang="it-IT" sz="700" dirty="0" err="1" smtClean="0">
                <a:solidFill>
                  <a:srgbClr val="FF0000"/>
                </a:solidFill>
                <a:latin typeface="Verdana"/>
              </a:rPr>
              <a:t>d</a:t>
            </a:r>
            <a:r>
              <a:rPr lang="it-IT" sz="700" dirty="0" err="1" smtClean="0">
                <a:solidFill>
                  <a:srgbClr val="FF0000"/>
                </a:solidFill>
                <a:latin typeface="Verdana"/>
              </a:rPr>
              <a:t>eadline</a:t>
            </a:r>
            <a:endParaRPr lang="en-GB" sz="700" dirty="0">
              <a:solidFill>
                <a:srgbClr val="FF0000"/>
              </a:solidFill>
              <a:latin typeface="Verdan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55588" y="3264712"/>
            <a:ext cx="1092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>
                <a:solidFill>
                  <a:srgbClr val="FF0000"/>
                </a:solidFill>
                <a:latin typeface="Verdana"/>
              </a:rPr>
              <a:t>1 </a:t>
            </a:r>
            <a:r>
              <a:rPr lang="it-IT" sz="700" b="1" dirty="0" err="1" smtClean="0">
                <a:solidFill>
                  <a:srgbClr val="FF0000"/>
                </a:solidFill>
                <a:latin typeface="Verdana"/>
              </a:rPr>
              <a:t>November</a:t>
            </a:r>
            <a:r>
              <a:rPr lang="it-IT" sz="700" b="1" dirty="0" smtClean="0">
                <a:solidFill>
                  <a:srgbClr val="FF0000"/>
                </a:solidFill>
                <a:latin typeface="Verdana"/>
              </a:rPr>
              <a:t> 2018</a:t>
            </a:r>
            <a:endParaRPr lang="it-IT" sz="700" b="1" dirty="0" smtClean="0">
              <a:solidFill>
                <a:srgbClr val="FF0000"/>
              </a:solidFill>
              <a:latin typeface="Verdana"/>
            </a:endParaRPr>
          </a:p>
          <a:p>
            <a:pPr algn="ctr"/>
            <a:r>
              <a:rPr lang="it-IT" sz="700" dirty="0" smtClean="0">
                <a:solidFill>
                  <a:srgbClr val="FF0000"/>
                </a:solidFill>
                <a:latin typeface="Verdana"/>
              </a:rPr>
              <a:t>1st </a:t>
            </a:r>
            <a:r>
              <a:rPr lang="it-IT" sz="700" dirty="0" smtClean="0">
                <a:solidFill>
                  <a:srgbClr val="FF0000"/>
                </a:solidFill>
                <a:latin typeface="Verdana"/>
              </a:rPr>
              <a:t>i</a:t>
            </a:r>
            <a:r>
              <a:rPr lang="it-IT" sz="700" dirty="0" smtClean="0">
                <a:solidFill>
                  <a:srgbClr val="FF0000"/>
                </a:solidFill>
                <a:latin typeface="Verdana"/>
              </a:rPr>
              <a:t>n-take</a:t>
            </a:r>
            <a:endParaRPr lang="en-GB" sz="700" dirty="0">
              <a:solidFill>
                <a:srgbClr val="FF0000"/>
              </a:solidFill>
              <a:latin typeface="Verdana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69253" y="3264712"/>
            <a:ext cx="1092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>
                <a:solidFill>
                  <a:srgbClr val="FF0000"/>
                </a:solidFill>
                <a:latin typeface="Verdana"/>
              </a:rPr>
              <a:t>1 </a:t>
            </a:r>
            <a:r>
              <a:rPr lang="it-IT" sz="700" b="1" dirty="0" err="1" smtClean="0">
                <a:solidFill>
                  <a:srgbClr val="FF0000"/>
                </a:solidFill>
                <a:latin typeface="Verdana"/>
              </a:rPr>
              <a:t>February</a:t>
            </a:r>
            <a:r>
              <a:rPr lang="it-IT" sz="700" b="1" dirty="0" smtClean="0">
                <a:solidFill>
                  <a:srgbClr val="FF0000"/>
                </a:solidFill>
                <a:latin typeface="Verdana"/>
              </a:rPr>
              <a:t> 2019</a:t>
            </a:r>
            <a:endParaRPr lang="it-IT" sz="700" b="1" dirty="0" smtClean="0">
              <a:solidFill>
                <a:srgbClr val="FF0000"/>
              </a:solidFill>
              <a:latin typeface="Verdana"/>
            </a:endParaRPr>
          </a:p>
          <a:p>
            <a:pPr algn="ctr"/>
            <a:r>
              <a:rPr lang="it-IT" sz="700" dirty="0" smtClean="0">
                <a:solidFill>
                  <a:srgbClr val="FF0000"/>
                </a:solidFill>
                <a:latin typeface="Verdana"/>
              </a:rPr>
              <a:t>2nd </a:t>
            </a:r>
            <a:r>
              <a:rPr lang="it-IT" sz="700" dirty="0" smtClean="0">
                <a:solidFill>
                  <a:srgbClr val="FF0000"/>
                </a:solidFill>
                <a:latin typeface="Verdana"/>
              </a:rPr>
              <a:t>i</a:t>
            </a:r>
            <a:r>
              <a:rPr lang="it-IT" sz="700" dirty="0" smtClean="0">
                <a:solidFill>
                  <a:srgbClr val="FF0000"/>
                </a:solidFill>
                <a:latin typeface="Verdana"/>
              </a:rPr>
              <a:t>n-take</a:t>
            </a:r>
            <a:endParaRPr lang="en-GB" sz="700" dirty="0">
              <a:solidFill>
                <a:srgbClr val="FF0000"/>
              </a:solidFill>
              <a:latin typeface="Verdana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3202717" y="4095370"/>
            <a:ext cx="293611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942785" y="4233564"/>
            <a:ext cx="1455976" cy="63094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it-IT" sz="900" b="1" dirty="0" err="1">
                <a:solidFill>
                  <a:srgbClr val="DE7008"/>
                </a:solidFill>
                <a:latin typeface="+mn-lt"/>
                <a:ea typeface="+mn-ea"/>
              </a:rPr>
              <a:t>Selection</a:t>
            </a:r>
            <a:r>
              <a:rPr lang="it-IT" sz="900" b="1" dirty="0">
                <a:solidFill>
                  <a:srgbClr val="DE7008"/>
                </a:solidFill>
                <a:latin typeface="+mn-lt"/>
                <a:ea typeface="+mn-ea"/>
              </a:rPr>
              <a:t> </a:t>
            </a:r>
            <a:r>
              <a:rPr lang="it-IT" sz="900" b="1" dirty="0" err="1">
                <a:solidFill>
                  <a:srgbClr val="DE7008"/>
                </a:solidFill>
                <a:latin typeface="+mn-lt"/>
                <a:ea typeface="+mn-ea"/>
              </a:rPr>
              <a:t>Process</a:t>
            </a:r>
            <a:endParaRPr lang="it-IT" sz="900" b="1" dirty="0">
              <a:solidFill>
                <a:srgbClr val="DE7008"/>
              </a:solidFill>
              <a:latin typeface="+mn-lt"/>
              <a:ea typeface="+mn-ea"/>
            </a:endParaRPr>
          </a:p>
          <a:p>
            <a:pPr algn="ctr"/>
            <a:endParaRPr lang="it-IT" sz="700" b="1" dirty="0" smtClean="0">
              <a:solidFill>
                <a:srgbClr val="0099AB"/>
              </a:solidFill>
              <a:latin typeface="Verdana"/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700" dirty="0" smtClean="0">
                <a:solidFill>
                  <a:srgbClr val="878785">
                    <a:lumMod val="75000"/>
                  </a:srgbClr>
                </a:solidFill>
                <a:latin typeface="Verdana"/>
              </a:rPr>
              <a:t>Screening of </a:t>
            </a:r>
            <a:r>
              <a:rPr lang="it-IT" sz="700" dirty="0" err="1" smtClean="0">
                <a:solidFill>
                  <a:srgbClr val="878785">
                    <a:lumMod val="75000"/>
                  </a:srgbClr>
                </a:solidFill>
                <a:latin typeface="Verdana"/>
              </a:rPr>
              <a:t>candidates</a:t>
            </a:r>
            <a:endParaRPr lang="it-IT" sz="700" dirty="0" smtClean="0">
              <a:solidFill>
                <a:srgbClr val="878785">
                  <a:lumMod val="75000"/>
                </a:srgbClr>
              </a:solidFill>
              <a:latin typeface="Verdana"/>
            </a:endParaRP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700" dirty="0" err="1" smtClean="0">
                <a:solidFill>
                  <a:srgbClr val="878785">
                    <a:lumMod val="75000"/>
                  </a:srgbClr>
                </a:solidFill>
                <a:latin typeface="Verdana"/>
              </a:rPr>
              <a:t>Interviews</a:t>
            </a:r>
            <a:endParaRPr lang="en-GB" sz="700" dirty="0">
              <a:solidFill>
                <a:srgbClr val="878785">
                  <a:lumMod val="75000"/>
                </a:srgbClr>
              </a:solidFill>
              <a:latin typeface="Verdana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2915592" y="3879412"/>
            <a:ext cx="0" cy="29378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3202717" y="3546304"/>
            <a:ext cx="0" cy="14689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5084919" y="3572489"/>
            <a:ext cx="0" cy="14689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6138827" y="3556014"/>
            <a:ext cx="0" cy="14689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0" name="Picture 7" descr="A group of people walking in front of a crowd&#10;&#10;Description generated with very high confidence">
            <a:extLst>
              <a:ext uri="{FF2B5EF4-FFF2-40B4-BE49-F238E27FC236}">
                <a16:creationId xmlns:a16="http://schemas.microsoft.com/office/drawing/2014/main" xmlns="" id="{0467DA4B-DF3F-416B-BE87-935999079A5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44312">
            <a:off x="2744710" y="934447"/>
            <a:ext cx="3403545" cy="2021295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7130545" y="4403147"/>
            <a:ext cx="19820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t</a:t>
            </a:r>
            <a:r>
              <a:rPr lang="en-GB" sz="1100" dirty="0" smtClean="0"/>
              <a:t>raineeships@efsa.europa.eu</a:t>
            </a:r>
            <a:endParaRPr lang="en-GB" sz="1100" dirty="0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576" y="4442178"/>
            <a:ext cx="290769" cy="183548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520" y="4695369"/>
            <a:ext cx="188879" cy="188879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7130545" y="4659004"/>
            <a:ext cx="19820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careers.efsa.europa.eu</a:t>
            </a:r>
          </a:p>
        </p:txBody>
      </p:sp>
    </p:spTree>
    <p:extLst>
      <p:ext uri="{BB962C8B-B14F-4D97-AF65-F5344CB8AC3E}">
        <p14:creationId xmlns:p14="http://schemas.microsoft.com/office/powerpoint/2010/main" val="204684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EFSA ppt template  16.9">
  <a:themeElements>
    <a:clrScheme name="EFSA">
      <a:dk1>
        <a:srgbClr val="0099AB"/>
      </a:dk1>
      <a:lt1>
        <a:srgbClr val="FFFFFF"/>
      </a:lt1>
      <a:dk2>
        <a:srgbClr val="DE7008"/>
      </a:dk2>
      <a:lt2>
        <a:srgbClr val="FFFFFF"/>
      </a:lt2>
      <a:accent1>
        <a:srgbClr val="0099AB"/>
      </a:accent1>
      <a:accent2>
        <a:srgbClr val="DE7008"/>
      </a:accent2>
      <a:accent3>
        <a:srgbClr val="F7E017"/>
      </a:accent3>
      <a:accent4>
        <a:srgbClr val="9C1A87"/>
      </a:accent4>
      <a:accent5>
        <a:srgbClr val="0A94D6"/>
      </a:accent5>
      <a:accent6>
        <a:srgbClr val="878785"/>
      </a:accent6>
      <a:hlink>
        <a:srgbClr val="171796"/>
      </a:hlink>
      <a:folHlink>
        <a:srgbClr val="DE7008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EFSA ppt template  16.9</Template>
  <TotalTime>68</TotalTime>
  <Words>151</Words>
  <Application>Microsoft Office PowerPoint</Application>
  <PresentationFormat>On-screen Show (16:9)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New EFSA ppt template  16.9</vt:lpstr>
      <vt:lpstr>Traineeship programme</vt:lpstr>
    </vt:vector>
  </TitlesOfParts>
  <Company>EFSA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PANAGIOTIS Kalavros</dc:creator>
  <cp:lastModifiedBy>PANAGIOTIS Kalavros</cp:lastModifiedBy>
  <cp:revision>9</cp:revision>
  <dcterms:created xsi:type="dcterms:W3CDTF">2018-06-06T13:31:52Z</dcterms:created>
  <dcterms:modified xsi:type="dcterms:W3CDTF">2018-06-06T14:39:53Z</dcterms:modified>
</cp:coreProperties>
</file>