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5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6" r:id="rId20"/>
    <p:sldId id="274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šparová Jana" initials="KJ" lastIdx="9" clrIdx="0">
    <p:extLst>
      <p:ext uri="{19B8F6BF-5375-455C-9EA6-DF929625EA0E}">
        <p15:presenceInfo xmlns:p15="http://schemas.microsoft.com/office/powerpoint/2012/main" userId="S-1-5-21-2305692138-799105946-157749570-136767" providerId="AD"/>
      </p:ext>
    </p:extLst>
  </p:cmAuthor>
  <p:cmAuthor id="2" name="petr prochazka" initials="pp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4442F"/>
    <a:srgbClr val="00ABC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0" y="18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r\Documents\habilitace\databaze%20exiobase\waterusecoeffici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r\Documents\habilitace\databaze%20exiobase\waterusecoeffici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592330047193716E-2"/>
          <c:y val="1.6293279022403257E-2"/>
          <c:w val="0.49676015609320845"/>
          <c:h val="0.96681285271806394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i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'water manufact cons'!$FL$2:$FL$16</c:f>
              <c:strCache>
                <c:ptCount val="15"/>
                <c:pt idx="0">
                  <c:v>Potravinářství</c:v>
                </c:pt>
                <c:pt idx="1">
                  <c:v>Výroba nápojů</c:v>
                </c:pt>
                <c:pt idx="2">
                  <c:v>Stavební hmoty</c:v>
                </c:pt>
                <c:pt idx="3">
                  <c:v>Textil vyjma oděvů</c:v>
                </c:pt>
                <c:pt idx="4">
                  <c:v>Výroba chemických látek</c:v>
                </c:pt>
                <c:pt idx="5">
                  <c:v>Papírenství</c:v>
                </c:pt>
                <c:pt idx="6">
                  <c:v>Výroba a primární obrábění oceli</c:v>
                </c:pt>
                <c:pt idx="7">
                  <c:v>Mlékarenství</c:v>
                </c:pt>
                <c:pt idx="8">
                  <c:v>Sekundární obrábění oceli</c:v>
                </c:pt>
                <c:pt idx="9">
                  <c:v>Výroba dusíkatých hnojiv</c:v>
                </c:pt>
                <c:pt idx="10">
                  <c:v>Tiskoviny</c:v>
                </c:pt>
                <c:pt idx="11">
                  <c:v>Oděvní průmysl, kůže</c:v>
                </c:pt>
                <c:pt idx="12">
                  <c:v>Motorová vozidla, přívěsy</c:v>
                </c:pt>
                <c:pt idx="13">
                  <c:v>Sklářství</c:v>
                </c:pt>
                <c:pt idx="14">
                  <c:v>Výroba cihel a podobných stavebních materiálů</c:v>
                </c:pt>
              </c:strCache>
            </c:strRef>
          </c:cat>
          <c:val>
            <c:numRef>
              <c:f>'water manufact cons'!$FK$2:$FK$16</c:f>
              <c:numCache>
                <c:formatCode>#,#00</c:formatCode>
                <c:ptCount val="15"/>
                <c:pt idx="0">
                  <c:v>12.257455393492679</c:v>
                </c:pt>
                <c:pt idx="1">
                  <c:v>11.778515951607943</c:v>
                </c:pt>
                <c:pt idx="2">
                  <c:v>10.835134283356693</c:v>
                </c:pt>
                <c:pt idx="3">
                  <c:v>10.206740772545233</c:v>
                </c:pt>
                <c:pt idx="4">
                  <c:v>9.9725098160367196</c:v>
                </c:pt>
                <c:pt idx="5">
                  <c:v>6.2660219187137383</c:v>
                </c:pt>
                <c:pt idx="6">
                  <c:v>5.7933513871584763</c:v>
                </c:pt>
                <c:pt idx="7">
                  <c:v>4.5993589347860127</c:v>
                </c:pt>
                <c:pt idx="8">
                  <c:v>3.2252413278452972</c:v>
                </c:pt>
                <c:pt idx="9">
                  <c:v>3.0666432226328393</c:v>
                </c:pt>
                <c:pt idx="10">
                  <c:v>2.9679549565434216</c:v>
                </c:pt>
                <c:pt idx="11">
                  <c:v>2.8563193872056765</c:v>
                </c:pt>
                <c:pt idx="12">
                  <c:v>2.3860541970124411</c:v>
                </c:pt>
                <c:pt idx="13">
                  <c:v>2.3434591699231819</c:v>
                </c:pt>
                <c:pt idx="14">
                  <c:v>2.2165556212336424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60-4472-8945-ACEAA90E64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2323314755201911"/>
          <c:y val="0"/>
          <c:w val="0.39304872399395735"/>
          <c:h val="1"/>
        </c:manualLayout>
      </c:layout>
      <c:overlay val="0"/>
      <c:txPr>
        <a:bodyPr/>
        <a:lstStyle/>
        <a:p>
          <a:pPr rtl="0">
            <a:defRPr sz="1200" b="1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0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45628693751742E-2"/>
          <c:y val="2.5818216463668543E-2"/>
          <c:w val="0.86281724360692891"/>
          <c:h val="0.775574532102707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Sheet13!$B$3:$B$7</c:f>
              <c:strCache>
                <c:ptCount val="5"/>
                <c:pt idx="0">
                  <c:v>Plasty</c:v>
                </c:pt>
                <c:pt idx="1">
                  <c:v>Motorová vozidla, přívěsy</c:v>
                </c:pt>
                <c:pt idx="2">
                  <c:v>Velkoobchod</c:v>
                </c:pt>
                <c:pt idx="3">
                  <c:v>Strojírenské výrobky a vybavení</c:v>
                </c:pt>
                <c:pt idx="4">
                  <c:v>Základní výroba ocele</c:v>
                </c:pt>
              </c:strCache>
            </c:strRef>
          </c:cat>
          <c:val>
            <c:numRef>
              <c:f>Sheet13!$F$3:$F$7</c:f>
              <c:numCache>
                <c:formatCode>General</c:formatCode>
                <c:ptCount val="5"/>
                <c:pt idx="0">
                  <c:v>140</c:v>
                </c:pt>
                <c:pt idx="1">
                  <c:v>-55</c:v>
                </c:pt>
                <c:pt idx="2">
                  <c:v>-10</c:v>
                </c:pt>
                <c:pt idx="3">
                  <c:v>-5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10-4B67-A857-EB9978AE47E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40577920"/>
        <c:axId val="240934272"/>
      </c:barChart>
      <c:catAx>
        <c:axId val="240577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0934272"/>
        <c:crosses val="autoZero"/>
        <c:auto val="1"/>
        <c:lblAlgn val="ctr"/>
        <c:lblOffset val="100"/>
        <c:noMultiLvlLbl val="0"/>
      </c:catAx>
      <c:valAx>
        <c:axId val="2409342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4057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69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42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11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13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1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41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61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8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58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90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05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9902-03DD-4AD2-9668-D7AE52592D08}" type="datetimeFigureOut">
              <a:rPr lang="cs-CZ" smtClean="0"/>
              <a:t>21.08.2019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F977F-8C86-4A6A-A7CF-091CD593D5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24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lna 6"/>
          <p:cNvSpPr/>
          <p:nvPr/>
        </p:nvSpPr>
        <p:spPr>
          <a:xfrm>
            <a:off x="-121461" y="3210712"/>
            <a:ext cx="12430340" cy="5046388"/>
          </a:xfrm>
          <a:prstGeom prst="wav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15636" y="4702967"/>
            <a:ext cx="618767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00ABCE"/>
                </a:solidFill>
                <a:latin typeface="Arial Black" panose="020B0A04020102020204" pitchFamily="34" charset="0"/>
              </a:rPr>
              <a:t>Hrozí nám v budoucnu kolaps ekonomiky kvůli suchu?</a:t>
            </a:r>
            <a:r>
              <a:rPr lang="cs-CZ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cs-CZ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cs-CZ" sz="2600" dirty="0">
              <a:solidFill>
                <a:srgbClr val="5444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761" y="5103237"/>
            <a:ext cx="2941320" cy="1062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2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97252" y="579395"/>
            <a:ext cx="52581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Predikce sucha v ČR</a:t>
            </a:r>
          </a:p>
        </p:txBody>
      </p:sp>
      <p:sp>
        <p:nvSpPr>
          <p:cNvPr id="6" name="Obdélník 5"/>
          <p:cNvSpPr/>
          <p:nvPr/>
        </p:nvSpPr>
        <p:spPr>
          <a:xfrm>
            <a:off x="597252" y="2063058"/>
            <a:ext cx="103339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Modely ukazují do budoucna častější výskyt sucha v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 budoucnu možná nesoběstačnost ČR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hlediska vodních zdrojů (import vody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Ohroženými oblastmi jsou velká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města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1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99785" y="613437"/>
            <a:ext cx="71929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Vliv sucha na ekonomiku ČR</a:t>
            </a:r>
          </a:p>
        </p:txBody>
      </p:sp>
      <p:sp>
        <p:nvSpPr>
          <p:cNvPr id="7" name="Obdélník 5"/>
          <p:cNvSpPr/>
          <p:nvPr/>
        </p:nvSpPr>
        <p:spPr>
          <a:xfrm>
            <a:off x="602873" y="1499175"/>
            <a:ext cx="95665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V současnosti jsou dopočítávány škody za sucho v roce 201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Odhad škod v zemědělství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v 2018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cca 10 mld. Kč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Kompenzace za sucho (SZIF)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2018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cs-CZ" sz="2000" b="1" dirty="0">
                <a:latin typeface="Arial" pitchFamily="34" charset="0"/>
                <a:cs typeface="Arial" pitchFamily="34" charset="0"/>
              </a:rPr>
              <a:t>p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řijato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9600 žádostí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endParaRPr lang="cs-CZ" sz="2000" b="1" dirty="0">
              <a:latin typeface="Arial" pitchFamily="34" charset="0"/>
              <a:cs typeface="Arial" pitchFamily="34" charset="0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cs-CZ" sz="2000" b="1" dirty="0">
                <a:latin typeface="Arial" pitchFamily="34" charset="0"/>
                <a:cs typeface="Arial" pitchFamily="34" charset="0"/>
              </a:rPr>
              <a:t>1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mld. </a:t>
            </a:r>
            <a:r>
              <a:rPr lang="cs-CZ" sz="2000" b="1" dirty="0">
                <a:latin typeface="Arial" pitchFamily="34" charset="0"/>
                <a:cs typeface="Arial" pitchFamily="34" charset="0"/>
              </a:rPr>
              <a:t>Kč krmná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píce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Škody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 lesích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 ČR dle dosavadních výpočtů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2600" b="1" dirty="0" smtClean="0">
                <a:latin typeface="Arial" pitchFamily="34" charset="0"/>
                <a:cs typeface="Arial" pitchFamily="34" charset="0"/>
              </a:rPr>
            </a:b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cca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18 mld. Kč (pouze produkční funkce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Tento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rok víme, že bude pravděpodobně ovlivněna cena česneku, cena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brambor.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600" b="1" dirty="0" err="1">
                <a:latin typeface="Arial" pitchFamily="34" charset="0"/>
                <a:cs typeface="Arial" pitchFamily="34" charset="0"/>
              </a:rPr>
              <a:t>Pr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ůmysl ČR prozatím nebyl významně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ovlivněn.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Nadále zpřesňujeme, dopočítáváme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dopady.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07516" y="620406"/>
            <a:ext cx="59971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Ekonomika a voda v ČR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047994"/>
              </p:ext>
            </p:extLst>
          </p:nvPr>
        </p:nvGraphicFramePr>
        <p:xfrm>
          <a:off x="1516272" y="1611321"/>
          <a:ext cx="8648699" cy="505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006601" y="1422635"/>
            <a:ext cx="4170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Podíl spotřeby vody v průmyslu (</a:t>
            </a:r>
            <a:r>
              <a:rPr lang="en-US" b="1" dirty="0" smtClean="0"/>
              <a:t>%)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283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95761" y="659857"/>
            <a:ext cx="43897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Vodní </a:t>
            </a: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stopa v ČR</a:t>
            </a:r>
          </a:p>
        </p:txBody>
      </p:sp>
      <p:sp>
        <p:nvSpPr>
          <p:cNvPr id="3" name="Obdélník 2"/>
          <p:cNvSpPr/>
          <p:nvPr/>
        </p:nvSpPr>
        <p:spPr>
          <a:xfrm>
            <a:off x="495761" y="1693782"/>
            <a:ext cx="833680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Dokážeme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spočítat,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kolik vody je potřeba na výrobu jednotlivých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statků.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Tzv. vodní stopa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kg chleba je cca </a:t>
            </a: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1500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l vody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kg papíru </a:t>
            </a: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300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litrů vody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litr piva 100 až 300 litrů vody</a:t>
            </a:r>
          </a:p>
        </p:txBody>
      </p:sp>
      <p:graphicFrame>
        <p:nvGraphicFramePr>
          <p:cNvPr id="6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912898"/>
              </p:ext>
            </p:extLst>
          </p:nvPr>
        </p:nvGraphicFramePr>
        <p:xfrm>
          <a:off x="7155594" y="2597953"/>
          <a:ext cx="4734858" cy="391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079006"/>
              </p:ext>
            </p:extLst>
          </p:nvPr>
        </p:nvGraphicFramePr>
        <p:xfrm>
          <a:off x="685984" y="4929152"/>
          <a:ext cx="4394016" cy="1751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02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err="1">
                          <a:effectLst/>
                        </a:rPr>
                        <a:t>Vodní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>
                          <a:effectLst/>
                        </a:rPr>
                        <a:t>stopa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 smtClean="0">
                          <a:effectLst/>
                        </a:rPr>
                        <a:t>celkově</a:t>
                      </a:r>
                      <a:r>
                        <a:rPr lang="cs-CZ" sz="2200" b="1" u="none" strike="noStrike" dirty="0" smtClean="0">
                          <a:effectLst/>
                        </a:rPr>
                        <a:t> ČR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>
                          <a:effectLst/>
                        </a:rPr>
                        <a:t>2050</a:t>
                      </a:r>
                      <a:endParaRPr lang="en-US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2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err="1">
                          <a:effectLst/>
                        </a:rPr>
                        <a:t>Vodní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>
                          <a:effectLst/>
                        </a:rPr>
                        <a:t>stopa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>
                          <a:effectLst/>
                        </a:rPr>
                        <a:t>na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 smtClean="0">
                          <a:effectLst/>
                        </a:rPr>
                        <a:t>obyvatele</a:t>
                      </a:r>
                      <a:r>
                        <a:rPr lang="cs-CZ" sz="2200" b="1" u="none" strike="noStrike" dirty="0" smtClean="0">
                          <a:effectLst/>
                        </a:rPr>
                        <a:t> ČR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193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02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err="1">
                          <a:effectLst/>
                        </a:rPr>
                        <a:t>Vodní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>
                          <a:effectLst/>
                        </a:rPr>
                        <a:t>stopa</a:t>
                      </a:r>
                      <a:r>
                        <a:rPr lang="en-US" sz="2200" b="1" u="none" strike="noStrike" dirty="0">
                          <a:effectLst/>
                        </a:rPr>
                        <a:t> </a:t>
                      </a:r>
                      <a:r>
                        <a:rPr lang="en-US" sz="2200" b="1" u="none" strike="noStrike" dirty="0" err="1">
                          <a:effectLst/>
                        </a:rPr>
                        <a:t>obchod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>
                          <a:effectLst/>
                        </a:rPr>
                        <a:t>1080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026">
                <a:tc>
                  <a:txBody>
                    <a:bodyPr/>
                    <a:lstStyle/>
                    <a:p>
                      <a:pPr algn="l" fontAlgn="b"/>
                      <a:r>
                        <a:rPr lang="pl-PL" sz="2200" b="1" u="none" strike="noStrike">
                          <a:effectLst/>
                        </a:rPr>
                        <a:t>Vodní stopa obchod na obyvatele</a:t>
                      </a:r>
                      <a:endParaRPr lang="pl-PL" sz="2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 smtClean="0">
                          <a:effectLst/>
                        </a:rPr>
                        <a:t>102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69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799798" y="893186"/>
            <a:ext cx="73869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Odhad dopadu na ekonomiku</a:t>
            </a:r>
          </a:p>
        </p:txBody>
      </p:sp>
      <p:sp>
        <p:nvSpPr>
          <p:cNvPr id="7" name="Obdélník 6"/>
          <p:cNvSpPr/>
          <p:nvPr/>
        </p:nvSpPr>
        <p:spPr>
          <a:xfrm>
            <a:off x="1" y="2551837"/>
            <a:ext cx="12192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600" b="1" dirty="0">
                <a:latin typeface="Arial" pitchFamily="34" charset="0"/>
                <a:cs typeface="Arial" pitchFamily="34" charset="0"/>
              </a:rPr>
              <a:t>Použita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skute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čná data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z více než 150 odvětví ekonomiky ČR a jejich využití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dešťové, povrchové a podzemní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vody. 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600" b="1" u="sng" dirty="0">
                <a:latin typeface="Arial" pitchFamily="34" charset="0"/>
                <a:cs typeface="Arial" pitchFamily="34" charset="0"/>
              </a:rPr>
              <a:t>Scénáře</a:t>
            </a:r>
          </a:p>
          <a:p>
            <a:pPr algn="ctr"/>
            <a:endParaRPr lang="cs-CZ" sz="2600" b="1" u="sng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cs-CZ" sz="2600" b="1" dirty="0">
                <a:latin typeface="Arial" pitchFamily="34" charset="0"/>
                <a:cs typeface="Arial" pitchFamily="34" charset="0"/>
              </a:rPr>
              <a:t>1. Množství dešťové, povrchové a podzemní vody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je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redukováno o 25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%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cs-CZ" sz="2600" b="1" dirty="0">
                <a:latin typeface="Arial" pitchFamily="34" charset="0"/>
                <a:cs typeface="Arial" pitchFamily="34" charset="0"/>
              </a:rPr>
              <a:t>2. Množství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dešťové, povrchové a podzemní vody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je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redukován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o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o 50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57254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749395" y="842531"/>
            <a:ext cx="8260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Odhad dopadu sucha na HDP ČR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1" y="2646139"/>
            <a:ext cx="10890299" cy="242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9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853130" y="842531"/>
            <a:ext cx="570861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Hrozí nám v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budoucnu</a:t>
            </a:r>
          </a:p>
          <a:p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kolaps </a:t>
            </a: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ekonomiky?</a:t>
            </a:r>
          </a:p>
        </p:txBody>
      </p:sp>
      <p:sp>
        <p:nvSpPr>
          <p:cNvPr id="6" name="Obdélník 5"/>
          <p:cNvSpPr/>
          <p:nvPr/>
        </p:nvSpPr>
        <p:spPr>
          <a:xfrm>
            <a:off x="853130" y="2584447"/>
            <a:ext cx="1029813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Bez vody není jakékoliv ekonomické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aktivity.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Představená čísla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v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prvn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ím sloupci jsou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minimální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odhady.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Nejsou zde zahrnuty další náklady v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podobě např. vlivu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na život a zdraví obyvatel, vyplacené škody z pojištění,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náklady spjaté se škodami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na životním prostředí,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náklady sociální, požáry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v důsledku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sucha,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snížení cen nemovitostí atd.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Ostatní náklady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dle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zku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šeností ze zahraničí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zpravidla výrazně převyšují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náklady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snížení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produkce.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30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72603" y="1013631"/>
            <a:ext cx="40607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Shrnutí a řešení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678016" y="1879133"/>
            <a:ext cx="1085854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Četnost výskytu sucha se zvyšuje a je pravděpodobné, že jeho výskyt se bude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opakovat.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Je nutný zásah vlády (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viz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Německo)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Systém nabídky a poptávky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není v souladu s dlouhodobými potřebami lidské společnosti.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Vzdálená budoucnost je diskontována tak, že nemá žádnou váhu.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Je třeba účelně nastavit správné politiky státu na boj se suchem (nedostatkem vody)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resp.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klimatickou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zm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ěnou jako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takovou.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Všechna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řešení musí být podložena analýzou nákladů </a:t>
            </a:r>
            <a:endParaRPr lang="cs-CZ" sz="260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cs-CZ" sz="2600" b="1" dirty="0" smtClean="0">
                <a:latin typeface="Arial" pitchFamily="34" charset="0"/>
                <a:cs typeface="Arial" pitchFamily="34" charset="0"/>
              </a:rPr>
              <a:t>a přínosů.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8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633874" y="2083246"/>
            <a:ext cx="1125657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Náš výzkum ukazuje, že 1 Kč investovaná do proaktivních adaptačních řízení rizik ušetří 2 Kč nákladů na odstranění škod po výskytu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sucha.</a:t>
            </a:r>
            <a:endParaRPr lang="cs-CZ" sz="2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Trh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s vodou (správná cena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vody reflektující externí náklady spjaté s užíváním vody)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P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ovolenky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na znečištění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vody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Propojení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vodárenské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infrastruktury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Změna systému pojištění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Nákladání s vodou (cirkulární ekonomika, změna chování spotřebitele)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72603" y="1013631"/>
            <a:ext cx="40607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Shrnutí a řešení</a:t>
            </a:r>
          </a:p>
        </p:txBody>
      </p:sp>
    </p:spTree>
    <p:extLst>
      <p:ext uri="{BB962C8B-B14F-4D97-AF65-F5344CB8AC3E}">
        <p14:creationId xmlns:p14="http://schemas.microsoft.com/office/powerpoint/2010/main" val="242417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732944" y="1603972"/>
            <a:ext cx="1125657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sz="2600" b="1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Opatření v zemědělství</a:t>
            </a:r>
          </a:p>
          <a:p>
            <a:pPr marL="1028700" lvl="1" indent="-5715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Antierozní opatření v zemědělství</a:t>
            </a:r>
          </a:p>
          <a:p>
            <a:pPr marL="1028700" lvl="1" indent="-571500" algn="just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Rotace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plodin</a:t>
            </a:r>
          </a:p>
          <a:p>
            <a:pPr marL="1028700" lvl="1" indent="-5715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Celkově zlepšení hospodaření s půdou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Investice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do opatření v krajině </a:t>
            </a:r>
          </a:p>
          <a:p>
            <a:pPr marL="1028700" lvl="1" indent="-5715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Meandrování řek</a:t>
            </a:r>
          </a:p>
          <a:p>
            <a:pPr marL="1028700" lvl="1" indent="-5715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Retence a akumulace vody</a:t>
            </a:r>
          </a:p>
          <a:p>
            <a:pPr marL="1028700" lvl="1" indent="-5715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Chytrá krajina 1.0 (Amálie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)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72603" y="1013631"/>
            <a:ext cx="40607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Shrnutí a řešení</a:t>
            </a:r>
          </a:p>
        </p:txBody>
      </p:sp>
    </p:spTree>
    <p:extLst>
      <p:ext uri="{BB962C8B-B14F-4D97-AF65-F5344CB8AC3E}">
        <p14:creationId xmlns:p14="http://schemas.microsoft.com/office/powerpoint/2010/main" val="381391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588126" y="1222606"/>
            <a:ext cx="100855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Voda je nezastupitelným elementem pro život,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 nenahraditelná.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Bez vody není života, ekonomické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produkce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či životního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prostředí.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Voda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 ovlivňovaná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ekonomickými činnostmi člověka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dynamickém koloběhu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vody (znehodnocení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, odběr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jedné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části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Voda ovlivňuje ekonomiku; v důsledku všechny její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sektory. </a:t>
            </a:r>
            <a:endParaRPr lang="cs-CZ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Klimatická změna je jednou z největších výzev, které </a:t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budoucnu bude čelit Česká republika společně </a:t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technologickou změnou.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7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718263" y="1062538"/>
            <a:ext cx="75392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Investice do opatření v krajině</a:t>
            </a:r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18263" y="2280947"/>
            <a:ext cx="1125657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současné době se na opatření dávají jednotky miliard korun ročně.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Potřebujeme investovat minimálně 25 mld. ročně, celkově </a:t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400 až 500 mld.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české krajině chybí přibližně 30 až 40 tisíc rybníků.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0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627710" y="1743919"/>
            <a:ext cx="944459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Problém s vodou v ČR je důsledek globální změny klimatu (GCC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GCC ovlivňuje nejen teplotu, ale i koloběh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vody.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GCC nelze ovlivnit v ČR (0,3% CO</a:t>
            </a:r>
            <a:r>
              <a:rPr lang="cs-CZ" sz="2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ekvivalent emisí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Avšak je možné a nutné mírnit následky GCC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prostředí </a:t>
            </a: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Adaptace, příprava</a:t>
            </a:r>
            <a:endParaRPr lang="cs-CZ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1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26694" y="579395"/>
            <a:ext cx="39180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Sucho ve světě</a:t>
            </a:r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26694" y="1813078"/>
            <a:ext cx="1140162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Čtvrtina všech obyvatel na Zemi čelí vodní krizi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Některé regiony – pokles HDP až o 6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% -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migrace, konflikty,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hrozící klimatický apartheid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USA – posledních 40 let 5 bilionů Kč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Austrálie – největší epizody sucha od r. 2003 – nyní, škody jen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sz="2600" b="1" dirty="0" smtClean="0">
                <a:latin typeface="Arial" pitchFamily="34" charset="0"/>
                <a:cs typeface="Arial" pitchFamily="34" charset="0"/>
              </a:rPr>
            </a:b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v zem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ědělském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 sektoru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100 mld. Kč.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Některá města jsou již téměř bez vody – blížící se „den nula“ celosvětově pro mnoho měst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pro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zatím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j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ihu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Jižní Afrika – Kapské město (3,7 milionů obyvatel)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Indie – Čennaí (7 milionů obyvatel)</a:t>
            </a:r>
          </a:p>
        </p:txBody>
      </p:sp>
    </p:spTree>
    <p:extLst>
      <p:ext uri="{BB962C8B-B14F-4D97-AF65-F5344CB8AC3E}">
        <p14:creationId xmlns:p14="http://schemas.microsoft.com/office/powerpoint/2010/main" val="528957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38021" y="579395"/>
            <a:ext cx="49440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Sucho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 Evropě</a:t>
            </a:r>
          </a:p>
        </p:txBody>
      </p:sp>
      <p:sp>
        <p:nvSpPr>
          <p:cNvPr id="6" name="Obdélník 5"/>
          <p:cNvSpPr/>
          <p:nvPr/>
        </p:nvSpPr>
        <p:spPr>
          <a:xfrm>
            <a:off x="638021" y="1812305"/>
            <a:ext cx="1016935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Evropa – měnící se klima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j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ižní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Evropa – klima severní Afriky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s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třední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Evropa – klima středomořské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Evropa – 17 % území, 11 % obyvatelstva je již vystavena nedostatku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vody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Posledních 30 let jsou náklady sucha v Evropě odhadovány na kumulativní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hodnotu 3 bilionů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Kč.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cs-CZ" sz="2600" b="1" dirty="0">
                <a:latin typeface="Arial" pitchFamily="34" charset="0"/>
                <a:cs typeface="Arial" pitchFamily="34" charset="0"/>
              </a:rPr>
              <a:t>Části </a:t>
            </a:r>
            <a:r>
              <a:rPr lang="cs-CZ" sz="2600" b="1" dirty="0" smtClean="0">
                <a:latin typeface="Arial" pitchFamily="34" charset="0"/>
                <a:cs typeface="Arial" pitchFamily="34" charset="0"/>
              </a:rPr>
              <a:t>Španělska </a:t>
            </a:r>
            <a:r>
              <a:rPr lang="cs-CZ" sz="2600" b="1" dirty="0">
                <a:latin typeface="Arial" pitchFamily="34" charset="0"/>
                <a:cs typeface="Arial" pitchFamily="34" charset="0"/>
              </a:rPr>
              <a:t>– sucho dopad až 3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% HDP</a:t>
            </a:r>
            <a:endParaRPr lang="cs-CZ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89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85034" y="579395"/>
            <a:ext cx="416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Sucho v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</a:t>
            </a: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" t="9742" r="928" b="1154"/>
          <a:stretch/>
        </p:blipFill>
        <p:spPr bwMode="auto">
          <a:xfrm>
            <a:off x="518422" y="1749686"/>
            <a:ext cx="11146536" cy="48828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Obdélník 6"/>
          <p:cNvSpPr/>
          <p:nvPr/>
        </p:nvSpPr>
        <p:spPr>
          <a:xfrm>
            <a:off x="4682496" y="1719001"/>
            <a:ext cx="56220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Roční úhrn srážek v ČR od roku 1901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5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pic>
        <p:nvPicPr>
          <p:cNvPr id="6" name="Picture 1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" t="8893" r="643" b="754"/>
          <a:stretch/>
        </p:blipFill>
        <p:spPr bwMode="auto">
          <a:xfrm>
            <a:off x="476248" y="1830586"/>
            <a:ext cx="11146536" cy="48828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Obdélník 6"/>
          <p:cNvSpPr/>
          <p:nvPr/>
        </p:nvSpPr>
        <p:spPr>
          <a:xfrm>
            <a:off x="3920496" y="2221546"/>
            <a:ext cx="5485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Průměrná teplota v ČR od roku 1901</a:t>
            </a:r>
          </a:p>
        </p:txBody>
      </p:sp>
      <p:sp>
        <p:nvSpPr>
          <p:cNvPr id="8" name="Obdélník 7"/>
          <p:cNvSpPr/>
          <p:nvPr/>
        </p:nvSpPr>
        <p:spPr>
          <a:xfrm>
            <a:off x="585034" y="579395"/>
            <a:ext cx="416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Sucho v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</a:t>
            </a: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0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pic>
        <p:nvPicPr>
          <p:cNvPr id="7" name="Picture 1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" t="6897" r="18077" b="1272"/>
          <a:stretch/>
        </p:blipFill>
        <p:spPr bwMode="auto">
          <a:xfrm>
            <a:off x="514350" y="1767114"/>
            <a:ext cx="11144250" cy="48788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ové pole 2"/>
          <p:cNvSpPr txBox="1">
            <a:spLocks noChangeArrowheads="1"/>
          </p:cNvSpPr>
          <p:nvPr/>
        </p:nvSpPr>
        <p:spPr bwMode="auto">
          <a:xfrm>
            <a:off x="858694" y="1767114"/>
            <a:ext cx="1409175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cs-CZ" sz="900" b="1" i="1" dirty="0" smtClean="0"/>
              <a:t>Podíl/100</a:t>
            </a:r>
          </a:p>
          <a:p>
            <a:r>
              <a:rPr lang="en-US" sz="900" b="1" i="1" dirty="0" smtClean="0"/>
              <a:t>%</a:t>
            </a:r>
            <a:endParaRPr lang="cs-CZ" sz="900" b="1" i="1" dirty="0" smtClean="0"/>
          </a:p>
          <a:p>
            <a:endParaRPr lang="en-US" sz="900" dirty="0"/>
          </a:p>
        </p:txBody>
      </p:sp>
      <p:sp>
        <p:nvSpPr>
          <p:cNvPr id="9" name="TextBox 8"/>
          <p:cNvSpPr txBox="1"/>
          <p:nvPr/>
        </p:nvSpPr>
        <p:spPr>
          <a:xfrm>
            <a:off x="4577442" y="1767114"/>
            <a:ext cx="405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Podíl externích přítoků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85034" y="579395"/>
            <a:ext cx="416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Sucho v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</a:t>
            </a: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07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lna 4"/>
          <p:cNvSpPr/>
          <p:nvPr/>
        </p:nvSpPr>
        <p:spPr>
          <a:xfrm>
            <a:off x="6799270" y="-2430341"/>
            <a:ext cx="5745742" cy="3543533"/>
          </a:xfrm>
          <a:custGeom>
            <a:avLst/>
            <a:gdLst>
              <a:gd name="connsiteX0" fmla="*/ 0 w 5704200"/>
              <a:gd name="connsiteY0" fmla="*/ 456341 h 3650725"/>
              <a:gd name="connsiteX1" fmla="*/ 5555434 w 5704200"/>
              <a:gd name="connsiteY1" fmla="*/ 456341 h 3650725"/>
              <a:gd name="connsiteX2" fmla="*/ 5704200 w 5704200"/>
              <a:gd name="connsiteY2" fmla="*/ 3194384 h 3650725"/>
              <a:gd name="connsiteX3" fmla="*/ 148766 w 5704200"/>
              <a:gd name="connsiteY3" fmla="*/ 3194384 h 3650725"/>
              <a:gd name="connsiteX4" fmla="*/ 0 w 5704200"/>
              <a:gd name="connsiteY4" fmla="*/ 456341 h 3650725"/>
              <a:gd name="connsiteX0" fmla="*/ 41542 w 5745742"/>
              <a:gd name="connsiteY0" fmla="*/ 439115 h 3543533"/>
              <a:gd name="connsiteX1" fmla="*/ 5596976 w 5745742"/>
              <a:gd name="connsiteY1" fmla="*/ 439115 h 3543533"/>
              <a:gd name="connsiteX2" fmla="*/ 5745742 w 5745742"/>
              <a:gd name="connsiteY2" fmla="*/ 3177158 h 3543533"/>
              <a:gd name="connsiteX3" fmla="*/ 11553 w 5745742"/>
              <a:gd name="connsiteY3" fmla="*/ 2414012 h 3543533"/>
              <a:gd name="connsiteX4" fmla="*/ 41542 w 5745742"/>
              <a:gd name="connsiteY4" fmla="*/ 439115 h 3543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5742" h="3543533">
                <a:moveTo>
                  <a:pt x="41542" y="439115"/>
                </a:moveTo>
                <a:cubicBezTo>
                  <a:pt x="1893353" y="-1082021"/>
                  <a:pt x="3745165" y="1960250"/>
                  <a:pt x="5596976" y="439115"/>
                </a:cubicBezTo>
                <a:lnTo>
                  <a:pt x="5745742" y="3177158"/>
                </a:lnTo>
                <a:cubicBezTo>
                  <a:pt x="3893931" y="4698294"/>
                  <a:pt x="1863364" y="892877"/>
                  <a:pt x="11553" y="2414012"/>
                </a:cubicBezTo>
                <a:cubicBezTo>
                  <a:pt x="-38036" y="1501331"/>
                  <a:pt x="91131" y="1351796"/>
                  <a:pt x="41542" y="4391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83" y="316259"/>
            <a:ext cx="1457269" cy="526272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" t="8716" r="15744" b="691"/>
          <a:stretch/>
        </p:blipFill>
        <p:spPr bwMode="auto">
          <a:xfrm>
            <a:off x="579586" y="1752636"/>
            <a:ext cx="11146536" cy="48828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769084" y="1848584"/>
            <a:ext cx="4060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Vodní zdroje na obyvatele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ové pole 2"/>
          <p:cNvSpPr txBox="1">
            <a:spLocks noChangeArrowheads="1"/>
          </p:cNvSpPr>
          <p:nvPr/>
        </p:nvSpPr>
        <p:spPr bwMode="auto">
          <a:xfrm>
            <a:off x="869950" y="2049001"/>
            <a:ext cx="9906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cs-CZ" sz="900" b="1" i="1" dirty="0" smtClean="0"/>
              <a:t>Objem</a:t>
            </a:r>
          </a:p>
          <a:p>
            <a:r>
              <a:rPr lang="cs-CZ" sz="900" b="1" i="1" dirty="0" smtClean="0"/>
              <a:t>1000 m</a:t>
            </a:r>
            <a:r>
              <a:rPr lang="cs-CZ" sz="900" b="1" i="1" baseline="30000" dirty="0" smtClean="0"/>
              <a:t>3</a:t>
            </a:r>
            <a:r>
              <a:rPr lang="cs-CZ" sz="900" b="1" i="1" dirty="0" smtClean="0"/>
              <a:t>/o</a:t>
            </a:r>
          </a:p>
          <a:p>
            <a:endParaRPr lang="en-US" sz="900" dirty="0"/>
          </a:p>
        </p:txBody>
      </p:sp>
      <p:sp>
        <p:nvSpPr>
          <p:cNvPr id="8" name="Obdélník 7"/>
          <p:cNvSpPr/>
          <p:nvPr/>
        </p:nvSpPr>
        <p:spPr>
          <a:xfrm>
            <a:off x="585034" y="579395"/>
            <a:ext cx="4164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Sucho v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ČR</a:t>
            </a: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3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720</Words>
  <Application>Microsoft Office PowerPoint</Application>
  <PresentationFormat>Širokoúhlá obrazovka</PresentationFormat>
  <Paragraphs>111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ČZU v Praze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Benda Michal</dc:creator>
  <cp:lastModifiedBy>Kašparová Jana</cp:lastModifiedBy>
  <cp:revision>42</cp:revision>
  <dcterms:created xsi:type="dcterms:W3CDTF">2019-06-03T07:17:47Z</dcterms:created>
  <dcterms:modified xsi:type="dcterms:W3CDTF">2019-08-21T11:41:20Z</dcterms:modified>
</cp:coreProperties>
</file>