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75" r:id="rId10"/>
    <p:sldId id="265" r:id="rId11"/>
    <p:sldId id="266" r:id="rId12"/>
    <p:sldId id="268" r:id="rId13"/>
    <p:sldId id="267" r:id="rId14"/>
    <p:sldId id="269" r:id="rId15"/>
    <p:sldId id="270" r:id="rId16"/>
    <p:sldId id="271" r:id="rId17"/>
    <p:sldId id="272" r:id="rId18"/>
    <p:sldId id="273" r:id="rId19"/>
    <p:sldId id="276" r:id="rId20"/>
    <p:sldId id="274" r:id="rId2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šparová Jana" initials="KJ" lastIdx="9" clrIdx="0">
    <p:extLst>
      <p:ext uri="{19B8F6BF-5375-455C-9EA6-DF929625EA0E}">
        <p15:presenceInfo xmlns:p15="http://schemas.microsoft.com/office/powerpoint/2012/main" userId="S-1-5-21-2305692138-799105946-157749570-136767" providerId="AD"/>
      </p:ext>
    </p:extLst>
  </p:cmAuthor>
  <p:cmAuthor id="2" name="petr prochazka" initials="pp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54442F"/>
    <a:srgbClr val="00ABC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90" y="18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etr\Documents\habilitace\databaze%20exiobase\waterusecoefficien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etr\Documents\habilitace\databaze%20exiobase\waterusecoefficien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3592330047193716E-2"/>
          <c:y val="1.6293279022403257E-2"/>
          <c:w val="0.49676015609320845"/>
          <c:h val="0.96681285271806394"/>
        </c:manualLayout>
      </c:layout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i="1">
                    <a:solidFill>
                      <a:schemeClr val="bg1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'water manufact cons'!$FL$2:$FL$16</c:f>
              <c:strCache>
                <c:ptCount val="15"/>
                <c:pt idx="0">
                  <c:v>Potravinářství</c:v>
                </c:pt>
                <c:pt idx="1">
                  <c:v>Výroba nápojů</c:v>
                </c:pt>
                <c:pt idx="2">
                  <c:v>Stavební hmoty</c:v>
                </c:pt>
                <c:pt idx="3">
                  <c:v>Textil vyjma oděvů</c:v>
                </c:pt>
                <c:pt idx="4">
                  <c:v>Výroba chemických látek</c:v>
                </c:pt>
                <c:pt idx="5">
                  <c:v>Papírenství</c:v>
                </c:pt>
                <c:pt idx="6">
                  <c:v>Výroba a primární obrábění oceli</c:v>
                </c:pt>
                <c:pt idx="7">
                  <c:v>Mlékarenství</c:v>
                </c:pt>
                <c:pt idx="8">
                  <c:v>Sekundární obrábění oceli</c:v>
                </c:pt>
                <c:pt idx="9">
                  <c:v>Výroba dusíkatých hnojiv</c:v>
                </c:pt>
                <c:pt idx="10">
                  <c:v>Tiskoviny</c:v>
                </c:pt>
                <c:pt idx="11">
                  <c:v>Oděvní průmysl, kůže</c:v>
                </c:pt>
                <c:pt idx="12">
                  <c:v>Motorová vozidla, přívěsy</c:v>
                </c:pt>
                <c:pt idx="13">
                  <c:v>Sklářství</c:v>
                </c:pt>
                <c:pt idx="14">
                  <c:v>Výroba cihel a podobných stavebních materiálů</c:v>
                </c:pt>
              </c:strCache>
            </c:strRef>
          </c:cat>
          <c:val>
            <c:numRef>
              <c:f>'water manufact cons'!$FK$2:$FK$16</c:f>
              <c:numCache>
                <c:formatCode>#,#00</c:formatCode>
                <c:ptCount val="15"/>
                <c:pt idx="0">
                  <c:v>12.257455393492679</c:v>
                </c:pt>
                <c:pt idx="1">
                  <c:v>11.778515951607943</c:v>
                </c:pt>
                <c:pt idx="2">
                  <c:v>10.835134283356693</c:v>
                </c:pt>
                <c:pt idx="3">
                  <c:v>10.206740772545233</c:v>
                </c:pt>
                <c:pt idx="4">
                  <c:v>9.9725098160367196</c:v>
                </c:pt>
                <c:pt idx="5">
                  <c:v>6.2660219187137383</c:v>
                </c:pt>
                <c:pt idx="6">
                  <c:v>5.7933513871584763</c:v>
                </c:pt>
                <c:pt idx="7">
                  <c:v>4.5993589347860127</c:v>
                </c:pt>
                <c:pt idx="8">
                  <c:v>3.2252413278452972</c:v>
                </c:pt>
                <c:pt idx="9">
                  <c:v>3.0666432226328393</c:v>
                </c:pt>
                <c:pt idx="10">
                  <c:v>2.9679549565434216</c:v>
                </c:pt>
                <c:pt idx="11">
                  <c:v>2.8563193872056765</c:v>
                </c:pt>
                <c:pt idx="12">
                  <c:v>2.3860541970124411</c:v>
                </c:pt>
                <c:pt idx="13">
                  <c:v>2.3434591699231819</c:v>
                </c:pt>
                <c:pt idx="14">
                  <c:v>2.2165556212336424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60-4472-8945-ACEAA90E64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52323314755201911"/>
          <c:y val="0"/>
          <c:w val="0.39304872399395735"/>
          <c:h val="1"/>
        </c:manualLayout>
      </c:layout>
      <c:overlay val="0"/>
      <c:txPr>
        <a:bodyPr/>
        <a:lstStyle/>
        <a:p>
          <a:pPr rtl="0">
            <a:defRPr sz="1200" b="1"/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sz="1000"/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845628693751742E-2"/>
          <c:y val="2.5818216463668543E-2"/>
          <c:w val="0.86281724360692891"/>
          <c:h val="0.7755745321027078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Sheet13!$B$3:$B$7</c:f>
              <c:strCache>
                <c:ptCount val="5"/>
                <c:pt idx="0">
                  <c:v>Plasty</c:v>
                </c:pt>
                <c:pt idx="1">
                  <c:v>Motorová vozidla, přívěsy</c:v>
                </c:pt>
                <c:pt idx="2">
                  <c:v>Velkoobchod</c:v>
                </c:pt>
                <c:pt idx="3">
                  <c:v>Strojírenské výrobky a vybavení</c:v>
                </c:pt>
                <c:pt idx="4">
                  <c:v>Základní výroba ocele</c:v>
                </c:pt>
              </c:strCache>
            </c:strRef>
          </c:cat>
          <c:val>
            <c:numRef>
              <c:f>Sheet13!$F$3:$F$7</c:f>
              <c:numCache>
                <c:formatCode>General</c:formatCode>
                <c:ptCount val="5"/>
                <c:pt idx="0">
                  <c:v>140</c:v>
                </c:pt>
                <c:pt idx="1">
                  <c:v>-55</c:v>
                </c:pt>
                <c:pt idx="2">
                  <c:v>-10</c:v>
                </c:pt>
                <c:pt idx="3">
                  <c:v>-5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10-4B67-A857-EB9978AE47E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240577920"/>
        <c:axId val="240934272"/>
      </c:barChart>
      <c:catAx>
        <c:axId val="24057792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5400000" spcFirstLastPara="1" vertOverflow="ellipsis" wrap="square" anchor="ctr" anchorCtr="1"/>
          <a:lstStyle/>
          <a:p>
            <a:pPr>
              <a:defRPr sz="1197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40934272"/>
        <c:crosses val="autoZero"/>
        <c:auto val="1"/>
        <c:lblAlgn val="ctr"/>
        <c:lblOffset val="100"/>
        <c:noMultiLvlLbl val="0"/>
      </c:catAx>
      <c:valAx>
        <c:axId val="240934272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405779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E9902-03DD-4AD2-9668-D7AE52592D08}" type="datetimeFigureOut">
              <a:rPr lang="cs-CZ" smtClean="0"/>
              <a:t>21.08.2019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F977F-8C86-4A6A-A7CF-091CD593D5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3693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E9902-03DD-4AD2-9668-D7AE52592D08}" type="datetimeFigureOut">
              <a:rPr lang="cs-CZ" smtClean="0"/>
              <a:t>21.08.2019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F977F-8C86-4A6A-A7CF-091CD593D5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4422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E9902-03DD-4AD2-9668-D7AE52592D08}" type="datetimeFigureOut">
              <a:rPr lang="cs-CZ" smtClean="0"/>
              <a:t>21.08.2019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F977F-8C86-4A6A-A7CF-091CD593D5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9116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E9902-03DD-4AD2-9668-D7AE52592D08}" type="datetimeFigureOut">
              <a:rPr lang="cs-CZ" smtClean="0"/>
              <a:t>21.08.2019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F977F-8C86-4A6A-A7CF-091CD593D5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0134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E9902-03DD-4AD2-9668-D7AE52592D08}" type="datetimeFigureOut">
              <a:rPr lang="cs-CZ" smtClean="0"/>
              <a:t>21.08.2019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F977F-8C86-4A6A-A7CF-091CD593D5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010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E9902-03DD-4AD2-9668-D7AE52592D08}" type="datetimeFigureOut">
              <a:rPr lang="cs-CZ" smtClean="0"/>
              <a:t>21.08.2019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F977F-8C86-4A6A-A7CF-091CD593D5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4419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E9902-03DD-4AD2-9668-D7AE52592D08}" type="datetimeFigureOut">
              <a:rPr lang="cs-CZ" smtClean="0"/>
              <a:t>21.08.2019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F977F-8C86-4A6A-A7CF-091CD593D5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1619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E9902-03DD-4AD2-9668-D7AE52592D08}" type="datetimeFigureOut">
              <a:rPr lang="cs-CZ" smtClean="0"/>
              <a:t>21.08.2019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F977F-8C86-4A6A-A7CF-091CD593D5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8188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E9902-03DD-4AD2-9668-D7AE52592D08}" type="datetimeFigureOut">
              <a:rPr lang="cs-CZ" smtClean="0"/>
              <a:t>21.08.2019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F977F-8C86-4A6A-A7CF-091CD593D5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8586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E9902-03DD-4AD2-9668-D7AE52592D08}" type="datetimeFigureOut">
              <a:rPr lang="cs-CZ" smtClean="0"/>
              <a:t>21.08.2019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F977F-8C86-4A6A-A7CF-091CD593D5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0900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E9902-03DD-4AD2-9668-D7AE52592D08}" type="datetimeFigureOut">
              <a:rPr lang="cs-CZ" smtClean="0"/>
              <a:t>21.08.2019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F977F-8C86-4A6A-A7CF-091CD593D5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8051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3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E9902-03DD-4AD2-9668-D7AE52592D08}" type="datetimeFigureOut">
              <a:rPr lang="cs-CZ" smtClean="0"/>
              <a:t>21.08.2019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FF977F-8C86-4A6A-A7CF-091CD593D5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1248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lna 6"/>
          <p:cNvSpPr/>
          <p:nvPr/>
        </p:nvSpPr>
        <p:spPr>
          <a:xfrm>
            <a:off x="-121461" y="3210712"/>
            <a:ext cx="12430340" cy="5046388"/>
          </a:xfrm>
          <a:prstGeom prst="wav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515636" y="4702967"/>
            <a:ext cx="6187673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>
                <a:solidFill>
                  <a:srgbClr val="00ABCE"/>
                </a:solidFill>
                <a:latin typeface="Arial Black" panose="020B0A04020102020204" pitchFamily="34" charset="0"/>
              </a:rPr>
              <a:t>Hrozí nám v budoucnu kolaps ekonomiky kvůli suchu?</a:t>
            </a:r>
            <a:r>
              <a:rPr lang="cs-CZ" sz="24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/>
            </a:r>
            <a:br>
              <a:rPr lang="cs-CZ" sz="24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</a:br>
            <a:endParaRPr lang="cs-CZ" sz="2600" dirty="0">
              <a:solidFill>
                <a:srgbClr val="5444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1761" y="5103237"/>
            <a:ext cx="2941320" cy="1062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425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lna 4"/>
          <p:cNvSpPr/>
          <p:nvPr/>
        </p:nvSpPr>
        <p:spPr>
          <a:xfrm>
            <a:off x="6799270" y="-2430341"/>
            <a:ext cx="5745742" cy="3543533"/>
          </a:xfrm>
          <a:custGeom>
            <a:avLst/>
            <a:gdLst>
              <a:gd name="connsiteX0" fmla="*/ 0 w 5704200"/>
              <a:gd name="connsiteY0" fmla="*/ 456341 h 3650725"/>
              <a:gd name="connsiteX1" fmla="*/ 5555434 w 5704200"/>
              <a:gd name="connsiteY1" fmla="*/ 456341 h 3650725"/>
              <a:gd name="connsiteX2" fmla="*/ 5704200 w 5704200"/>
              <a:gd name="connsiteY2" fmla="*/ 3194384 h 3650725"/>
              <a:gd name="connsiteX3" fmla="*/ 148766 w 5704200"/>
              <a:gd name="connsiteY3" fmla="*/ 3194384 h 3650725"/>
              <a:gd name="connsiteX4" fmla="*/ 0 w 5704200"/>
              <a:gd name="connsiteY4" fmla="*/ 456341 h 3650725"/>
              <a:gd name="connsiteX0" fmla="*/ 41542 w 5745742"/>
              <a:gd name="connsiteY0" fmla="*/ 439115 h 3543533"/>
              <a:gd name="connsiteX1" fmla="*/ 5596976 w 5745742"/>
              <a:gd name="connsiteY1" fmla="*/ 439115 h 3543533"/>
              <a:gd name="connsiteX2" fmla="*/ 5745742 w 5745742"/>
              <a:gd name="connsiteY2" fmla="*/ 3177158 h 3543533"/>
              <a:gd name="connsiteX3" fmla="*/ 11553 w 5745742"/>
              <a:gd name="connsiteY3" fmla="*/ 2414012 h 3543533"/>
              <a:gd name="connsiteX4" fmla="*/ 41542 w 5745742"/>
              <a:gd name="connsiteY4" fmla="*/ 439115 h 3543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45742" h="3543533">
                <a:moveTo>
                  <a:pt x="41542" y="439115"/>
                </a:moveTo>
                <a:cubicBezTo>
                  <a:pt x="1893353" y="-1082021"/>
                  <a:pt x="3745165" y="1960250"/>
                  <a:pt x="5596976" y="439115"/>
                </a:cubicBezTo>
                <a:lnTo>
                  <a:pt x="5745742" y="3177158"/>
                </a:lnTo>
                <a:cubicBezTo>
                  <a:pt x="3893931" y="4698294"/>
                  <a:pt x="1863364" y="892877"/>
                  <a:pt x="11553" y="2414012"/>
                </a:cubicBezTo>
                <a:cubicBezTo>
                  <a:pt x="-38036" y="1501331"/>
                  <a:pt x="91131" y="1351796"/>
                  <a:pt x="41542" y="439115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  <a:scene3d>
            <a:camera prst="orthographicFront">
              <a:rot lat="0" lon="0" rev="210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3183" y="316259"/>
            <a:ext cx="1457269" cy="526272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597252" y="579395"/>
            <a:ext cx="52581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Predikce sucha v ČR</a:t>
            </a:r>
          </a:p>
        </p:txBody>
      </p:sp>
      <p:sp>
        <p:nvSpPr>
          <p:cNvPr id="6" name="Obdélník 5"/>
          <p:cNvSpPr/>
          <p:nvPr/>
        </p:nvSpPr>
        <p:spPr>
          <a:xfrm>
            <a:off x="597252" y="2063058"/>
            <a:ext cx="1033398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Modely ukazují do budoucna častější výskyt sucha v </a:t>
            </a:r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ČR.</a:t>
            </a:r>
            <a:endParaRPr lang="cs-CZ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V budoucnu možná nesoběstačnost ČR </a:t>
            </a:r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 </a:t>
            </a:r>
            <a:r>
              <a:rPr 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hlediska vodních zdrojů (import vody</a:t>
            </a:r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cs-CZ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Ohroženými oblastmi jsou velká </a:t>
            </a:r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města</a:t>
            </a:r>
            <a:endParaRPr lang="cs-CZ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418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lna 4"/>
          <p:cNvSpPr/>
          <p:nvPr/>
        </p:nvSpPr>
        <p:spPr>
          <a:xfrm>
            <a:off x="6799270" y="-2430341"/>
            <a:ext cx="5745742" cy="3543533"/>
          </a:xfrm>
          <a:custGeom>
            <a:avLst/>
            <a:gdLst>
              <a:gd name="connsiteX0" fmla="*/ 0 w 5704200"/>
              <a:gd name="connsiteY0" fmla="*/ 456341 h 3650725"/>
              <a:gd name="connsiteX1" fmla="*/ 5555434 w 5704200"/>
              <a:gd name="connsiteY1" fmla="*/ 456341 h 3650725"/>
              <a:gd name="connsiteX2" fmla="*/ 5704200 w 5704200"/>
              <a:gd name="connsiteY2" fmla="*/ 3194384 h 3650725"/>
              <a:gd name="connsiteX3" fmla="*/ 148766 w 5704200"/>
              <a:gd name="connsiteY3" fmla="*/ 3194384 h 3650725"/>
              <a:gd name="connsiteX4" fmla="*/ 0 w 5704200"/>
              <a:gd name="connsiteY4" fmla="*/ 456341 h 3650725"/>
              <a:gd name="connsiteX0" fmla="*/ 41542 w 5745742"/>
              <a:gd name="connsiteY0" fmla="*/ 439115 h 3543533"/>
              <a:gd name="connsiteX1" fmla="*/ 5596976 w 5745742"/>
              <a:gd name="connsiteY1" fmla="*/ 439115 h 3543533"/>
              <a:gd name="connsiteX2" fmla="*/ 5745742 w 5745742"/>
              <a:gd name="connsiteY2" fmla="*/ 3177158 h 3543533"/>
              <a:gd name="connsiteX3" fmla="*/ 11553 w 5745742"/>
              <a:gd name="connsiteY3" fmla="*/ 2414012 h 3543533"/>
              <a:gd name="connsiteX4" fmla="*/ 41542 w 5745742"/>
              <a:gd name="connsiteY4" fmla="*/ 439115 h 3543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45742" h="3543533">
                <a:moveTo>
                  <a:pt x="41542" y="439115"/>
                </a:moveTo>
                <a:cubicBezTo>
                  <a:pt x="1893353" y="-1082021"/>
                  <a:pt x="3745165" y="1960250"/>
                  <a:pt x="5596976" y="439115"/>
                </a:cubicBezTo>
                <a:lnTo>
                  <a:pt x="5745742" y="3177158"/>
                </a:lnTo>
                <a:cubicBezTo>
                  <a:pt x="3893931" y="4698294"/>
                  <a:pt x="1863364" y="892877"/>
                  <a:pt x="11553" y="2414012"/>
                </a:cubicBezTo>
                <a:cubicBezTo>
                  <a:pt x="-38036" y="1501331"/>
                  <a:pt x="91131" y="1351796"/>
                  <a:pt x="41542" y="439115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  <a:scene3d>
            <a:camera prst="orthographicFront">
              <a:rot lat="0" lon="0" rev="210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3183" y="316259"/>
            <a:ext cx="1457269" cy="526272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499785" y="613437"/>
            <a:ext cx="71929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Vliv sucha na ekonomiku ČR</a:t>
            </a:r>
          </a:p>
        </p:txBody>
      </p:sp>
      <p:sp>
        <p:nvSpPr>
          <p:cNvPr id="7" name="Obdélník 5"/>
          <p:cNvSpPr/>
          <p:nvPr/>
        </p:nvSpPr>
        <p:spPr>
          <a:xfrm>
            <a:off x="602873" y="1499175"/>
            <a:ext cx="956651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cs-CZ" sz="2600" b="1" dirty="0">
                <a:latin typeface="Arial" pitchFamily="34" charset="0"/>
                <a:cs typeface="Arial" pitchFamily="34" charset="0"/>
              </a:rPr>
              <a:t>V současnosti jsou dopočítávány škody za sucho v roce 201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600" b="1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cs-CZ" sz="2600" b="1" dirty="0">
                <a:latin typeface="Arial" pitchFamily="34" charset="0"/>
                <a:cs typeface="Arial" pitchFamily="34" charset="0"/>
              </a:rPr>
              <a:t>Odhad škod v zemědělství 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v 2018 </a:t>
            </a:r>
            <a:r>
              <a:rPr lang="cs-CZ" sz="2600" b="1" dirty="0">
                <a:latin typeface="Arial" pitchFamily="34" charset="0"/>
                <a:cs typeface="Arial" pitchFamily="34" charset="0"/>
              </a:rPr>
              <a:t>cca 10 mld. Kč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cs-CZ" sz="2600" b="1" dirty="0">
                <a:latin typeface="Arial" pitchFamily="34" charset="0"/>
                <a:cs typeface="Arial" pitchFamily="34" charset="0"/>
              </a:rPr>
              <a:t>Kompenzace za sucho (SZIF) 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2018</a:t>
            </a:r>
            <a:endParaRPr lang="cs-CZ" sz="2600" b="1" dirty="0">
              <a:latin typeface="Arial" pitchFamily="34" charset="0"/>
              <a:cs typeface="Arial" pitchFamily="34" charset="0"/>
            </a:endParaRPr>
          </a:p>
          <a:p>
            <a:pPr marL="1257300" lvl="2" indent="-342900">
              <a:buFont typeface="Arial" pitchFamily="34" charset="0"/>
              <a:buChar char="•"/>
            </a:pPr>
            <a:r>
              <a:rPr lang="cs-CZ" sz="2000" b="1" dirty="0">
                <a:latin typeface="Arial" pitchFamily="34" charset="0"/>
                <a:cs typeface="Arial" pitchFamily="34" charset="0"/>
              </a:rPr>
              <a:t>p</a:t>
            </a:r>
            <a:r>
              <a:rPr lang="cs-CZ" sz="2000" b="1" dirty="0" smtClean="0">
                <a:latin typeface="Arial" pitchFamily="34" charset="0"/>
                <a:cs typeface="Arial" pitchFamily="34" charset="0"/>
              </a:rPr>
              <a:t>řijato </a:t>
            </a:r>
            <a:r>
              <a:rPr lang="cs-CZ" sz="2000" b="1" dirty="0">
                <a:latin typeface="Arial" pitchFamily="34" charset="0"/>
                <a:cs typeface="Arial" pitchFamily="34" charset="0"/>
              </a:rPr>
              <a:t>9600 žádostí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endParaRPr lang="cs-CZ" sz="2000" b="1" dirty="0">
              <a:latin typeface="Arial" pitchFamily="34" charset="0"/>
              <a:cs typeface="Arial" pitchFamily="34" charset="0"/>
            </a:endParaRPr>
          </a:p>
          <a:p>
            <a:pPr marL="1257300" lvl="2" indent="-342900">
              <a:buFont typeface="Arial" pitchFamily="34" charset="0"/>
              <a:buChar char="•"/>
            </a:pPr>
            <a:r>
              <a:rPr lang="cs-CZ" sz="2000" b="1" dirty="0">
                <a:latin typeface="Arial" pitchFamily="34" charset="0"/>
                <a:cs typeface="Arial" pitchFamily="34" charset="0"/>
              </a:rPr>
              <a:t>1 </a:t>
            </a:r>
            <a:r>
              <a:rPr lang="cs-CZ" sz="2000" b="1" dirty="0" smtClean="0">
                <a:latin typeface="Arial" pitchFamily="34" charset="0"/>
                <a:cs typeface="Arial" pitchFamily="34" charset="0"/>
              </a:rPr>
              <a:t>mld. </a:t>
            </a:r>
            <a:r>
              <a:rPr lang="cs-CZ" sz="2000" b="1" dirty="0">
                <a:latin typeface="Arial" pitchFamily="34" charset="0"/>
                <a:cs typeface="Arial" pitchFamily="34" charset="0"/>
              </a:rPr>
              <a:t>Kč krmná </a:t>
            </a:r>
            <a:r>
              <a:rPr lang="cs-CZ" sz="2000" b="1" dirty="0" smtClean="0">
                <a:latin typeface="Arial" pitchFamily="34" charset="0"/>
                <a:cs typeface="Arial" pitchFamily="34" charset="0"/>
              </a:rPr>
              <a:t>píce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Škody </a:t>
            </a: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v lesích </a:t>
            </a: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v ČR dle dosavadních výpočtů </a:t>
            </a:r>
            <a:r>
              <a:rPr lang="cs-CZ" sz="2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cs-CZ" sz="2600" b="1" dirty="0" smtClean="0">
                <a:latin typeface="Arial" pitchFamily="34" charset="0"/>
                <a:cs typeface="Arial" pitchFamily="34" charset="0"/>
              </a:rPr>
            </a:b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cca </a:t>
            </a: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18 mld. Kč (pouze produkční funkce</a:t>
            </a: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).</a:t>
            </a:r>
            <a:endParaRPr lang="en-US" sz="2600" b="1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Tento </a:t>
            </a:r>
            <a:r>
              <a:rPr lang="cs-CZ" sz="2600" b="1" dirty="0">
                <a:latin typeface="Arial" pitchFamily="34" charset="0"/>
                <a:cs typeface="Arial" pitchFamily="34" charset="0"/>
              </a:rPr>
              <a:t>rok víme, že bude pravděpodobně ovlivněna cena česneku, cena </a:t>
            </a: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brambor.</a:t>
            </a:r>
            <a:endParaRPr lang="en-US" sz="2600" b="1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600" b="1" dirty="0" err="1">
                <a:latin typeface="Arial" pitchFamily="34" charset="0"/>
                <a:cs typeface="Arial" pitchFamily="34" charset="0"/>
              </a:rPr>
              <a:t>Pr</a:t>
            </a:r>
            <a:r>
              <a:rPr lang="cs-CZ" sz="2600" b="1" dirty="0">
                <a:latin typeface="Arial" pitchFamily="34" charset="0"/>
                <a:cs typeface="Arial" pitchFamily="34" charset="0"/>
              </a:rPr>
              <a:t>ůmysl ČR prozatím nebyl významně </a:t>
            </a: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ovlivněn.</a:t>
            </a:r>
            <a:endParaRPr lang="en-US" sz="2600" b="1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cs-CZ" sz="2600" b="1" dirty="0">
                <a:latin typeface="Arial" pitchFamily="34" charset="0"/>
                <a:cs typeface="Arial" pitchFamily="34" charset="0"/>
              </a:rPr>
              <a:t>Nadále zpřesňujeme, dopočítáváme </a:t>
            </a: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dopady.</a:t>
            </a:r>
            <a:endParaRPr lang="cs-CZ" sz="2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30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lna 4"/>
          <p:cNvSpPr/>
          <p:nvPr/>
        </p:nvSpPr>
        <p:spPr>
          <a:xfrm>
            <a:off x="6799270" y="-2430341"/>
            <a:ext cx="5745742" cy="3543533"/>
          </a:xfrm>
          <a:custGeom>
            <a:avLst/>
            <a:gdLst>
              <a:gd name="connsiteX0" fmla="*/ 0 w 5704200"/>
              <a:gd name="connsiteY0" fmla="*/ 456341 h 3650725"/>
              <a:gd name="connsiteX1" fmla="*/ 5555434 w 5704200"/>
              <a:gd name="connsiteY1" fmla="*/ 456341 h 3650725"/>
              <a:gd name="connsiteX2" fmla="*/ 5704200 w 5704200"/>
              <a:gd name="connsiteY2" fmla="*/ 3194384 h 3650725"/>
              <a:gd name="connsiteX3" fmla="*/ 148766 w 5704200"/>
              <a:gd name="connsiteY3" fmla="*/ 3194384 h 3650725"/>
              <a:gd name="connsiteX4" fmla="*/ 0 w 5704200"/>
              <a:gd name="connsiteY4" fmla="*/ 456341 h 3650725"/>
              <a:gd name="connsiteX0" fmla="*/ 41542 w 5745742"/>
              <a:gd name="connsiteY0" fmla="*/ 439115 h 3543533"/>
              <a:gd name="connsiteX1" fmla="*/ 5596976 w 5745742"/>
              <a:gd name="connsiteY1" fmla="*/ 439115 h 3543533"/>
              <a:gd name="connsiteX2" fmla="*/ 5745742 w 5745742"/>
              <a:gd name="connsiteY2" fmla="*/ 3177158 h 3543533"/>
              <a:gd name="connsiteX3" fmla="*/ 11553 w 5745742"/>
              <a:gd name="connsiteY3" fmla="*/ 2414012 h 3543533"/>
              <a:gd name="connsiteX4" fmla="*/ 41542 w 5745742"/>
              <a:gd name="connsiteY4" fmla="*/ 439115 h 3543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45742" h="3543533">
                <a:moveTo>
                  <a:pt x="41542" y="439115"/>
                </a:moveTo>
                <a:cubicBezTo>
                  <a:pt x="1893353" y="-1082021"/>
                  <a:pt x="3745165" y="1960250"/>
                  <a:pt x="5596976" y="439115"/>
                </a:cubicBezTo>
                <a:lnTo>
                  <a:pt x="5745742" y="3177158"/>
                </a:lnTo>
                <a:cubicBezTo>
                  <a:pt x="3893931" y="4698294"/>
                  <a:pt x="1863364" y="892877"/>
                  <a:pt x="11553" y="2414012"/>
                </a:cubicBezTo>
                <a:cubicBezTo>
                  <a:pt x="-38036" y="1501331"/>
                  <a:pt x="91131" y="1351796"/>
                  <a:pt x="41542" y="439115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  <a:scene3d>
            <a:camera prst="orthographicFront">
              <a:rot lat="0" lon="0" rev="210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3183" y="316259"/>
            <a:ext cx="1457269" cy="526272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607516" y="620406"/>
            <a:ext cx="59971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Ekonomika a voda v ČR</a:t>
            </a:r>
          </a:p>
        </p:txBody>
      </p:sp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0047994"/>
              </p:ext>
            </p:extLst>
          </p:nvPr>
        </p:nvGraphicFramePr>
        <p:xfrm>
          <a:off x="1516272" y="1611321"/>
          <a:ext cx="8648699" cy="5057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2006601" y="1422635"/>
            <a:ext cx="4170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Podíl spotřeby vody v průmyslu (</a:t>
            </a:r>
            <a:r>
              <a:rPr lang="en-US" b="1" dirty="0" smtClean="0"/>
              <a:t>%)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62835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lna 4"/>
          <p:cNvSpPr/>
          <p:nvPr/>
        </p:nvSpPr>
        <p:spPr>
          <a:xfrm>
            <a:off x="6799270" y="-2430341"/>
            <a:ext cx="5745742" cy="3543533"/>
          </a:xfrm>
          <a:custGeom>
            <a:avLst/>
            <a:gdLst>
              <a:gd name="connsiteX0" fmla="*/ 0 w 5704200"/>
              <a:gd name="connsiteY0" fmla="*/ 456341 h 3650725"/>
              <a:gd name="connsiteX1" fmla="*/ 5555434 w 5704200"/>
              <a:gd name="connsiteY1" fmla="*/ 456341 h 3650725"/>
              <a:gd name="connsiteX2" fmla="*/ 5704200 w 5704200"/>
              <a:gd name="connsiteY2" fmla="*/ 3194384 h 3650725"/>
              <a:gd name="connsiteX3" fmla="*/ 148766 w 5704200"/>
              <a:gd name="connsiteY3" fmla="*/ 3194384 h 3650725"/>
              <a:gd name="connsiteX4" fmla="*/ 0 w 5704200"/>
              <a:gd name="connsiteY4" fmla="*/ 456341 h 3650725"/>
              <a:gd name="connsiteX0" fmla="*/ 41542 w 5745742"/>
              <a:gd name="connsiteY0" fmla="*/ 439115 h 3543533"/>
              <a:gd name="connsiteX1" fmla="*/ 5596976 w 5745742"/>
              <a:gd name="connsiteY1" fmla="*/ 439115 h 3543533"/>
              <a:gd name="connsiteX2" fmla="*/ 5745742 w 5745742"/>
              <a:gd name="connsiteY2" fmla="*/ 3177158 h 3543533"/>
              <a:gd name="connsiteX3" fmla="*/ 11553 w 5745742"/>
              <a:gd name="connsiteY3" fmla="*/ 2414012 h 3543533"/>
              <a:gd name="connsiteX4" fmla="*/ 41542 w 5745742"/>
              <a:gd name="connsiteY4" fmla="*/ 439115 h 3543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45742" h="3543533">
                <a:moveTo>
                  <a:pt x="41542" y="439115"/>
                </a:moveTo>
                <a:cubicBezTo>
                  <a:pt x="1893353" y="-1082021"/>
                  <a:pt x="3745165" y="1960250"/>
                  <a:pt x="5596976" y="439115"/>
                </a:cubicBezTo>
                <a:lnTo>
                  <a:pt x="5745742" y="3177158"/>
                </a:lnTo>
                <a:cubicBezTo>
                  <a:pt x="3893931" y="4698294"/>
                  <a:pt x="1863364" y="892877"/>
                  <a:pt x="11553" y="2414012"/>
                </a:cubicBezTo>
                <a:cubicBezTo>
                  <a:pt x="-38036" y="1501331"/>
                  <a:pt x="91131" y="1351796"/>
                  <a:pt x="41542" y="439115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  <a:scene3d>
            <a:camera prst="orthographicFront">
              <a:rot lat="0" lon="0" rev="210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3183" y="316259"/>
            <a:ext cx="1457269" cy="526272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495761" y="659857"/>
            <a:ext cx="43897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Vodní </a:t>
            </a: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stopa v ČR</a:t>
            </a:r>
          </a:p>
        </p:txBody>
      </p:sp>
      <p:sp>
        <p:nvSpPr>
          <p:cNvPr id="3" name="Obdélník 2"/>
          <p:cNvSpPr/>
          <p:nvPr/>
        </p:nvSpPr>
        <p:spPr>
          <a:xfrm>
            <a:off x="495761" y="1693782"/>
            <a:ext cx="833680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Dokážeme </a:t>
            </a:r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spočítat, </a:t>
            </a:r>
            <a:r>
              <a:rPr 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kolik vody je potřeba na výrobu jednotlivých </a:t>
            </a:r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statků.</a:t>
            </a:r>
            <a:endParaRPr lang="cs-CZ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Tzv. vodní stopa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kg chleba je cca 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1500 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l vody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kg papíru 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300 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litrů vody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litr piva 100 až 300 litrů vody</a:t>
            </a:r>
          </a:p>
        </p:txBody>
      </p:sp>
      <p:graphicFrame>
        <p:nvGraphicFramePr>
          <p:cNvPr id="6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1912898"/>
              </p:ext>
            </p:extLst>
          </p:nvPr>
        </p:nvGraphicFramePr>
        <p:xfrm>
          <a:off x="7155594" y="2597953"/>
          <a:ext cx="4734858" cy="39189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0079006"/>
              </p:ext>
            </p:extLst>
          </p:nvPr>
        </p:nvGraphicFramePr>
        <p:xfrm>
          <a:off x="685984" y="4929152"/>
          <a:ext cx="4394016" cy="17511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15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88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7026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1" u="none" strike="noStrike" dirty="0" err="1">
                          <a:effectLst/>
                        </a:rPr>
                        <a:t>Vodní</a:t>
                      </a:r>
                      <a:r>
                        <a:rPr lang="en-US" sz="2200" b="1" u="none" strike="noStrike" dirty="0">
                          <a:effectLst/>
                        </a:rPr>
                        <a:t> </a:t>
                      </a:r>
                      <a:r>
                        <a:rPr lang="en-US" sz="2200" b="1" u="none" strike="noStrike" dirty="0" err="1">
                          <a:effectLst/>
                        </a:rPr>
                        <a:t>stopa</a:t>
                      </a:r>
                      <a:r>
                        <a:rPr lang="en-US" sz="2200" b="1" u="none" strike="noStrike" dirty="0">
                          <a:effectLst/>
                        </a:rPr>
                        <a:t> </a:t>
                      </a:r>
                      <a:r>
                        <a:rPr lang="en-US" sz="2200" b="1" u="none" strike="noStrike" dirty="0" err="1" smtClean="0">
                          <a:effectLst/>
                        </a:rPr>
                        <a:t>celkově</a:t>
                      </a:r>
                      <a:r>
                        <a:rPr lang="cs-CZ" sz="2200" b="1" u="none" strike="noStrike" dirty="0" smtClean="0">
                          <a:effectLst/>
                        </a:rPr>
                        <a:t> ČR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1" u="none" strike="noStrike">
                          <a:effectLst/>
                        </a:rPr>
                        <a:t>2050</a:t>
                      </a:r>
                      <a:endParaRPr lang="en-US" sz="2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7026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1" u="none" strike="noStrike" dirty="0" err="1">
                          <a:effectLst/>
                        </a:rPr>
                        <a:t>Vodní</a:t>
                      </a:r>
                      <a:r>
                        <a:rPr lang="en-US" sz="2200" b="1" u="none" strike="noStrike" dirty="0">
                          <a:effectLst/>
                        </a:rPr>
                        <a:t> </a:t>
                      </a:r>
                      <a:r>
                        <a:rPr lang="en-US" sz="2200" b="1" u="none" strike="noStrike" dirty="0" err="1">
                          <a:effectLst/>
                        </a:rPr>
                        <a:t>stopa</a:t>
                      </a:r>
                      <a:r>
                        <a:rPr lang="en-US" sz="2200" b="1" u="none" strike="noStrike" dirty="0">
                          <a:effectLst/>
                        </a:rPr>
                        <a:t> </a:t>
                      </a:r>
                      <a:r>
                        <a:rPr lang="en-US" sz="2200" b="1" u="none" strike="noStrike" dirty="0" err="1">
                          <a:effectLst/>
                        </a:rPr>
                        <a:t>na</a:t>
                      </a:r>
                      <a:r>
                        <a:rPr lang="en-US" sz="2200" b="1" u="none" strike="noStrike" dirty="0">
                          <a:effectLst/>
                        </a:rPr>
                        <a:t> </a:t>
                      </a:r>
                      <a:r>
                        <a:rPr lang="en-US" sz="2200" b="1" u="none" strike="noStrike" dirty="0" err="1" smtClean="0">
                          <a:effectLst/>
                        </a:rPr>
                        <a:t>obyvatele</a:t>
                      </a:r>
                      <a:r>
                        <a:rPr lang="cs-CZ" sz="2200" b="1" u="none" strike="noStrike" dirty="0" smtClean="0">
                          <a:effectLst/>
                        </a:rPr>
                        <a:t> ČR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1" u="none" strike="noStrike" dirty="0" smtClean="0">
                          <a:effectLst/>
                        </a:rPr>
                        <a:t>193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026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1" u="none" strike="noStrike" dirty="0" err="1">
                          <a:effectLst/>
                        </a:rPr>
                        <a:t>Vodní</a:t>
                      </a:r>
                      <a:r>
                        <a:rPr lang="en-US" sz="2200" b="1" u="none" strike="noStrike" dirty="0">
                          <a:effectLst/>
                        </a:rPr>
                        <a:t> </a:t>
                      </a:r>
                      <a:r>
                        <a:rPr lang="en-US" sz="2200" b="1" u="none" strike="noStrike" dirty="0" err="1">
                          <a:effectLst/>
                        </a:rPr>
                        <a:t>stopa</a:t>
                      </a:r>
                      <a:r>
                        <a:rPr lang="en-US" sz="2200" b="1" u="none" strike="noStrike" dirty="0">
                          <a:effectLst/>
                        </a:rPr>
                        <a:t> </a:t>
                      </a:r>
                      <a:r>
                        <a:rPr lang="en-US" sz="2200" b="1" u="none" strike="noStrike" dirty="0" err="1">
                          <a:effectLst/>
                        </a:rPr>
                        <a:t>obchod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1" u="none" strike="noStrike" dirty="0">
                          <a:effectLst/>
                        </a:rPr>
                        <a:t>1080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026">
                <a:tc>
                  <a:txBody>
                    <a:bodyPr/>
                    <a:lstStyle/>
                    <a:p>
                      <a:pPr algn="l" fontAlgn="b"/>
                      <a:r>
                        <a:rPr lang="pl-PL" sz="2200" b="1" u="none" strike="noStrike">
                          <a:effectLst/>
                        </a:rPr>
                        <a:t>Vodní stopa obchod na obyvatele</a:t>
                      </a:r>
                      <a:endParaRPr lang="pl-PL" sz="2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1" u="none" strike="noStrike" dirty="0" smtClean="0">
                          <a:effectLst/>
                        </a:rPr>
                        <a:t>102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4694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lna 4"/>
          <p:cNvSpPr/>
          <p:nvPr/>
        </p:nvSpPr>
        <p:spPr>
          <a:xfrm>
            <a:off x="6799270" y="-2430341"/>
            <a:ext cx="5745742" cy="3543533"/>
          </a:xfrm>
          <a:custGeom>
            <a:avLst/>
            <a:gdLst>
              <a:gd name="connsiteX0" fmla="*/ 0 w 5704200"/>
              <a:gd name="connsiteY0" fmla="*/ 456341 h 3650725"/>
              <a:gd name="connsiteX1" fmla="*/ 5555434 w 5704200"/>
              <a:gd name="connsiteY1" fmla="*/ 456341 h 3650725"/>
              <a:gd name="connsiteX2" fmla="*/ 5704200 w 5704200"/>
              <a:gd name="connsiteY2" fmla="*/ 3194384 h 3650725"/>
              <a:gd name="connsiteX3" fmla="*/ 148766 w 5704200"/>
              <a:gd name="connsiteY3" fmla="*/ 3194384 h 3650725"/>
              <a:gd name="connsiteX4" fmla="*/ 0 w 5704200"/>
              <a:gd name="connsiteY4" fmla="*/ 456341 h 3650725"/>
              <a:gd name="connsiteX0" fmla="*/ 41542 w 5745742"/>
              <a:gd name="connsiteY0" fmla="*/ 439115 h 3543533"/>
              <a:gd name="connsiteX1" fmla="*/ 5596976 w 5745742"/>
              <a:gd name="connsiteY1" fmla="*/ 439115 h 3543533"/>
              <a:gd name="connsiteX2" fmla="*/ 5745742 w 5745742"/>
              <a:gd name="connsiteY2" fmla="*/ 3177158 h 3543533"/>
              <a:gd name="connsiteX3" fmla="*/ 11553 w 5745742"/>
              <a:gd name="connsiteY3" fmla="*/ 2414012 h 3543533"/>
              <a:gd name="connsiteX4" fmla="*/ 41542 w 5745742"/>
              <a:gd name="connsiteY4" fmla="*/ 439115 h 3543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45742" h="3543533">
                <a:moveTo>
                  <a:pt x="41542" y="439115"/>
                </a:moveTo>
                <a:cubicBezTo>
                  <a:pt x="1893353" y="-1082021"/>
                  <a:pt x="3745165" y="1960250"/>
                  <a:pt x="5596976" y="439115"/>
                </a:cubicBezTo>
                <a:lnTo>
                  <a:pt x="5745742" y="3177158"/>
                </a:lnTo>
                <a:cubicBezTo>
                  <a:pt x="3893931" y="4698294"/>
                  <a:pt x="1863364" y="892877"/>
                  <a:pt x="11553" y="2414012"/>
                </a:cubicBezTo>
                <a:cubicBezTo>
                  <a:pt x="-38036" y="1501331"/>
                  <a:pt x="91131" y="1351796"/>
                  <a:pt x="41542" y="439115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  <a:scene3d>
            <a:camera prst="orthographicFront">
              <a:rot lat="0" lon="0" rev="210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3183" y="316259"/>
            <a:ext cx="1457269" cy="526272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799798" y="893186"/>
            <a:ext cx="73869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Odhad dopadu na ekonomiku</a:t>
            </a:r>
          </a:p>
        </p:txBody>
      </p:sp>
      <p:sp>
        <p:nvSpPr>
          <p:cNvPr id="7" name="Obdélník 6"/>
          <p:cNvSpPr/>
          <p:nvPr/>
        </p:nvSpPr>
        <p:spPr>
          <a:xfrm>
            <a:off x="1" y="2551837"/>
            <a:ext cx="1219200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600" b="1" dirty="0">
                <a:latin typeface="Arial" pitchFamily="34" charset="0"/>
                <a:cs typeface="Arial" pitchFamily="34" charset="0"/>
              </a:rPr>
              <a:t>Použita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skute</a:t>
            </a: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čná data </a:t>
            </a:r>
            <a:r>
              <a:rPr lang="cs-CZ" sz="2600" b="1" dirty="0">
                <a:latin typeface="Arial" pitchFamily="34" charset="0"/>
                <a:cs typeface="Arial" pitchFamily="34" charset="0"/>
              </a:rPr>
              <a:t>z více než 150 odvětví ekonomiky ČR a jejich využití </a:t>
            </a: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dešťové, povrchové a podzemní </a:t>
            </a: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vody. </a:t>
            </a:r>
            <a:endParaRPr lang="cs-CZ" sz="26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cs-CZ" sz="26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cs-CZ" sz="2600" b="1" u="sng" dirty="0">
                <a:latin typeface="Arial" pitchFamily="34" charset="0"/>
                <a:cs typeface="Arial" pitchFamily="34" charset="0"/>
              </a:rPr>
              <a:t>Scénáře</a:t>
            </a:r>
          </a:p>
          <a:p>
            <a:pPr algn="ctr"/>
            <a:endParaRPr lang="cs-CZ" sz="2600" b="1" u="sng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cs-CZ" sz="2600" b="1" dirty="0">
                <a:latin typeface="Arial" pitchFamily="34" charset="0"/>
                <a:cs typeface="Arial" pitchFamily="34" charset="0"/>
              </a:rPr>
              <a:t>1. Množství dešťové, povrchové a podzemní vody </a:t>
            </a: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je </a:t>
            </a:r>
            <a:r>
              <a:rPr lang="cs-CZ" sz="2600" b="1" dirty="0">
                <a:latin typeface="Arial" pitchFamily="34" charset="0"/>
                <a:cs typeface="Arial" pitchFamily="34" charset="0"/>
              </a:rPr>
              <a:t>redukováno o 25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%</a:t>
            </a:r>
            <a:endParaRPr lang="cs-CZ" sz="2600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cs-CZ" sz="2600" b="1" dirty="0">
                <a:latin typeface="Arial" pitchFamily="34" charset="0"/>
                <a:cs typeface="Arial" pitchFamily="34" charset="0"/>
              </a:rPr>
              <a:t>2. Množství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cs-CZ" sz="2600" b="1" dirty="0">
                <a:latin typeface="Arial" pitchFamily="34" charset="0"/>
                <a:cs typeface="Arial" pitchFamily="34" charset="0"/>
              </a:rPr>
              <a:t>dešťové, povrchové a podzemní vody </a:t>
            </a: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je </a:t>
            </a:r>
            <a:r>
              <a:rPr lang="cs-CZ" sz="2600" b="1" dirty="0">
                <a:latin typeface="Arial" pitchFamily="34" charset="0"/>
                <a:cs typeface="Arial" pitchFamily="34" charset="0"/>
              </a:rPr>
              <a:t>redukován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o </a:t>
            </a:r>
            <a:r>
              <a:rPr lang="cs-CZ" sz="2600" b="1" dirty="0">
                <a:latin typeface="Arial" pitchFamily="34" charset="0"/>
                <a:cs typeface="Arial" pitchFamily="34" charset="0"/>
              </a:rPr>
              <a:t>o 50 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572548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lna 4"/>
          <p:cNvSpPr/>
          <p:nvPr/>
        </p:nvSpPr>
        <p:spPr>
          <a:xfrm>
            <a:off x="6799270" y="-2430341"/>
            <a:ext cx="5745742" cy="3543533"/>
          </a:xfrm>
          <a:custGeom>
            <a:avLst/>
            <a:gdLst>
              <a:gd name="connsiteX0" fmla="*/ 0 w 5704200"/>
              <a:gd name="connsiteY0" fmla="*/ 456341 h 3650725"/>
              <a:gd name="connsiteX1" fmla="*/ 5555434 w 5704200"/>
              <a:gd name="connsiteY1" fmla="*/ 456341 h 3650725"/>
              <a:gd name="connsiteX2" fmla="*/ 5704200 w 5704200"/>
              <a:gd name="connsiteY2" fmla="*/ 3194384 h 3650725"/>
              <a:gd name="connsiteX3" fmla="*/ 148766 w 5704200"/>
              <a:gd name="connsiteY3" fmla="*/ 3194384 h 3650725"/>
              <a:gd name="connsiteX4" fmla="*/ 0 w 5704200"/>
              <a:gd name="connsiteY4" fmla="*/ 456341 h 3650725"/>
              <a:gd name="connsiteX0" fmla="*/ 41542 w 5745742"/>
              <a:gd name="connsiteY0" fmla="*/ 439115 h 3543533"/>
              <a:gd name="connsiteX1" fmla="*/ 5596976 w 5745742"/>
              <a:gd name="connsiteY1" fmla="*/ 439115 h 3543533"/>
              <a:gd name="connsiteX2" fmla="*/ 5745742 w 5745742"/>
              <a:gd name="connsiteY2" fmla="*/ 3177158 h 3543533"/>
              <a:gd name="connsiteX3" fmla="*/ 11553 w 5745742"/>
              <a:gd name="connsiteY3" fmla="*/ 2414012 h 3543533"/>
              <a:gd name="connsiteX4" fmla="*/ 41542 w 5745742"/>
              <a:gd name="connsiteY4" fmla="*/ 439115 h 3543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45742" h="3543533">
                <a:moveTo>
                  <a:pt x="41542" y="439115"/>
                </a:moveTo>
                <a:cubicBezTo>
                  <a:pt x="1893353" y="-1082021"/>
                  <a:pt x="3745165" y="1960250"/>
                  <a:pt x="5596976" y="439115"/>
                </a:cubicBezTo>
                <a:lnTo>
                  <a:pt x="5745742" y="3177158"/>
                </a:lnTo>
                <a:cubicBezTo>
                  <a:pt x="3893931" y="4698294"/>
                  <a:pt x="1863364" y="892877"/>
                  <a:pt x="11553" y="2414012"/>
                </a:cubicBezTo>
                <a:cubicBezTo>
                  <a:pt x="-38036" y="1501331"/>
                  <a:pt x="91131" y="1351796"/>
                  <a:pt x="41542" y="439115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  <a:scene3d>
            <a:camera prst="orthographicFront">
              <a:rot lat="0" lon="0" rev="210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3183" y="316259"/>
            <a:ext cx="1457269" cy="526272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749395" y="842531"/>
            <a:ext cx="82609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Odhad dopadu sucha na HDP ČR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521" y="2646139"/>
            <a:ext cx="10890299" cy="2427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89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lna 4"/>
          <p:cNvSpPr/>
          <p:nvPr/>
        </p:nvSpPr>
        <p:spPr>
          <a:xfrm>
            <a:off x="6799270" y="-2430341"/>
            <a:ext cx="5745742" cy="3543533"/>
          </a:xfrm>
          <a:custGeom>
            <a:avLst/>
            <a:gdLst>
              <a:gd name="connsiteX0" fmla="*/ 0 w 5704200"/>
              <a:gd name="connsiteY0" fmla="*/ 456341 h 3650725"/>
              <a:gd name="connsiteX1" fmla="*/ 5555434 w 5704200"/>
              <a:gd name="connsiteY1" fmla="*/ 456341 h 3650725"/>
              <a:gd name="connsiteX2" fmla="*/ 5704200 w 5704200"/>
              <a:gd name="connsiteY2" fmla="*/ 3194384 h 3650725"/>
              <a:gd name="connsiteX3" fmla="*/ 148766 w 5704200"/>
              <a:gd name="connsiteY3" fmla="*/ 3194384 h 3650725"/>
              <a:gd name="connsiteX4" fmla="*/ 0 w 5704200"/>
              <a:gd name="connsiteY4" fmla="*/ 456341 h 3650725"/>
              <a:gd name="connsiteX0" fmla="*/ 41542 w 5745742"/>
              <a:gd name="connsiteY0" fmla="*/ 439115 h 3543533"/>
              <a:gd name="connsiteX1" fmla="*/ 5596976 w 5745742"/>
              <a:gd name="connsiteY1" fmla="*/ 439115 h 3543533"/>
              <a:gd name="connsiteX2" fmla="*/ 5745742 w 5745742"/>
              <a:gd name="connsiteY2" fmla="*/ 3177158 h 3543533"/>
              <a:gd name="connsiteX3" fmla="*/ 11553 w 5745742"/>
              <a:gd name="connsiteY3" fmla="*/ 2414012 h 3543533"/>
              <a:gd name="connsiteX4" fmla="*/ 41542 w 5745742"/>
              <a:gd name="connsiteY4" fmla="*/ 439115 h 3543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45742" h="3543533">
                <a:moveTo>
                  <a:pt x="41542" y="439115"/>
                </a:moveTo>
                <a:cubicBezTo>
                  <a:pt x="1893353" y="-1082021"/>
                  <a:pt x="3745165" y="1960250"/>
                  <a:pt x="5596976" y="439115"/>
                </a:cubicBezTo>
                <a:lnTo>
                  <a:pt x="5745742" y="3177158"/>
                </a:lnTo>
                <a:cubicBezTo>
                  <a:pt x="3893931" y="4698294"/>
                  <a:pt x="1863364" y="892877"/>
                  <a:pt x="11553" y="2414012"/>
                </a:cubicBezTo>
                <a:cubicBezTo>
                  <a:pt x="-38036" y="1501331"/>
                  <a:pt x="91131" y="1351796"/>
                  <a:pt x="41542" y="439115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  <a:scene3d>
            <a:camera prst="orthographicFront">
              <a:rot lat="0" lon="0" rev="210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3183" y="316259"/>
            <a:ext cx="1457269" cy="526272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853130" y="842531"/>
            <a:ext cx="570861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Hrozí nám v </a:t>
            </a:r>
            <a: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budoucnu</a:t>
            </a:r>
          </a:p>
          <a:p>
            <a: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kolaps </a:t>
            </a: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ekonomiky?</a:t>
            </a:r>
          </a:p>
        </p:txBody>
      </p:sp>
      <p:sp>
        <p:nvSpPr>
          <p:cNvPr id="6" name="Obdélník 5"/>
          <p:cNvSpPr/>
          <p:nvPr/>
        </p:nvSpPr>
        <p:spPr>
          <a:xfrm>
            <a:off x="853130" y="2584447"/>
            <a:ext cx="10298138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cs-CZ" sz="2600" b="1" dirty="0">
                <a:latin typeface="Arial" pitchFamily="34" charset="0"/>
                <a:cs typeface="Arial" pitchFamily="34" charset="0"/>
              </a:rPr>
              <a:t>Bez vody není jakékoliv ekonomické </a:t>
            </a: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aktivity.</a:t>
            </a:r>
            <a:endParaRPr lang="cs-CZ" sz="2600" b="1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cs-CZ" sz="2600" b="1" dirty="0">
                <a:latin typeface="Arial" pitchFamily="34" charset="0"/>
                <a:cs typeface="Arial" pitchFamily="34" charset="0"/>
              </a:rPr>
              <a:t>Představená čísla 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v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prvn</a:t>
            </a: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ím sloupci jsou </a:t>
            </a:r>
            <a:r>
              <a:rPr lang="cs-CZ" sz="2600" b="1" dirty="0">
                <a:latin typeface="Arial" pitchFamily="34" charset="0"/>
                <a:cs typeface="Arial" pitchFamily="34" charset="0"/>
              </a:rPr>
              <a:t>minimální </a:t>
            </a: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odhady.</a:t>
            </a:r>
            <a:endParaRPr lang="cs-CZ" sz="2600" b="1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cs-CZ" sz="2600" b="1" dirty="0">
                <a:latin typeface="Arial" pitchFamily="34" charset="0"/>
                <a:cs typeface="Arial" pitchFamily="34" charset="0"/>
              </a:rPr>
              <a:t>Nejsou zde zahrnuty další náklady v </a:t>
            </a: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podobě např. vlivu </a:t>
            </a:r>
            <a:r>
              <a:rPr lang="cs-CZ" sz="2600" b="1" dirty="0">
                <a:latin typeface="Arial" pitchFamily="34" charset="0"/>
                <a:cs typeface="Arial" pitchFamily="34" charset="0"/>
              </a:rPr>
              <a:t>na život a zdraví obyvatel, vyplacené škody z pojištění, </a:t>
            </a: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náklady spjaté se škodami </a:t>
            </a:r>
            <a:r>
              <a:rPr lang="cs-CZ" sz="2600" b="1" dirty="0">
                <a:latin typeface="Arial" pitchFamily="34" charset="0"/>
                <a:cs typeface="Arial" pitchFamily="34" charset="0"/>
              </a:rPr>
              <a:t>na životním prostředí, </a:t>
            </a: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náklady sociální, požáry </a:t>
            </a:r>
            <a:r>
              <a:rPr lang="cs-CZ" sz="2600" b="1" dirty="0">
                <a:latin typeface="Arial" pitchFamily="34" charset="0"/>
                <a:cs typeface="Arial" pitchFamily="34" charset="0"/>
              </a:rPr>
              <a:t>v důsledku </a:t>
            </a: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sucha, </a:t>
            </a:r>
            <a:r>
              <a:rPr lang="cs-CZ" sz="2600" b="1" dirty="0">
                <a:latin typeface="Arial" pitchFamily="34" charset="0"/>
                <a:cs typeface="Arial" pitchFamily="34" charset="0"/>
              </a:rPr>
              <a:t>snížení cen nemovitostí atd.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Ostatní náklady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dle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zku</a:t>
            </a:r>
            <a:r>
              <a:rPr lang="cs-CZ" sz="2600" b="1" dirty="0">
                <a:latin typeface="Arial" pitchFamily="34" charset="0"/>
                <a:cs typeface="Arial" pitchFamily="34" charset="0"/>
              </a:rPr>
              <a:t>šeností ze zahraničí </a:t>
            </a: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zpravidla výrazně převyšují </a:t>
            </a:r>
            <a:r>
              <a:rPr lang="cs-CZ" sz="2600" b="1" dirty="0">
                <a:latin typeface="Arial" pitchFamily="34" charset="0"/>
                <a:cs typeface="Arial" pitchFamily="34" charset="0"/>
              </a:rPr>
              <a:t>náklady </a:t>
            </a: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snížení </a:t>
            </a: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produkce.</a:t>
            </a:r>
            <a:endParaRPr lang="cs-CZ" sz="2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309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lna 4"/>
          <p:cNvSpPr/>
          <p:nvPr/>
        </p:nvSpPr>
        <p:spPr>
          <a:xfrm>
            <a:off x="6799270" y="-2430341"/>
            <a:ext cx="5745742" cy="3543533"/>
          </a:xfrm>
          <a:custGeom>
            <a:avLst/>
            <a:gdLst>
              <a:gd name="connsiteX0" fmla="*/ 0 w 5704200"/>
              <a:gd name="connsiteY0" fmla="*/ 456341 h 3650725"/>
              <a:gd name="connsiteX1" fmla="*/ 5555434 w 5704200"/>
              <a:gd name="connsiteY1" fmla="*/ 456341 h 3650725"/>
              <a:gd name="connsiteX2" fmla="*/ 5704200 w 5704200"/>
              <a:gd name="connsiteY2" fmla="*/ 3194384 h 3650725"/>
              <a:gd name="connsiteX3" fmla="*/ 148766 w 5704200"/>
              <a:gd name="connsiteY3" fmla="*/ 3194384 h 3650725"/>
              <a:gd name="connsiteX4" fmla="*/ 0 w 5704200"/>
              <a:gd name="connsiteY4" fmla="*/ 456341 h 3650725"/>
              <a:gd name="connsiteX0" fmla="*/ 41542 w 5745742"/>
              <a:gd name="connsiteY0" fmla="*/ 439115 h 3543533"/>
              <a:gd name="connsiteX1" fmla="*/ 5596976 w 5745742"/>
              <a:gd name="connsiteY1" fmla="*/ 439115 h 3543533"/>
              <a:gd name="connsiteX2" fmla="*/ 5745742 w 5745742"/>
              <a:gd name="connsiteY2" fmla="*/ 3177158 h 3543533"/>
              <a:gd name="connsiteX3" fmla="*/ 11553 w 5745742"/>
              <a:gd name="connsiteY3" fmla="*/ 2414012 h 3543533"/>
              <a:gd name="connsiteX4" fmla="*/ 41542 w 5745742"/>
              <a:gd name="connsiteY4" fmla="*/ 439115 h 3543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45742" h="3543533">
                <a:moveTo>
                  <a:pt x="41542" y="439115"/>
                </a:moveTo>
                <a:cubicBezTo>
                  <a:pt x="1893353" y="-1082021"/>
                  <a:pt x="3745165" y="1960250"/>
                  <a:pt x="5596976" y="439115"/>
                </a:cubicBezTo>
                <a:lnTo>
                  <a:pt x="5745742" y="3177158"/>
                </a:lnTo>
                <a:cubicBezTo>
                  <a:pt x="3893931" y="4698294"/>
                  <a:pt x="1863364" y="892877"/>
                  <a:pt x="11553" y="2414012"/>
                </a:cubicBezTo>
                <a:cubicBezTo>
                  <a:pt x="-38036" y="1501331"/>
                  <a:pt x="91131" y="1351796"/>
                  <a:pt x="41542" y="439115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  <a:scene3d>
            <a:camera prst="orthographicFront">
              <a:rot lat="0" lon="0" rev="210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3183" y="316259"/>
            <a:ext cx="1457269" cy="526272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672603" y="1013631"/>
            <a:ext cx="40607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Shrnutí a řešení</a:t>
            </a:r>
          </a:p>
        </p:txBody>
      </p:sp>
      <p:sp>
        <p:nvSpPr>
          <p:cNvPr id="3" name="Obdélník 2"/>
          <p:cNvSpPr/>
          <p:nvPr/>
        </p:nvSpPr>
        <p:spPr>
          <a:xfrm>
            <a:off x="678016" y="1879133"/>
            <a:ext cx="10858549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cs-CZ" sz="2600" b="1" dirty="0">
                <a:latin typeface="Arial" pitchFamily="34" charset="0"/>
                <a:cs typeface="Arial" pitchFamily="34" charset="0"/>
              </a:rPr>
              <a:t>Četnost výskytu sucha se zvyšuje a je pravděpodobné, že jeho výskyt se bude </a:t>
            </a: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opakovat.</a:t>
            </a:r>
            <a:endParaRPr lang="cs-CZ" sz="2600" b="1" dirty="0"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cs-CZ" sz="2600" b="1" dirty="0">
                <a:latin typeface="Arial" pitchFamily="34" charset="0"/>
                <a:cs typeface="Arial" pitchFamily="34" charset="0"/>
              </a:rPr>
              <a:t>Je nutný zásah vlády (</a:t>
            </a: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viz </a:t>
            </a:r>
            <a:r>
              <a:rPr lang="cs-CZ" sz="2600" b="1" dirty="0">
                <a:latin typeface="Arial" pitchFamily="34" charset="0"/>
                <a:cs typeface="Arial" pitchFamily="34" charset="0"/>
              </a:rPr>
              <a:t>Německo)</a:t>
            </a:r>
          </a:p>
          <a:p>
            <a:pPr marL="800100" lvl="1" indent="-342900" algn="just">
              <a:buFont typeface="Arial" pitchFamily="34" charset="0"/>
              <a:buChar char="•"/>
            </a:pP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Systém nabídky a poptávky </a:t>
            </a:r>
            <a:r>
              <a:rPr lang="cs-CZ" sz="2600" b="1" dirty="0">
                <a:latin typeface="Arial" pitchFamily="34" charset="0"/>
                <a:cs typeface="Arial" pitchFamily="34" charset="0"/>
              </a:rPr>
              <a:t>není v souladu s dlouhodobými potřebami lidské společnosti. </a:t>
            </a:r>
          </a:p>
          <a:p>
            <a:pPr marL="800100" lvl="1" indent="-342900" algn="just">
              <a:buFont typeface="Arial" pitchFamily="34" charset="0"/>
              <a:buChar char="•"/>
            </a:pPr>
            <a:r>
              <a:rPr lang="cs-CZ" sz="2600" b="1" dirty="0">
                <a:latin typeface="Arial" pitchFamily="34" charset="0"/>
                <a:cs typeface="Arial" pitchFamily="34" charset="0"/>
              </a:rPr>
              <a:t>Vzdálená budoucnost je diskontována tak, že nemá žádnou váhu.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cs-CZ" sz="2600" b="1" dirty="0">
                <a:latin typeface="Arial" pitchFamily="34" charset="0"/>
                <a:cs typeface="Arial" pitchFamily="34" charset="0"/>
              </a:rPr>
              <a:t>Je třeba účelně nastavit správné politiky státu na boj se suchem (nedostatkem vody)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resp.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klimatickou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zm</a:t>
            </a:r>
            <a:r>
              <a:rPr lang="cs-CZ" sz="2600" b="1" dirty="0">
                <a:latin typeface="Arial" pitchFamily="34" charset="0"/>
                <a:cs typeface="Arial" pitchFamily="34" charset="0"/>
              </a:rPr>
              <a:t>ěnou jako </a:t>
            </a: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takovou.</a:t>
            </a:r>
            <a:endParaRPr lang="cs-CZ" sz="2600" b="1" dirty="0"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Všechna </a:t>
            </a:r>
            <a:r>
              <a:rPr lang="cs-CZ" sz="2600" b="1" dirty="0">
                <a:latin typeface="Arial" pitchFamily="34" charset="0"/>
                <a:cs typeface="Arial" pitchFamily="34" charset="0"/>
              </a:rPr>
              <a:t>řešení musí být podložena analýzou nákladů </a:t>
            </a:r>
            <a:endParaRPr lang="cs-CZ" sz="2600" b="1" dirty="0" smtClean="0">
              <a:latin typeface="Arial" pitchFamily="34" charset="0"/>
              <a:cs typeface="Arial" pitchFamily="34" charset="0"/>
            </a:endParaRPr>
          </a:p>
          <a:p>
            <a:pPr lvl="1" algn="just"/>
            <a:r>
              <a:rPr lang="cs-CZ" sz="2600" b="1" dirty="0" smtClean="0">
                <a:latin typeface="Arial" pitchFamily="34" charset="0"/>
                <a:cs typeface="Arial" pitchFamily="34" charset="0"/>
              </a:rPr>
              <a:t>a přínosů.</a:t>
            </a:r>
            <a:endParaRPr lang="cs-CZ" sz="2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886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lna 4"/>
          <p:cNvSpPr/>
          <p:nvPr/>
        </p:nvSpPr>
        <p:spPr>
          <a:xfrm>
            <a:off x="6799270" y="-2430341"/>
            <a:ext cx="5745742" cy="3543533"/>
          </a:xfrm>
          <a:custGeom>
            <a:avLst/>
            <a:gdLst>
              <a:gd name="connsiteX0" fmla="*/ 0 w 5704200"/>
              <a:gd name="connsiteY0" fmla="*/ 456341 h 3650725"/>
              <a:gd name="connsiteX1" fmla="*/ 5555434 w 5704200"/>
              <a:gd name="connsiteY1" fmla="*/ 456341 h 3650725"/>
              <a:gd name="connsiteX2" fmla="*/ 5704200 w 5704200"/>
              <a:gd name="connsiteY2" fmla="*/ 3194384 h 3650725"/>
              <a:gd name="connsiteX3" fmla="*/ 148766 w 5704200"/>
              <a:gd name="connsiteY3" fmla="*/ 3194384 h 3650725"/>
              <a:gd name="connsiteX4" fmla="*/ 0 w 5704200"/>
              <a:gd name="connsiteY4" fmla="*/ 456341 h 3650725"/>
              <a:gd name="connsiteX0" fmla="*/ 41542 w 5745742"/>
              <a:gd name="connsiteY0" fmla="*/ 439115 h 3543533"/>
              <a:gd name="connsiteX1" fmla="*/ 5596976 w 5745742"/>
              <a:gd name="connsiteY1" fmla="*/ 439115 h 3543533"/>
              <a:gd name="connsiteX2" fmla="*/ 5745742 w 5745742"/>
              <a:gd name="connsiteY2" fmla="*/ 3177158 h 3543533"/>
              <a:gd name="connsiteX3" fmla="*/ 11553 w 5745742"/>
              <a:gd name="connsiteY3" fmla="*/ 2414012 h 3543533"/>
              <a:gd name="connsiteX4" fmla="*/ 41542 w 5745742"/>
              <a:gd name="connsiteY4" fmla="*/ 439115 h 3543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45742" h="3543533">
                <a:moveTo>
                  <a:pt x="41542" y="439115"/>
                </a:moveTo>
                <a:cubicBezTo>
                  <a:pt x="1893353" y="-1082021"/>
                  <a:pt x="3745165" y="1960250"/>
                  <a:pt x="5596976" y="439115"/>
                </a:cubicBezTo>
                <a:lnTo>
                  <a:pt x="5745742" y="3177158"/>
                </a:lnTo>
                <a:cubicBezTo>
                  <a:pt x="3893931" y="4698294"/>
                  <a:pt x="1863364" y="892877"/>
                  <a:pt x="11553" y="2414012"/>
                </a:cubicBezTo>
                <a:cubicBezTo>
                  <a:pt x="-38036" y="1501331"/>
                  <a:pt x="91131" y="1351796"/>
                  <a:pt x="41542" y="439115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  <a:scene3d>
            <a:camera prst="orthographicFront">
              <a:rot lat="0" lon="0" rev="210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3183" y="316259"/>
            <a:ext cx="1457269" cy="526272"/>
          </a:xfrm>
          <a:prstGeom prst="rect">
            <a:avLst/>
          </a:prstGeom>
        </p:spPr>
      </p:pic>
      <p:sp>
        <p:nvSpPr>
          <p:cNvPr id="7" name="Obdélník 6"/>
          <p:cNvSpPr/>
          <p:nvPr/>
        </p:nvSpPr>
        <p:spPr>
          <a:xfrm>
            <a:off x="633874" y="2083246"/>
            <a:ext cx="11256578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cs-CZ" sz="2600" b="1" dirty="0">
                <a:latin typeface="Arial" pitchFamily="34" charset="0"/>
                <a:cs typeface="Arial" pitchFamily="34" charset="0"/>
              </a:rPr>
              <a:t>Náš výzkum ukazuje, že 1 Kč investovaná do proaktivních adaptačních řízení rizik ušetří 2 Kč nákladů na odstranění škod po výskytu </a:t>
            </a: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sucha.</a:t>
            </a:r>
            <a:endParaRPr lang="cs-CZ" sz="2600" b="1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Trh </a:t>
            </a:r>
            <a:r>
              <a:rPr lang="cs-CZ" sz="2600" b="1" dirty="0">
                <a:latin typeface="Arial" pitchFamily="34" charset="0"/>
                <a:cs typeface="Arial" pitchFamily="34" charset="0"/>
              </a:rPr>
              <a:t>s vodou (správná cena </a:t>
            </a: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vody reflektující externí náklady spjaté s užíváním vody)</a:t>
            </a:r>
            <a:endParaRPr lang="cs-CZ" sz="2600" b="1" dirty="0"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cs-CZ" sz="2600" b="1" dirty="0">
                <a:latin typeface="Arial" pitchFamily="34" charset="0"/>
                <a:cs typeface="Arial" pitchFamily="34" charset="0"/>
              </a:rPr>
              <a:t>P</a:t>
            </a: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ovolenky </a:t>
            </a:r>
            <a:r>
              <a:rPr lang="cs-CZ" sz="2600" b="1" dirty="0">
                <a:latin typeface="Arial" pitchFamily="34" charset="0"/>
                <a:cs typeface="Arial" pitchFamily="34" charset="0"/>
              </a:rPr>
              <a:t>na znečištění </a:t>
            </a: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vody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Propojení </a:t>
            </a:r>
            <a:r>
              <a:rPr lang="cs-CZ" sz="2600" b="1" dirty="0">
                <a:latin typeface="Arial" pitchFamily="34" charset="0"/>
                <a:cs typeface="Arial" pitchFamily="34" charset="0"/>
              </a:rPr>
              <a:t>vodárenské </a:t>
            </a: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infrastruktury</a:t>
            </a:r>
            <a:endParaRPr lang="cs-CZ" sz="2600" b="1" dirty="0"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Změna systému pojištění</a:t>
            </a:r>
            <a:endParaRPr lang="cs-CZ" sz="2600" b="1" dirty="0"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Nákladání s vodou (cirkulární ekonomika, změna chování spotřebitele)</a:t>
            </a:r>
            <a:endParaRPr lang="cs-CZ" sz="2600" b="1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2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672603" y="1013631"/>
            <a:ext cx="40607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Shrnutí a řešení</a:t>
            </a:r>
          </a:p>
        </p:txBody>
      </p:sp>
    </p:spTree>
    <p:extLst>
      <p:ext uri="{BB962C8B-B14F-4D97-AF65-F5344CB8AC3E}">
        <p14:creationId xmlns:p14="http://schemas.microsoft.com/office/powerpoint/2010/main" val="2424170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lna 4"/>
          <p:cNvSpPr/>
          <p:nvPr/>
        </p:nvSpPr>
        <p:spPr>
          <a:xfrm>
            <a:off x="6799270" y="-2430341"/>
            <a:ext cx="5745742" cy="3543533"/>
          </a:xfrm>
          <a:custGeom>
            <a:avLst/>
            <a:gdLst>
              <a:gd name="connsiteX0" fmla="*/ 0 w 5704200"/>
              <a:gd name="connsiteY0" fmla="*/ 456341 h 3650725"/>
              <a:gd name="connsiteX1" fmla="*/ 5555434 w 5704200"/>
              <a:gd name="connsiteY1" fmla="*/ 456341 h 3650725"/>
              <a:gd name="connsiteX2" fmla="*/ 5704200 w 5704200"/>
              <a:gd name="connsiteY2" fmla="*/ 3194384 h 3650725"/>
              <a:gd name="connsiteX3" fmla="*/ 148766 w 5704200"/>
              <a:gd name="connsiteY3" fmla="*/ 3194384 h 3650725"/>
              <a:gd name="connsiteX4" fmla="*/ 0 w 5704200"/>
              <a:gd name="connsiteY4" fmla="*/ 456341 h 3650725"/>
              <a:gd name="connsiteX0" fmla="*/ 41542 w 5745742"/>
              <a:gd name="connsiteY0" fmla="*/ 439115 h 3543533"/>
              <a:gd name="connsiteX1" fmla="*/ 5596976 w 5745742"/>
              <a:gd name="connsiteY1" fmla="*/ 439115 h 3543533"/>
              <a:gd name="connsiteX2" fmla="*/ 5745742 w 5745742"/>
              <a:gd name="connsiteY2" fmla="*/ 3177158 h 3543533"/>
              <a:gd name="connsiteX3" fmla="*/ 11553 w 5745742"/>
              <a:gd name="connsiteY3" fmla="*/ 2414012 h 3543533"/>
              <a:gd name="connsiteX4" fmla="*/ 41542 w 5745742"/>
              <a:gd name="connsiteY4" fmla="*/ 439115 h 3543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45742" h="3543533">
                <a:moveTo>
                  <a:pt x="41542" y="439115"/>
                </a:moveTo>
                <a:cubicBezTo>
                  <a:pt x="1893353" y="-1082021"/>
                  <a:pt x="3745165" y="1960250"/>
                  <a:pt x="5596976" y="439115"/>
                </a:cubicBezTo>
                <a:lnTo>
                  <a:pt x="5745742" y="3177158"/>
                </a:lnTo>
                <a:cubicBezTo>
                  <a:pt x="3893931" y="4698294"/>
                  <a:pt x="1863364" y="892877"/>
                  <a:pt x="11553" y="2414012"/>
                </a:cubicBezTo>
                <a:cubicBezTo>
                  <a:pt x="-38036" y="1501331"/>
                  <a:pt x="91131" y="1351796"/>
                  <a:pt x="41542" y="439115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  <a:scene3d>
            <a:camera prst="orthographicFront">
              <a:rot lat="0" lon="0" rev="210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3183" y="316259"/>
            <a:ext cx="1457269" cy="526272"/>
          </a:xfrm>
          <a:prstGeom prst="rect">
            <a:avLst/>
          </a:prstGeom>
        </p:spPr>
      </p:pic>
      <p:sp>
        <p:nvSpPr>
          <p:cNvPr id="7" name="Obdélník 6"/>
          <p:cNvSpPr/>
          <p:nvPr/>
        </p:nvSpPr>
        <p:spPr>
          <a:xfrm>
            <a:off x="732944" y="1603972"/>
            <a:ext cx="1125657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cs-CZ" sz="2600" b="1" dirty="0" smtClean="0">
              <a:latin typeface="Arial" pitchFamily="34" charset="0"/>
              <a:cs typeface="Arial" pitchFamily="34" charset="0"/>
            </a:endParaRPr>
          </a:p>
          <a:p>
            <a:pPr marL="571500" indent="-571500" algn="just">
              <a:buFont typeface="Arial" pitchFamily="34" charset="0"/>
              <a:buChar char="•"/>
            </a:pPr>
            <a:r>
              <a:rPr lang="cs-CZ" sz="2600" b="1" dirty="0">
                <a:latin typeface="Arial" pitchFamily="34" charset="0"/>
                <a:cs typeface="Arial" pitchFamily="34" charset="0"/>
              </a:rPr>
              <a:t>Opatření v zemědělství</a:t>
            </a:r>
          </a:p>
          <a:p>
            <a:pPr marL="1028700" lvl="1" indent="-571500" algn="just">
              <a:buFont typeface="Arial" pitchFamily="34" charset="0"/>
              <a:buChar char="•"/>
            </a:pPr>
            <a:r>
              <a:rPr lang="cs-CZ" sz="2600" b="1" dirty="0">
                <a:latin typeface="Arial" pitchFamily="34" charset="0"/>
                <a:cs typeface="Arial" pitchFamily="34" charset="0"/>
              </a:rPr>
              <a:t>Antierozní opatření v zemědělství</a:t>
            </a:r>
          </a:p>
          <a:p>
            <a:pPr marL="1028700" lvl="1" indent="-571500" algn="just">
              <a:buFont typeface="Arial" pitchFamily="34" charset="0"/>
              <a:buChar char="•"/>
            </a:pPr>
            <a:r>
              <a:rPr lang="cs-CZ" sz="2600" b="1" dirty="0">
                <a:latin typeface="Arial" pitchFamily="34" charset="0"/>
                <a:cs typeface="Arial" pitchFamily="34" charset="0"/>
              </a:rPr>
              <a:t>Rotace </a:t>
            </a: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plodin</a:t>
            </a:r>
          </a:p>
          <a:p>
            <a:pPr marL="1028700" lvl="1" indent="-571500" algn="just">
              <a:buFont typeface="Arial" pitchFamily="34" charset="0"/>
              <a:buChar char="•"/>
            </a:pP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Celkově zlepšení hospodaření s půdou</a:t>
            </a:r>
          </a:p>
          <a:p>
            <a:pPr marL="571500" indent="-571500" algn="just">
              <a:buFont typeface="Arial" pitchFamily="34" charset="0"/>
              <a:buChar char="•"/>
            </a:pP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Investice </a:t>
            </a:r>
            <a:r>
              <a:rPr lang="cs-CZ" sz="2600" b="1" dirty="0">
                <a:latin typeface="Arial" pitchFamily="34" charset="0"/>
                <a:cs typeface="Arial" pitchFamily="34" charset="0"/>
              </a:rPr>
              <a:t>do opatření v krajině </a:t>
            </a:r>
          </a:p>
          <a:p>
            <a:pPr marL="1028700" lvl="1" indent="-571500">
              <a:buFont typeface="Arial" pitchFamily="34" charset="0"/>
              <a:buChar char="•"/>
            </a:pPr>
            <a:r>
              <a:rPr lang="cs-CZ" sz="2600" b="1" dirty="0">
                <a:latin typeface="Arial" pitchFamily="34" charset="0"/>
                <a:cs typeface="Arial" pitchFamily="34" charset="0"/>
              </a:rPr>
              <a:t>Meandrování řek</a:t>
            </a:r>
          </a:p>
          <a:p>
            <a:pPr marL="1028700" lvl="1" indent="-571500">
              <a:buFont typeface="Arial" pitchFamily="34" charset="0"/>
              <a:buChar char="•"/>
            </a:pPr>
            <a:r>
              <a:rPr lang="cs-CZ" sz="2600" b="1" dirty="0">
                <a:latin typeface="Arial" pitchFamily="34" charset="0"/>
                <a:cs typeface="Arial" pitchFamily="34" charset="0"/>
              </a:rPr>
              <a:t>Retence a akumulace vody</a:t>
            </a:r>
          </a:p>
          <a:p>
            <a:pPr marL="1028700" lvl="1" indent="-571500">
              <a:buFont typeface="Arial" pitchFamily="34" charset="0"/>
              <a:buChar char="•"/>
            </a:pPr>
            <a:r>
              <a:rPr lang="cs-CZ" sz="2600" b="1" dirty="0">
                <a:latin typeface="Arial" pitchFamily="34" charset="0"/>
                <a:cs typeface="Arial" pitchFamily="34" charset="0"/>
              </a:rPr>
              <a:t>Chytrá krajina 1.0 (Amálie</a:t>
            </a: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)</a:t>
            </a:r>
            <a:endParaRPr lang="cs-CZ" sz="2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672603" y="1013631"/>
            <a:ext cx="40607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Shrnutí a řešení</a:t>
            </a:r>
          </a:p>
        </p:txBody>
      </p:sp>
    </p:spTree>
    <p:extLst>
      <p:ext uri="{BB962C8B-B14F-4D97-AF65-F5344CB8AC3E}">
        <p14:creationId xmlns:p14="http://schemas.microsoft.com/office/powerpoint/2010/main" val="3813916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lna 4"/>
          <p:cNvSpPr/>
          <p:nvPr/>
        </p:nvSpPr>
        <p:spPr>
          <a:xfrm>
            <a:off x="6799270" y="-2430341"/>
            <a:ext cx="5745742" cy="3543533"/>
          </a:xfrm>
          <a:custGeom>
            <a:avLst/>
            <a:gdLst>
              <a:gd name="connsiteX0" fmla="*/ 0 w 5704200"/>
              <a:gd name="connsiteY0" fmla="*/ 456341 h 3650725"/>
              <a:gd name="connsiteX1" fmla="*/ 5555434 w 5704200"/>
              <a:gd name="connsiteY1" fmla="*/ 456341 h 3650725"/>
              <a:gd name="connsiteX2" fmla="*/ 5704200 w 5704200"/>
              <a:gd name="connsiteY2" fmla="*/ 3194384 h 3650725"/>
              <a:gd name="connsiteX3" fmla="*/ 148766 w 5704200"/>
              <a:gd name="connsiteY3" fmla="*/ 3194384 h 3650725"/>
              <a:gd name="connsiteX4" fmla="*/ 0 w 5704200"/>
              <a:gd name="connsiteY4" fmla="*/ 456341 h 3650725"/>
              <a:gd name="connsiteX0" fmla="*/ 41542 w 5745742"/>
              <a:gd name="connsiteY0" fmla="*/ 439115 h 3543533"/>
              <a:gd name="connsiteX1" fmla="*/ 5596976 w 5745742"/>
              <a:gd name="connsiteY1" fmla="*/ 439115 h 3543533"/>
              <a:gd name="connsiteX2" fmla="*/ 5745742 w 5745742"/>
              <a:gd name="connsiteY2" fmla="*/ 3177158 h 3543533"/>
              <a:gd name="connsiteX3" fmla="*/ 11553 w 5745742"/>
              <a:gd name="connsiteY3" fmla="*/ 2414012 h 3543533"/>
              <a:gd name="connsiteX4" fmla="*/ 41542 w 5745742"/>
              <a:gd name="connsiteY4" fmla="*/ 439115 h 3543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45742" h="3543533">
                <a:moveTo>
                  <a:pt x="41542" y="439115"/>
                </a:moveTo>
                <a:cubicBezTo>
                  <a:pt x="1893353" y="-1082021"/>
                  <a:pt x="3745165" y="1960250"/>
                  <a:pt x="5596976" y="439115"/>
                </a:cubicBezTo>
                <a:lnTo>
                  <a:pt x="5745742" y="3177158"/>
                </a:lnTo>
                <a:cubicBezTo>
                  <a:pt x="3893931" y="4698294"/>
                  <a:pt x="1863364" y="892877"/>
                  <a:pt x="11553" y="2414012"/>
                </a:cubicBezTo>
                <a:cubicBezTo>
                  <a:pt x="-38036" y="1501331"/>
                  <a:pt x="91131" y="1351796"/>
                  <a:pt x="41542" y="439115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  <a:scene3d>
            <a:camera prst="orthographicFront">
              <a:rot lat="0" lon="0" rev="210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3183" y="316259"/>
            <a:ext cx="1457269" cy="526272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588126" y="1222606"/>
            <a:ext cx="10085574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Voda je nezastupitelným elementem pro život, </a:t>
            </a:r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je nenahraditelná.</a:t>
            </a:r>
            <a:endParaRPr lang="cs-CZ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Bez vody není života, ekonomické </a:t>
            </a:r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produkce </a:t>
            </a:r>
            <a:r>
              <a:rPr 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či životního </a:t>
            </a:r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prostředí.</a:t>
            </a:r>
            <a:endParaRPr lang="cs-CZ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Voda </a:t>
            </a:r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je ovlivňovaná </a:t>
            </a:r>
            <a:r>
              <a:rPr 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ekonomickými činnostmi člověka </a:t>
            </a:r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dynamickém koloběhu </a:t>
            </a:r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vody (znehodnocení</a:t>
            </a:r>
            <a:r>
              <a:rPr 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, odběr </a:t>
            </a:r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jedné </a:t>
            </a:r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části</a:t>
            </a:r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cs-CZ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Voda ovlivňuje ekonomiku; v důsledku všechny její </a:t>
            </a:r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sektory. </a:t>
            </a:r>
            <a:endParaRPr lang="cs-CZ" sz="2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Klimatická změna je jednou z největších výzev, které </a:t>
            </a:r>
            <a:b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 budoucnu bude čelit Česká republika společně </a:t>
            </a:r>
            <a:b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 technologickou změnou.</a:t>
            </a:r>
            <a:endParaRPr lang="cs-CZ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574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lna 4"/>
          <p:cNvSpPr/>
          <p:nvPr/>
        </p:nvSpPr>
        <p:spPr>
          <a:xfrm>
            <a:off x="6799270" y="-2430341"/>
            <a:ext cx="5745742" cy="3543533"/>
          </a:xfrm>
          <a:custGeom>
            <a:avLst/>
            <a:gdLst>
              <a:gd name="connsiteX0" fmla="*/ 0 w 5704200"/>
              <a:gd name="connsiteY0" fmla="*/ 456341 h 3650725"/>
              <a:gd name="connsiteX1" fmla="*/ 5555434 w 5704200"/>
              <a:gd name="connsiteY1" fmla="*/ 456341 h 3650725"/>
              <a:gd name="connsiteX2" fmla="*/ 5704200 w 5704200"/>
              <a:gd name="connsiteY2" fmla="*/ 3194384 h 3650725"/>
              <a:gd name="connsiteX3" fmla="*/ 148766 w 5704200"/>
              <a:gd name="connsiteY3" fmla="*/ 3194384 h 3650725"/>
              <a:gd name="connsiteX4" fmla="*/ 0 w 5704200"/>
              <a:gd name="connsiteY4" fmla="*/ 456341 h 3650725"/>
              <a:gd name="connsiteX0" fmla="*/ 41542 w 5745742"/>
              <a:gd name="connsiteY0" fmla="*/ 439115 h 3543533"/>
              <a:gd name="connsiteX1" fmla="*/ 5596976 w 5745742"/>
              <a:gd name="connsiteY1" fmla="*/ 439115 h 3543533"/>
              <a:gd name="connsiteX2" fmla="*/ 5745742 w 5745742"/>
              <a:gd name="connsiteY2" fmla="*/ 3177158 h 3543533"/>
              <a:gd name="connsiteX3" fmla="*/ 11553 w 5745742"/>
              <a:gd name="connsiteY3" fmla="*/ 2414012 h 3543533"/>
              <a:gd name="connsiteX4" fmla="*/ 41542 w 5745742"/>
              <a:gd name="connsiteY4" fmla="*/ 439115 h 3543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45742" h="3543533">
                <a:moveTo>
                  <a:pt x="41542" y="439115"/>
                </a:moveTo>
                <a:cubicBezTo>
                  <a:pt x="1893353" y="-1082021"/>
                  <a:pt x="3745165" y="1960250"/>
                  <a:pt x="5596976" y="439115"/>
                </a:cubicBezTo>
                <a:lnTo>
                  <a:pt x="5745742" y="3177158"/>
                </a:lnTo>
                <a:cubicBezTo>
                  <a:pt x="3893931" y="4698294"/>
                  <a:pt x="1863364" y="892877"/>
                  <a:pt x="11553" y="2414012"/>
                </a:cubicBezTo>
                <a:cubicBezTo>
                  <a:pt x="-38036" y="1501331"/>
                  <a:pt x="91131" y="1351796"/>
                  <a:pt x="41542" y="439115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  <a:scene3d>
            <a:camera prst="orthographicFront">
              <a:rot lat="0" lon="0" rev="210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3183" y="316259"/>
            <a:ext cx="1457269" cy="526272"/>
          </a:xfrm>
          <a:prstGeom prst="rect">
            <a:avLst/>
          </a:prstGeom>
        </p:spPr>
      </p:pic>
      <p:sp>
        <p:nvSpPr>
          <p:cNvPr id="7" name="Obdélník 6"/>
          <p:cNvSpPr/>
          <p:nvPr/>
        </p:nvSpPr>
        <p:spPr>
          <a:xfrm>
            <a:off x="718263" y="1062538"/>
            <a:ext cx="75392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Investice do opatření v krajině</a:t>
            </a:r>
            <a:endParaRPr lang="cs-CZ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718263" y="2280947"/>
            <a:ext cx="1125657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 současné době se na opatření dávají jednotky miliard korun ročně.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Potřebujeme investovat minimálně 25 mld. ročně, celkově </a:t>
            </a:r>
            <a:b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400 až 500 mld.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 české krajině chybí přibližně 30 až 40 tisíc rybníků.</a:t>
            </a:r>
            <a:endParaRPr lang="cs-CZ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707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lna 4"/>
          <p:cNvSpPr/>
          <p:nvPr/>
        </p:nvSpPr>
        <p:spPr>
          <a:xfrm>
            <a:off x="6799270" y="-2430341"/>
            <a:ext cx="5745742" cy="3543533"/>
          </a:xfrm>
          <a:custGeom>
            <a:avLst/>
            <a:gdLst>
              <a:gd name="connsiteX0" fmla="*/ 0 w 5704200"/>
              <a:gd name="connsiteY0" fmla="*/ 456341 h 3650725"/>
              <a:gd name="connsiteX1" fmla="*/ 5555434 w 5704200"/>
              <a:gd name="connsiteY1" fmla="*/ 456341 h 3650725"/>
              <a:gd name="connsiteX2" fmla="*/ 5704200 w 5704200"/>
              <a:gd name="connsiteY2" fmla="*/ 3194384 h 3650725"/>
              <a:gd name="connsiteX3" fmla="*/ 148766 w 5704200"/>
              <a:gd name="connsiteY3" fmla="*/ 3194384 h 3650725"/>
              <a:gd name="connsiteX4" fmla="*/ 0 w 5704200"/>
              <a:gd name="connsiteY4" fmla="*/ 456341 h 3650725"/>
              <a:gd name="connsiteX0" fmla="*/ 41542 w 5745742"/>
              <a:gd name="connsiteY0" fmla="*/ 439115 h 3543533"/>
              <a:gd name="connsiteX1" fmla="*/ 5596976 w 5745742"/>
              <a:gd name="connsiteY1" fmla="*/ 439115 h 3543533"/>
              <a:gd name="connsiteX2" fmla="*/ 5745742 w 5745742"/>
              <a:gd name="connsiteY2" fmla="*/ 3177158 h 3543533"/>
              <a:gd name="connsiteX3" fmla="*/ 11553 w 5745742"/>
              <a:gd name="connsiteY3" fmla="*/ 2414012 h 3543533"/>
              <a:gd name="connsiteX4" fmla="*/ 41542 w 5745742"/>
              <a:gd name="connsiteY4" fmla="*/ 439115 h 3543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45742" h="3543533">
                <a:moveTo>
                  <a:pt x="41542" y="439115"/>
                </a:moveTo>
                <a:cubicBezTo>
                  <a:pt x="1893353" y="-1082021"/>
                  <a:pt x="3745165" y="1960250"/>
                  <a:pt x="5596976" y="439115"/>
                </a:cubicBezTo>
                <a:lnTo>
                  <a:pt x="5745742" y="3177158"/>
                </a:lnTo>
                <a:cubicBezTo>
                  <a:pt x="3893931" y="4698294"/>
                  <a:pt x="1863364" y="892877"/>
                  <a:pt x="11553" y="2414012"/>
                </a:cubicBezTo>
                <a:cubicBezTo>
                  <a:pt x="-38036" y="1501331"/>
                  <a:pt x="91131" y="1351796"/>
                  <a:pt x="41542" y="439115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  <a:scene3d>
            <a:camera prst="orthographicFront">
              <a:rot lat="0" lon="0" rev="210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3183" y="316259"/>
            <a:ext cx="1457269" cy="526272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627710" y="1743919"/>
            <a:ext cx="9444596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Problém s vodou v ČR je důsledek globální změny klimatu (GCC</a:t>
            </a:r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cs-CZ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GCC ovlivňuje nejen teplotu, ale i koloběh </a:t>
            </a:r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vody.</a:t>
            </a:r>
            <a:endParaRPr lang="cs-CZ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GCC nelze ovlivnit v ČR (0,3% CO</a:t>
            </a:r>
            <a:r>
              <a:rPr lang="cs-CZ" sz="2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 ekvivalent emisí</a:t>
            </a:r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cs-CZ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Avšak je možné a nutné mírnit následky GCC </a:t>
            </a:r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prostředí </a:t>
            </a:r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ČR.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Adaptace, příprava</a:t>
            </a:r>
            <a:endParaRPr lang="cs-CZ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7510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lna 4"/>
          <p:cNvSpPr/>
          <p:nvPr/>
        </p:nvSpPr>
        <p:spPr>
          <a:xfrm>
            <a:off x="6799270" y="-2430341"/>
            <a:ext cx="5745742" cy="3543533"/>
          </a:xfrm>
          <a:custGeom>
            <a:avLst/>
            <a:gdLst>
              <a:gd name="connsiteX0" fmla="*/ 0 w 5704200"/>
              <a:gd name="connsiteY0" fmla="*/ 456341 h 3650725"/>
              <a:gd name="connsiteX1" fmla="*/ 5555434 w 5704200"/>
              <a:gd name="connsiteY1" fmla="*/ 456341 h 3650725"/>
              <a:gd name="connsiteX2" fmla="*/ 5704200 w 5704200"/>
              <a:gd name="connsiteY2" fmla="*/ 3194384 h 3650725"/>
              <a:gd name="connsiteX3" fmla="*/ 148766 w 5704200"/>
              <a:gd name="connsiteY3" fmla="*/ 3194384 h 3650725"/>
              <a:gd name="connsiteX4" fmla="*/ 0 w 5704200"/>
              <a:gd name="connsiteY4" fmla="*/ 456341 h 3650725"/>
              <a:gd name="connsiteX0" fmla="*/ 41542 w 5745742"/>
              <a:gd name="connsiteY0" fmla="*/ 439115 h 3543533"/>
              <a:gd name="connsiteX1" fmla="*/ 5596976 w 5745742"/>
              <a:gd name="connsiteY1" fmla="*/ 439115 h 3543533"/>
              <a:gd name="connsiteX2" fmla="*/ 5745742 w 5745742"/>
              <a:gd name="connsiteY2" fmla="*/ 3177158 h 3543533"/>
              <a:gd name="connsiteX3" fmla="*/ 11553 w 5745742"/>
              <a:gd name="connsiteY3" fmla="*/ 2414012 h 3543533"/>
              <a:gd name="connsiteX4" fmla="*/ 41542 w 5745742"/>
              <a:gd name="connsiteY4" fmla="*/ 439115 h 3543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45742" h="3543533">
                <a:moveTo>
                  <a:pt x="41542" y="439115"/>
                </a:moveTo>
                <a:cubicBezTo>
                  <a:pt x="1893353" y="-1082021"/>
                  <a:pt x="3745165" y="1960250"/>
                  <a:pt x="5596976" y="439115"/>
                </a:cubicBezTo>
                <a:lnTo>
                  <a:pt x="5745742" y="3177158"/>
                </a:lnTo>
                <a:cubicBezTo>
                  <a:pt x="3893931" y="4698294"/>
                  <a:pt x="1863364" y="892877"/>
                  <a:pt x="11553" y="2414012"/>
                </a:cubicBezTo>
                <a:cubicBezTo>
                  <a:pt x="-38036" y="1501331"/>
                  <a:pt x="91131" y="1351796"/>
                  <a:pt x="41542" y="439115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  <a:scene3d>
            <a:camera prst="orthographicFront">
              <a:rot lat="0" lon="0" rev="210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3183" y="316259"/>
            <a:ext cx="1457269" cy="526272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626694" y="579395"/>
            <a:ext cx="39180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Sucho ve světě</a:t>
            </a:r>
            <a:endParaRPr lang="cs-CZ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626694" y="1813078"/>
            <a:ext cx="11401623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cs-CZ" sz="2600" b="1" dirty="0">
                <a:latin typeface="Arial" pitchFamily="34" charset="0"/>
                <a:cs typeface="Arial" pitchFamily="34" charset="0"/>
              </a:rPr>
              <a:t>Čtvrtina všech obyvatel na Zemi čelí vodní krizi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cs-CZ" sz="2600" b="1" dirty="0">
                <a:latin typeface="Arial" pitchFamily="34" charset="0"/>
                <a:cs typeface="Arial" pitchFamily="34" charset="0"/>
              </a:rPr>
              <a:t>Některé regiony – pokles HDP až o 6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% - </a:t>
            </a: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migrace, konflikty, </a:t>
            </a:r>
            <a:r>
              <a:rPr lang="cs-CZ" sz="2600" b="1" dirty="0">
                <a:latin typeface="Arial" pitchFamily="34" charset="0"/>
                <a:cs typeface="Arial" pitchFamily="34" charset="0"/>
              </a:rPr>
              <a:t>hrozící klimatický apartheid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cs-CZ" sz="2600" b="1" dirty="0">
                <a:latin typeface="Arial" pitchFamily="34" charset="0"/>
                <a:cs typeface="Arial" pitchFamily="34" charset="0"/>
              </a:rPr>
              <a:t>USA – posledních 40 let 5 bilionů Kč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cs-CZ" sz="2600" b="1" dirty="0">
                <a:latin typeface="Arial" pitchFamily="34" charset="0"/>
                <a:cs typeface="Arial" pitchFamily="34" charset="0"/>
              </a:rPr>
              <a:t>Austrálie – největší epizody sucha od r. 2003 – nyní, škody jen </a:t>
            </a:r>
            <a:r>
              <a:rPr lang="cs-CZ" sz="2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cs-CZ" sz="2600" b="1" dirty="0" smtClean="0">
                <a:latin typeface="Arial" pitchFamily="34" charset="0"/>
                <a:cs typeface="Arial" pitchFamily="34" charset="0"/>
              </a:rPr>
            </a:b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v zem</a:t>
            </a: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ědělském</a:t>
            </a: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 sektoru </a:t>
            </a:r>
            <a:r>
              <a:rPr lang="cs-CZ" sz="2600" b="1" dirty="0">
                <a:latin typeface="Arial" pitchFamily="34" charset="0"/>
                <a:cs typeface="Arial" pitchFamily="34" charset="0"/>
              </a:rPr>
              <a:t>100 mld. Kč.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cs-CZ" sz="2600" b="1" dirty="0">
                <a:latin typeface="Arial" pitchFamily="34" charset="0"/>
                <a:cs typeface="Arial" pitchFamily="34" charset="0"/>
              </a:rPr>
              <a:t>Některá města jsou již téměř bez vody – blížící se „den nula“ celosvětově pro mnoho měst 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pro</a:t>
            </a: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zatím </a:t>
            </a:r>
            <a:r>
              <a:rPr lang="cs-CZ" sz="2600" b="1" dirty="0">
                <a:latin typeface="Arial" pitchFamily="34" charset="0"/>
                <a:cs typeface="Arial" pitchFamily="34" charset="0"/>
              </a:rPr>
              <a:t>j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ihu</a:t>
            </a:r>
            <a:endParaRPr lang="cs-CZ" sz="2600" b="1" dirty="0">
              <a:latin typeface="Arial" pitchFamily="34" charset="0"/>
              <a:cs typeface="Arial" pitchFamily="34" charset="0"/>
            </a:endParaRPr>
          </a:p>
          <a:p>
            <a:pPr marL="800100" lvl="1" indent="-342900">
              <a:buFont typeface="Arial" pitchFamily="34" charset="0"/>
              <a:buChar char="•"/>
            </a:pPr>
            <a:r>
              <a:rPr lang="cs-CZ" sz="2600" b="1" dirty="0">
                <a:latin typeface="Arial" pitchFamily="34" charset="0"/>
                <a:cs typeface="Arial" pitchFamily="34" charset="0"/>
              </a:rPr>
              <a:t>Jižní Afrika – Kapské město (3,7 milionů obyvatel)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cs-CZ" sz="2600" b="1" dirty="0">
                <a:latin typeface="Arial" pitchFamily="34" charset="0"/>
                <a:cs typeface="Arial" pitchFamily="34" charset="0"/>
              </a:rPr>
              <a:t>Indie – Čennaí (7 milionů obyvatel)</a:t>
            </a:r>
          </a:p>
        </p:txBody>
      </p:sp>
    </p:spTree>
    <p:extLst>
      <p:ext uri="{BB962C8B-B14F-4D97-AF65-F5344CB8AC3E}">
        <p14:creationId xmlns:p14="http://schemas.microsoft.com/office/powerpoint/2010/main" val="5289577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lna 4"/>
          <p:cNvSpPr/>
          <p:nvPr/>
        </p:nvSpPr>
        <p:spPr>
          <a:xfrm>
            <a:off x="6799270" y="-2430341"/>
            <a:ext cx="5745742" cy="3543533"/>
          </a:xfrm>
          <a:custGeom>
            <a:avLst/>
            <a:gdLst>
              <a:gd name="connsiteX0" fmla="*/ 0 w 5704200"/>
              <a:gd name="connsiteY0" fmla="*/ 456341 h 3650725"/>
              <a:gd name="connsiteX1" fmla="*/ 5555434 w 5704200"/>
              <a:gd name="connsiteY1" fmla="*/ 456341 h 3650725"/>
              <a:gd name="connsiteX2" fmla="*/ 5704200 w 5704200"/>
              <a:gd name="connsiteY2" fmla="*/ 3194384 h 3650725"/>
              <a:gd name="connsiteX3" fmla="*/ 148766 w 5704200"/>
              <a:gd name="connsiteY3" fmla="*/ 3194384 h 3650725"/>
              <a:gd name="connsiteX4" fmla="*/ 0 w 5704200"/>
              <a:gd name="connsiteY4" fmla="*/ 456341 h 3650725"/>
              <a:gd name="connsiteX0" fmla="*/ 41542 w 5745742"/>
              <a:gd name="connsiteY0" fmla="*/ 439115 h 3543533"/>
              <a:gd name="connsiteX1" fmla="*/ 5596976 w 5745742"/>
              <a:gd name="connsiteY1" fmla="*/ 439115 h 3543533"/>
              <a:gd name="connsiteX2" fmla="*/ 5745742 w 5745742"/>
              <a:gd name="connsiteY2" fmla="*/ 3177158 h 3543533"/>
              <a:gd name="connsiteX3" fmla="*/ 11553 w 5745742"/>
              <a:gd name="connsiteY3" fmla="*/ 2414012 h 3543533"/>
              <a:gd name="connsiteX4" fmla="*/ 41542 w 5745742"/>
              <a:gd name="connsiteY4" fmla="*/ 439115 h 3543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45742" h="3543533">
                <a:moveTo>
                  <a:pt x="41542" y="439115"/>
                </a:moveTo>
                <a:cubicBezTo>
                  <a:pt x="1893353" y="-1082021"/>
                  <a:pt x="3745165" y="1960250"/>
                  <a:pt x="5596976" y="439115"/>
                </a:cubicBezTo>
                <a:lnTo>
                  <a:pt x="5745742" y="3177158"/>
                </a:lnTo>
                <a:cubicBezTo>
                  <a:pt x="3893931" y="4698294"/>
                  <a:pt x="1863364" y="892877"/>
                  <a:pt x="11553" y="2414012"/>
                </a:cubicBezTo>
                <a:cubicBezTo>
                  <a:pt x="-38036" y="1501331"/>
                  <a:pt x="91131" y="1351796"/>
                  <a:pt x="41542" y="439115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  <a:scene3d>
            <a:camera prst="orthographicFront">
              <a:rot lat="0" lon="0" rev="210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3183" y="316259"/>
            <a:ext cx="1457269" cy="526272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638021" y="579395"/>
            <a:ext cx="49440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Sucho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 Evropě</a:t>
            </a:r>
          </a:p>
        </p:txBody>
      </p:sp>
      <p:sp>
        <p:nvSpPr>
          <p:cNvPr id="6" name="Obdélník 5"/>
          <p:cNvSpPr/>
          <p:nvPr/>
        </p:nvSpPr>
        <p:spPr>
          <a:xfrm>
            <a:off x="638021" y="1812305"/>
            <a:ext cx="1016935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cs-CZ" sz="2600" b="1" dirty="0">
                <a:latin typeface="Arial" pitchFamily="34" charset="0"/>
                <a:cs typeface="Arial" pitchFamily="34" charset="0"/>
              </a:rPr>
              <a:t>Evropa – měnící se klima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cs-CZ" sz="2600" b="1" dirty="0">
                <a:latin typeface="Arial" pitchFamily="34" charset="0"/>
                <a:cs typeface="Arial" pitchFamily="34" charset="0"/>
              </a:rPr>
              <a:t>j</a:t>
            </a: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ižní </a:t>
            </a:r>
            <a:r>
              <a:rPr lang="cs-CZ" sz="2600" b="1" dirty="0">
                <a:latin typeface="Arial" pitchFamily="34" charset="0"/>
                <a:cs typeface="Arial" pitchFamily="34" charset="0"/>
              </a:rPr>
              <a:t>Evropa – klima severní Afriky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cs-CZ" sz="2600" b="1" dirty="0">
                <a:latin typeface="Arial" pitchFamily="34" charset="0"/>
                <a:cs typeface="Arial" pitchFamily="34" charset="0"/>
              </a:rPr>
              <a:t>s</a:t>
            </a: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třední </a:t>
            </a:r>
            <a:r>
              <a:rPr lang="cs-CZ" sz="2600" b="1" dirty="0">
                <a:latin typeface="Arial" pitchFamily="34" charset="0"/>
                <a:cs typeface="Arial" pitchFamily="34" charset="0"/>
              </a:rPr>
              <a:t>Evropa – klima středomořské</a:t>
            </a:r>
            <a:endParaRPr lang="en-US" sz="2600" b="1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Evropa – 17 % území, 11 % obyvatelstva je již vystavena nedostatku </a:t>
            </a:r>
            <a:r>
              <a:rPr lang="cs-CZ" sz="2600" b="1" dirty="0">
                <a:latin typeface="Arial" pitchFamily="34" charset="0"/>
                <a:cs typeface="Arial" pitchFamily="34" charset="0"/>
              </a:rPr>
              <a:t>vody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cs-CZ" sz="2600" b="1" dirty="0">
                <a:latin typeface="Arial" pitchFamily="34" charset="0"/>
                <a:cs typeface="Arial" pitchFamily="34" charset="0"/>
              </a:rPr>
              <a:t>Posledních 30 let jsou náklady sucha v Evropě odhadovány na kumulativní </a:t>
            </a: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hodnotu 3 bilionů </a:t>
            </a: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Kč.</a:t>
            </a:r>
            <a:endParaRPr lang="cs-CZ" sz="2600" b="1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cs-CZ" sz="2600" b="1" dirty="0">
                <a:latin typeface="Arial" pitchFamily="34" charset="0"/>
                <a:cs typeface="Arial" pitchFamily="34" charset="0"/>
              </a:rPr>
              <a:t>Části </a:t>
            </a: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Španělska </a:t>
            </a:r>
            <a:r>
              <a:rPr lang="cs-CZ" sz="2600" b="1" dirty="0">
                <a:latin typeface="Arial" pitchFamily="34" charset="0"/>
                <a:cs typeface="Arial" pitchFamily="34" charset="0"/>
              </a:rPr>
              <a:t>– sucho dopad až 3 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% HDP</a:t>
            </a:r>
            <a:endParaRPr lang="cs-CZ" sz="2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895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lna 4"/>
          <p:cNvSpPr/>
          <p:nvPr/>
        </p:nvSpPr>
        <p:spPr>
          <a:xfrm>
            <a:off x="6799270" y="-2430341"/>
            <a:ext cx="5745742" cy="3543533"/>
          </a:xfrm>
          <a:custGeom>
            <a:avLst/>
            <a:gdLst>
              <a:gd name="connsiteX0" fmla="*/ 0 w 5704200"/>
              <a:gd name="connsiteY0" fmla="*/ 456341 h 3650725"/>
              <a:gd name="connsiteX1" fmla="*/ 5555434 w 5704200"/>
              <a:gd name="connsiteY1" fmla="*/ 456341 h 3650725"/>
              <a:gd name="connsiteX2" fmla="*/ 5704200 w 5704200"/>
              <a:gd name="connsiteY2" fmla="*/ 3194384 h 3650725"/>
              <a:gd name="connsiteX3" fmla="*/ 148766 w 5704200"/>
              <a:gd name="connsiteY3" fmla="*/ 3194384 h 3650725"/>
              <a:gd name="connsiteX4" fmla="*/ 0 w 5704200"/>
              <a:gd name="connsiteY4" fmla="*/ 456341 h 3650725"/>
              <a:gd name="connsiteX0" fmla="*/ 41542 w 5745742"/>
              <a:gd name="connsiteY0" fmla="*/ 439115 h 3543533"/>
              <a:gd name="connsiteX1" fmla="*/ 5596976 w 5745742"/>
              <a:gd name="connsiteY1" fmla="*/ 439115 h 3543533"/>
              <a:gd name="connsiteX2" fmla="*/ 5745742 w 5745742"/>
              <a:gd name="connsiteY2" fmla="*/ 3177158 h 3543533"/>
              <a:gd name="connsiteX3" fmla="*/ 11553 w 5745742"/>
              <a:gd name="connsiteY3" fmla="*/ 2414012 h 3543533"/>
              <a:gd name="connsiteX4" fmla="*/ 41542 w 5745742"/>
              <a:gd name="connsiteY4" fmla="*/ 439115 h 3543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45742" h="3543533">
                <a:moveTo>
                  <a:pt x="41542" y="439115"/>
                </a:moveTo>
                <a:cubicBezTo>
                  <a:pt x="1893353" y="-1082021"/>
                  <a:pt x="3745165" y="1960250"/>
                  <a:pt x="5596976" y="439115"/>
                </a:cubicBezTo>
                <a:lnTo>
                  <a:pt x="5745742" y="3177158"/>
                </a:lnTo>
                <a:cubicBezTo>
                  <a:pt x="3893931" y="4698294"/>
                  <a:pt x="1863364" y="892877"/>
                  <a:pt x="11553" y="2414012"/>
                </a:cubicBezTo>
                <a:cubicBezTo>
                  <a:pt x="-38036" y="1501331"/>
                  <a:pt x="91131" y="1351796"/>
                  <a:pt x="41542" y="439115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  <a:scene3d>
            <a:camera prst="orthographicFront">
              <a:rot lat="0" lon="0" rev="210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3183" y="316259"/>
            <a:ext cx="1457269" cy="526272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585034" y="579395"/>
            <a:ext cx="41640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Sucho v </a:t>
            </a:r>
            <a: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ČR</a:t>
            </a: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9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" t="9742" r="928" b="1154"/>
          <a:stretch/>
        </p:blipFill>
        <p:spPr bwMode="auto">
          <a:xfrm>
            <a:off x="518422" y="1749686"/>
            <a:ext cx="11146536" cy="48828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Obdélník 6"/>
          <p:cNvSpPr/>
          <p:nvPr/>
        </p:nvSpPr>
        <p:spPr>
          <a:xfrm>
            <a:off x="4682496" y="1719001"/>
            <a:ext cx="56220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Roční úhrn srážek v ČR od roku 1901</a:t>
            </a:r>
            <a:endParaRPr lang="cs-CZ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059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lna 4"/>
          <p:cNvSpPr/>
          <p:nvPr/>
        </p:nvSpPr>
        <p:spPr>
          <a:xfrm>
            <a:off x="6799270" y="-2430341"/>
            <a:ext cx="5745742" cy="3543533"/>
          </a:xfrm>
          <a:custGeom>
            <a:avLst/>
            <a:gdLst>
              <a:gd name="connsiteX0" fmla="*/ 0 w 5704200"/>
              <a:gd name="connsiteY0" fmla="*/ 456341 h 3650725"/>
              <a:gd name="connsiteX1" fmla="*/ 5555434 w 5704200"/>
              <a:gd name="connsiteY1" fmla="*/ 456341 h 3650725"/>
              <a:gd name="connsiteX2" fmla="*/ 5704200 w 5704200"/>
              <a:gd name="connsiteY2" fmla="*/ 3194384 h 3650725"/>
              <a:gd name="connsiteX3" fmla="*/ 148766 w 5704200"/>
              <a:gd name="connsiteY3" fmla="*/ 3194384 h 3650725"/>
              <a:gd name="connsiteX4" fmla="*/ 0 w 5704200"/>
              <a:gd name="connsiteY4" fmla="*/ 456341 h 3650725"/>
              <a:gd name="connsiteX0" fmla="*/ 41542 w 5745742"/>
              <a:gd name="connsiteY0" fmla="*/ 439115 h 3543533"/>
              <a:gd name="connsiteX1" fmla="*/ 5596976 w 5745742"/>
              <a:gd name="connsiteY1" fmla="*/ 439115 h 3543533"/>
              <a:gd name="connsiteX2" fmla="*/ 5745742 w 5745742"/>
              <a:gd name="connsiteY2" fmla="*/ 3177158 h 3543533"/>
              <a:gd name="connsiteX3" fmla="*/ 11553 w 5745742"/>
              <a:gd name="connsiteY3" fmla="*/ 2414012 h 3543533"/>
              <a:gd name="connsiteX4" fmla="*/ 41542 w 5745742"/>
              <a:gd name="connsiteY4" fmla="*/ 439115 h 3543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45742" h="3543533">
                <a:moveTo>
                  <a:pt x="41542" y="439115"/>
                </a:moveTo>
                <a:cubicBezTo>
                  <a:pt x="1893353" y="-1082021"/>
                  <a:pt x="3745165" y="1960250"/>
                  <a:pt x="5596976" y="439115"/>
                </a:cubicBezTo>
                <a:lnTo>
                  <a:pt x="5745742" y="3177158"/>
                </a:lnTo>
                <a:cubicBezTo>
                  <a:pt x="3893931" y="4698294"/>
                  <a:pt x="1863364" y="892877"/>
                  <a:pt x="11553" y="2414012"/>
                </a:cubicBezTo>
                <a:cubicBezTo>
                  <a:pt x="-38036" y="1501331"/>
                  <a:pt x="91131" y="1351796"/>
                  <a:pt x="41542" y="439115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  <a:scene3d>
            <a:camera prst="orthographicFront">
              <a:rot lat="0" lon="0" rev="210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3183" y="316259"/>
            <a:ext cx="1457269" cy="526272"/>
          </a:xfrm>
          <a:prstGeom prst="rect">
            <a:avLst/>
          </a:prstGeom>
        </p:spPr>
      </p:pic>
      <p:pic>
        <p:nvPicPr>
          <p:cNvPr id="6" name="Picture 11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" t="8893" r="643" b="754"/>
          <a:stretch/>
        </p:blipFill>
        <p:spPr bwMode="auto">
          <a:xfrm>
            <a:off x="476248" y="1830586"/>
            <a:ext cx="11146536" cy="48828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Obdélník 6"/>
          <p:cNvSpPr/>
          <p:nvPr/>
        </p:nvSpPr>
        <p:spPr>
          <a:xfrm>
            <a:off x="3920496" y="2221546"/>
            <a:ext cx="54857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Průměrná teplota v ČR od roku 1901</a:t>
            </a:r>
          </a:p>
        </p:txBody>
      </p:sp>
      <p:sp>
        <p:nvSpPr>
          <p:cNvPr id="8" name="Obdélník 7"/>
          <p:cNvSpPr/>
          <p:nvPr/>
        </p:nvSpPr>
        <p:spPr>
          <a:xfrm>
            <a:off x="585034" y="579395"/>
            <a:ext cx="41640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Sucho v </a:t>
            </a:r>
            <a: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ČR</a:t>
            </a: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7807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lna 4"/>
          <p:cNvSpPr/>
          <p:nvPr/>
        </p:nvSpPr>
        <p:spPr>
          <a:xfrm>
            <a:off x="6799270" y="-2430341"/>
            <a:ext cx="5745742" cy="3543533"/>
          </a:xfrm>
          <a:custGeom>
            <a:avLst/>
            <a:gdLst>
              <a:gd name="connsiteX0" fmla="*/ 0 w 5704200"/>
              <a:gd name="connsiteY0" fmla="*/ 456341 h 3650725"/>
              <a:gd name="connsiteX1" fmla="*/ 5555434 w 5704200"/>
              <a:gd name="connsiteY1" fmla="*/ 456341 h 3650725"/>
              <a:gd name="connsiteX2" fmla="*/ 5704200 w 5704200"/>
              <a:gd name="connsiteY2" fmla="*/ 3194384 h 3650725"/>
              <a:gd name="connsiteX3" fmla="*/ 148766 w 5704200"/>
              <a:gd name="connsiteY3" fmla="*/ 3194384 h 3650725"/>
              <a:gd name="connsiteX4" fmla="*/ 0 w 5704200"/>
              <a:gd name="connsiteY4" fmla="*/ 456341 h 3650725"/>
              <a:gd name="connsiteX0" fmla="*/ 41542 w 5745742"/>
              <a:gd name="connsiteY0" fmla="*/ 439115 h 3543533"/>
              <a:gd name="connsiteX1" fmla="*/ 5596976 w 5745742"/>
              <a:gd name="connsiteY1" fmla="*/ 439115 h 3543533"/>
              <a:gd name="connsiteX2" fmla="*/ 5745742 w 5745742"/>
              <a:gd name="connsiteY2" fmla="*/ 3177158 h 3543533"/>
              <a:gd name="connsiteX3" fmla="*/ 11553 w 5745742"/>
              <a:gd name="connsiteY3" fmla="*/ 2414012 h 3543533"/>
              <a:gd name="connsiteX4" fmla="*/ 41542 w 5745742"/>
              <a:gd name="connsiteY4" fmla="*/ 439115 h 3543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45742" h="3543533">
                <a:moveTo>
                  <a:pt x="41542" y="439115"/>
                </a:moveTo>
                <a:cubicBezTo>
                  <a:pt x="1893353" y="-1082021"/>
                  <a:pt x="3745165" y="1960250"/>
                  <a:pt x="5596976" y="439115"/>
                </a:cubicBezTo>
                <a:lnTo>
                  <a:pt x="5745742" y="3177158"/>
                </a:lnTo>
                <a:cubicBezTo>
                  <a:pt x="3893931" y="4698294"/>
                  <a:pt x="1863364" y="892877"/>
                  <a:pt x="11553" y="2414012"/>
                </a:cubicBezTo>
                <a:cubicBezTo>
                  <a:pt x="-38036" y="1501331"/>
                  <a:pt x="91131" y="1351796"/>
                  <a:pt x="41542" y="439115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  <a:scene3d>
            <a:camera prst="orthographicFront">
              <a:rot lat="0" lon="0" rev="210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3183" y="316259"/>
            <a:ext cx="1457269" cy="526272"/>
          </a:xfrm>
          <a:prstGeom prst="rect">
            <a:avLst/>
          </a:prstGeom>
        </p:spPr>
      </p:pic>
      <p:pic>
        <p:nvPicPr>
          <p:cNvPr id="7" name="Picture 1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" t="6897" r="18077" b="1272"/>
          <a:stretch/>
        </p:blipFill>
        <p:spPr bwMode="auto">
          <a:xfrm>
            <a:off x="514350" y="1767114"/>
            <a:ext cx="11144250" cy="48788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ové pole 2"/>
          <p:cNvSpPr txBox="1">
            <a:spLocks noChangeArrowheads="1"/>
          </p:cNvSpPr>
          <p:nvPr/>
        </p:nvSpPr>
        <p:spPr bwMode="auto">
          <a:xfrm>
            <a:off x="858694" y="1767114"/>
            <a:ext cx="1409175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r>
              <a:rPr lang="cs-CZ" sz="900" b="1" i="1" dirty="0" smtClean="0"/>
              <a:t>Podíl/100</a:t>
            </a:r>
          </a:p>
          <a:p>
            <a:r>
              <a:rPr lang="en-US" sz="900" b="1" i="1" dirty="0" smtClean="0"/>
              <a:t>%</a:t>
            </a:r>
            <a:endParaRPr lang="cs-CZ" sz="900" b="1" i="1" dirty="0" smtClean="0"/>
          </a:p>
          <a:p>
            <a:endParaRPr lang="en-US" sz="900" dirty="0"/>
          </a:p>
        </p:txBody>
      </p:sp>
      <p:sp>
        <p:nvSpPr>
          <p:cNvPr id="9" name="TextBox 8"/>
          <p:cNvSpPr txBox="1"/>
          <p:nvPr/>
        </p:nvSpPr>
        <p:spPr>
          <a:xfrm>
            <a:off x="4577442" y="1767114"/>
            <a:ext cx="40522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latin typeface="Arial" pitchFamily="34" charset="0"/>
                <a:cs typeface="Arial" pitchFamily="34" charset="0"/>
              </a:rPr>
              <a:t>Podíl externích přítoků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585034" y="579395"/>
            <a:ext cx="41640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Sucho v </a:t>
            </a:r>
            <a: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ČR</a:t>
            </a: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076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lna 4"/>
          <p:cNvSpPr/>
          <p:nvPr/>
        </p:nvSpPr>
        <p:spPr>
          <a:xfrm>
            <a:off x="6799270" y="-2430341"/>
            <a:ext cx="5745742" cy="3543533"/>
          </a:xfrm>
          <a:custGeom>
            <a:avLst/>
            <a:gdLst>
              <a:gd name="connsiteX0" fmla="*/ 0 w 5704200"/>
              <a:gd name="connsiteY0" fmla="*/ 456341 h 3650725"/>
              <a:gd name="connsiteX1" fmla="*/ 5555434 w 5704200"/>
              <a:gd name="connsiteY1" fmla="*/ 456341 h 3650725"/>
              <a:gd name="connsiteX2" fmla="*/ 5704200 w 5704200"/>
              <a:gd name="connsiteY2" fmla="*/ 3194384 h 3650725"/>
              <a:gd name="connsiteX3" fmla="*/ 148766 w 5704200"/>
              <a:gd name="connsiteY3" fmla="*/ 3194384 h 3650725"/>
              <a:gd name="connsiteX4" fmla="*/ 0 w 5704200"/>
              <a:gd name="connsiteY4" fmla="*/ 456341 h 3650725"/>
              <a:gd name="connsiteX0" fmla="*/ 41542 w 5745742"/>
              <a:gd name="connsiteY0" fmla="*/ 439115 h 3543533"/>
              <a:gd name="connsiteX1" fmla="*/ 5596976 w 5745742"/>
              <a:gd name="connsiteY1" fmla="*/ 439115 h 3543533"/>
              <a:gd name="connsiteX2" fmla="*/ 5745742 w 5745742"/>
              <a:gd name="connsiteY2" fmla="*/ 3177158 h 3543533"/>
              <a:gd name="connsiteX3" fmla="*/ 11553 w 5745742"/>
              <a:gd name="connsiteY3" fmla="*/ 2414012 h 3543533"/>
              <a:gd name="connsiteX4" fmla="*/ 41542 w 5745742"/>
              <a:gd name="connsiteY4" fmla="*/ 439115 h 3543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45742" h="3543533">
                <a:moveTo>
                  <a:pt x="41542" y="439115"/>
                </a:moveTo>
                <a:cubicBezTo>
                  <a:pt x="1893353" y="-1082021"/>
                  <a:pt x="3745165" y="1960250"/>
                  <a:pt x="5596976" y="439115"/>
                </a:cubicBezTo>
                <a:lnTo>
                  <a:pt x="5745742" y="3177158"/>
                </a:lnTo>
                <a:cubicBezTo>
                  <a:pt x="3893931" y="4698294"/>
                  <a:pt x="1863364" y="892877"/>
                  <a:pt x="11553" y="2414012"/>
                </a:cubicBezTo>
                <a:cubicBezTo>
                  <a:pt x="-38036" y="1501331"/>
                  <a:pt x="91131" y="1351796"/>
                  <a:pt x="41542" y="439115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  <a:scene3d>
            <a:camera prst="orthographicFront">
              <a:rot lat="0" lon="0" rev="210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3183" y="316259"/>
            <a:ext cx="1457269" cy="526272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" t="8716" r="15744" b="691"/>
          <a:stretch/>
        </p:blipFill>
        <p:spPr bwMode="auto">
          <a:xfrm>
            <a:off x="579586" y="1752636"/>
            <a:ext cx="11146536" cy="48828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769084" y="1848584"/>
            <a:ext cx="40603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latin typeface="Arial" pitchFamily="34" charset="0"/>
                <a:cs typeface="Arial" pitchFamily="34" charset="0"/>
              </a:rPr>
              <a:t>Vodní zdroje na obyvatele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ové pole 2"/>
          <p:cNvSpPr txBox="1">
            <a:spLocks noChangeArrowheads="1"/>
          </p:cNvSpPr>
          <p:nvPr/>
        </p:nvSpPr>
        <p:spPr bwMode="auto">
          <a:xfrm>
            <a:off x="869950" y="2049001"/>
            <a:ext cx="99060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r>
              <a:rPr lang="cs-CZ" sz="900" b="1" i="1" dirty="0" smtClean="0"/>
              <a:t>Objem</a:t>
            </a:r>
          </a:p>
          <a:p>
            <a:r>
              <a:rPr lang="cs-CZ" sz="900" b="1" i="1" dirty="0" smtClean="0"/>
              <a:t>1000 m</a:t>
            </a:r>
            <a:r>
              <a:rPr lang="cs-CZ" sz="900" b="1" i="1" baseline="30000" dirty="0" smtClean="0"/>
              <a:t>3</a:t>
            </a:r>
            <a:r>
              <a:rPr lang="cs-CZ" sz="900" b="1" i="1" dirty="0" smtClean="0"/>
              <a:t>/o</a:t>
            </a:r>
          </a:p>
          <a:p>
            <a:endParaRPr lang="en-US" sz="900" dirty="0"/>
          </a:p>
        </p:txBody>
      </p:sp>
      <p:sp>
        <p:nvSpPr>
          <p:cNvPr id="8" name="Obdélník 7"/>
          <p:cNvSpPr/>
          <p:nvPr/>
        </p:nvSpPr>
        <p:spPr>
          <a:xfrm>
            <a:off x="585034" y="579395"/>
            <a:ext cx="41640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Sucho v </a:t>
            </a:r>
            <a: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ČR</a:t>
            </a: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38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854</TotalTime>
  <Words>720</Words>
  <Application>Microsoft Office PowerPoint</Application>
  <PresentationFormat>Širokoúhlá obrazovka</PresentationFormat>
  <Paragraphs>111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5" baseType="lpstr">
      <vt:lpstr>Arial</vt:lpstr>
      <vt:lpstr>Arial Black</vt:lpstr>
      <vt:lpstr>Calibri</vt:lpstr>
      <vt:lpstr>Calibri Light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ČZU v Praze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Benda Michal</dc:creator>
  <cp:lastModifiedBy>Kašparová Jana</cp:lastModifiedBy>
  <cp:revision>42</cp:revision>
  <dcterms:created xsi:type="dcterms:W3CDTF">2019-06-03T07:17:47Z</dcterms:created>
  <dcterms:modified xsi:type="dcterms:W3CDTF">2019-08-21T11:41:20Z</dcterms:modified>
</cp:coreProperties>
</file>