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665" r:id="rId2"/>
    <p:sldId id="1696" r:id="rId3"/>
    <p:sldId id="1670" r:id="rId4"/>
    <p:sldId id="1768" r:id="rId5"/>
    <p:sldId id="1762" r:id="rId6"/>
    <p:sldId id="1770" r:id="rId7"/>
    <p:sldId id="1772" r:id="rId8"/>
    <p:sldId id="1773" r:id="rId9"/>
    <p:sldId id="1771" r:id="rId10"/>
    <p:sldId id="1777" r:id="rId11"/>
    <p:sldId id="1774" r:id="rId12"/>
    <p:sldId id="1775" r:id="rId13"/>
    <p:sldId id="1776" r:id="rId14"/>
    <p:sldId id="1784" r:id="rId15"/>
    <p:sldId id="1783" r:id="rId16"/>
    <p:sldId id="1778" r:id="rId17"/>
    <p:sldId id="1779" r:id="rId18"/>
    <p:sldId id="1671" r:id="rId19"/>
    <p:sldId id="1786" r:id="rId20"/>
    <p:sldId id="1785" r:id="rId21"/>
    <p:sldId id="1788" r:id="rId22"/>
    <p:sldId id="1797" r:id="rId23"/>
    <p:sldId id="1787" r:id="rId24"/>
    <p:sldId id="1789" r:id="rId25"/>
    <p:sldId id="1790" r:id="rId26"/>
    <p:sldId id="1760" r:id="rId27"/>
    <p:sldId id="1691" r:id="rId28"/>
    <p:sldId id="1690" r:id="rId29"/>
    <p:sldId id="1692" r:id="rId30"/>
    <p:sldId id="1668" r:id="rId31"/>
    <p:sldId id="1791" r:id="rId32"/>
    <p:sldId id="1706" r:id="rId33"/>
    <p:sldId id="1792" r:id="rId34"/>
    <p:sldId id="1794" r:id="rId35"/>
    <p:sldId id="1795" r:id="rId36"/>
    <p:sldId id="1716" r:id="rId37"/>
    <p:sldId id="1714" r:id="rId38"/>
    <p:sldId id="1796" r:id="rId39"/>
    <p:sldId id="1709" r:id="rId40"/>
    <p:sldId id="1712" r:id="rId41"/>
    <p:sldId id="1667"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48" autoAdjust="0"/>
    <p:restoredTop sz="94660"/>
  </p:normalViewPr>
  <p:slideViewPr>
    <p:cSldViewPr snapToGrid="0">
      <p:cViewPr varScale="1">
        <p:scale>
          <a:sx n="108" d="100"/>
          <a:sy n="108"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6.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_rels/chart7.xml.rels><?xml version="1.0" encoding="UTF-8" standalone="yes"?>
<Relationships xmlns="http://schemas.openxmlformats.org/package/2006/relationships"><Relationship Id="rId1" Type="http://schemas.openxmlformats.org/officeDocument/2006/relationships/package" Target="../embeddings/List_aplikace_Microsoft_Excel4.xlsx"/></Relationships>
</file>

<file path=ppt/charts/_rels/chart8.xml.rels><?xml version="1.0" encoding="UTF-8" standalone="yes"?>
<Relationships xmlns="http://schemas.openxmlformats.org/package/2006/relationships"><Relationship Id="rId1" Type="http://schemas.openxmlformats.org/officeDocument/2006/relationships/package" Target="../embeddings/List_aplikace_Microsoft_Excel5.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Petr\Desktop\poslat5%20(2).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F:\Se&#353;it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List1!$A$4:$A$17</c:f>
              <c:strCache>
                <c:ptCount val="14"/>
                <c:pt idx="0">
                  <c:v>Ukrajina </c:v>
                </c:pt>
                <c:pt idx="1">
                  <c:v>Slovensko</c:v>
                </c:pt>
                <c:pt idx="2">
                  <c:v>Vietnam </c:v>
                </c:pt>
                <c:pt idx="3">
                  <c:v>Rusko </c:v>
                </c:pt>
                <c:pt idx="4">
                  <c:v>Německo </c:v>
                </c:pt>
                <c:pt idx="5">
                  <c:v>Polsko </c:v>
                </c:pt>
                <c:pt idx="6">
                  <c:v>Bulharsko </c:v>
                </c:pt>
                <c:pt idx="7">
                  <c:v>Rumunsko </c:v>
                </c:pt>
                <c:pt idx="8">
                  <c:v> USA </c:v>
                </c:pt>
                <c:pt idx="9">
                  <c:v>Mongolsko </c:v>
                </c:pt>
                <c:pt idx="10">
                  <c:v>Velká Británie</c:v>
                </c:pt>
                <c:pt idx="11">
                  <c:v>Kazachstán</c:v>
                </c:pt>
                <c:pt idx="12">
                  <c:v>Bělorusko</c:v>
                </c:pt>
                <c:pt idx="13">
                  <c:v>Moldavsko</c:v>
                </c:pt>
              </c:strCache>
            </c:strRef>
          </c:cat>
          <c:val>
            <c:numRef>
              <c:f>List1!$B$4:$B$17</c:f>
              <c:numCache>
                <c:formatCode>#,##0</c:formatCode>
                <c:ptCount val="14"/>
                <c:pt idx="0">
                  <c:v>120431</c:v>
                </c:pt>
                <c:pt idx="1">
                  <c:v>113177</c:v>
                </c:pt>
                <c:pt idx="2">
                  <c:v>60296</c:v>
                </c:pt>
                <c:pt idx="3">
                  <c:v>37201</c:v>
                </c:pt>
                <c:pt idx="4">
                  <c:v>21315</c:v>
                </c:pt>
                <c:pt idx="5">
                  <c:v>20831</c:v>
                </c:pt>
                <c:pt idx="6">
                  <c:v>14312</c:v>
                </c:pt>
                <c:pt idx="7">
                  <c:v>13119</c:v>
                </c:pt>
                <c:pt idx="8" formatCode="General">
                  <c:v>9039</c:v>
                </c:pt>
                <c:pt idx="9">
                  <c:v>8357</c:v>
                </c:pt>
                <c:pt idx="10" formatCode="General">
                  <c:v>6787</c:v>
                </c:pt>
                <c:pt idx="11" formatCode="General">
                  <c:v>5893</c:v>
                </c:pt>
                <c:pt idx="12" formatCode="General">
                  <c:v>5655</c:v>
                </c:pt>
                <c:pt idx="13" formatCode="General">
                  <c:v>5534</c:v>
                </c:pt>
              </c:numCache>
            </c:numRef>
          </c:val>
          <c:extLst>
            <c:ext xmlns:c16="http://schemas.microsoft.com/office/drawing/2014/chart" uri="{C3380CC4-5D6E-409C-BE32-E72D297353CC}">
              <c16:uniqueId val="{00000000-654A-4300-8829-FE344F96192D}"/>
            </c:ext>
          </c:extLst>
        </c:ser>
        <c:dLbls>
          <c:dLblPos val="outEnd"/>
          <c:showLegendKey val="0"/>
          <c:showVal val="1"/>
          <c:showCatName val="0"/>
          <c:showSerName val="0"/>
          <c:showPercent val="0"/>
          <c:showBubbleSize val="0"/>
        </c:dLbls>
        <c:gapWidth val="100"/>
        <c:axId val="305320672"/>
        <c:axId val="305321000"/>
      </c:barChart>
      <c:catAx>
        <c:axId val="30532067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cs-CZ"/>
          </a:p>
        </c:txPr>
        <c:crossAx val="305321000"/>
        <c:crosses val="autoZero"/>
        <c:auto val="1"/>
        <c:lblAlgn val="ctr"/>
        <c:lblOffset val="100"/>
        <c:noMultiLvlLbl val="0"/>
      </c:catAx>
      <c:valAx>
        <c:axId val="30532100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cs-CZ"/>
          </a:p>
        </c:txPr>
        <c:crossAx val="305320672"/>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1"/>
            </a:solidFill>
            <a:ln>
              <a:noFill/>
            </a:ln>
            <a:effectLst/>
            <a:sp3d/>
          </c:spPr>
          <c:invertIfNegative val="0"/>
          <c:dLbls>
            <c:dLbl>
              <c:idx val="0"/>
              <c:layout>
                <c:manualLayout>
                  <c:x val="0"/>
                  <c:y val="-2.3740308266167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8E-4251-AB53-CF5093E1B5C1}"/>
                </c:ext>
              </c:extLst>
            </c:dLbl>
            <c:dLbl>
              <c:idx val="1"/>
              <c:layout>
                <c:manualLayout>
                  <c:x val="7.5171823848384865E-3"/>
                  <c:y val="-3.7306198703976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8E-4251-AB53-CF5093E1B5C1}"/>
                </c:ext>
              </c:extLst>
            </c:dLbl>
            <c:dLbl>
              <c:idx val="2"/>
              <c:layout>
                <c:manualLayout>
                  <c:x val="9.0206188618062507E-3"/>
                  <c:y val="-3.3914726094524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8E-4251-AB53-CF5093E1B5C1}"/>
                </c:ext>
              </c:extLst>
            </c:dLbl>
            <c:dLbl>
              <c:idx val="3"/>
              <c:layout>
                <c:manualLayout>
                  <c:x val="1.0524055338773958E-2"/>
                  <c:y val="-4.4089143922881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8E-4251-AB53-CF5093E1B5C1}"/>
                </c:ext>
              </c:extLst>
            </c:dLbl>
            <c:dLbl>
              <c:idx val="4"/>
              <c:layout>
                <c:manualLayout>
                  <c:x val="7.517182384838542E-3"/>
                  <c:y val="-3.3914726094524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8E-4251-AB53-CF5093E1B5C1}"/>
                </c:ext>
              </c:extLst>
            </c:dLbl>
            <c:dLbl>
              <c:idx val="5"/>
              <c:layout>
                <c:manualLayout>
                  <c:x val="9.0206188618061397E-3"/>
                  <c:y val="-3.0523253485072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8E-4251-AB53-CF5093E1B5C1}"/>
                </c:ext>
              </c:extLst>
            </c:dLbl>
            <c:dLbl>
              <c:idx val="6"/>
              <c:layout>
                <c:manualLayout>
                  <c:x val="7.517182384838542E-3"/>
                  <c:y val="-3.0523253485072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8E-4251-AB53-CF5093E1B5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List3!$B$30:$B$36</c:f>
              <c:strCache>
                <c:ptCount val="7"/>
                <c:pt idx="0">
                  <c:v>Stavba</c:v>
                </c:pt>
                <c:pt idx="1">
                  <c:v>Doprava</c:v>
                </c:pt>
                <c:pt idx="2">
                  <c:v>Domácí péče</c:v>
                </c:pt>
                <c:pt idx="3">
                  <c:v>Obchod</c:v>
                </c:pt>
                <c:pt idx="4">
                  <c:v>Služby</c:v>
                </c:pt>
                <c:pt idx="5">
                  <c:v>Zpracovatelský průmysl</c:v>
                </c:pt>
                <c:pt idx="6">
                  <c:v>Zemědělství</c:v>
                </c:pt>
              </c:strCache>
            </c:strRef>
          </c:cat>
          <c:val>
            <c:numRef>
              <c:f>List3!$C$30:$C$36</c:f>
              <c:numCache>
                <c:formatCode>General</c:formatCode>
                <c:ptCount val="7"/>
                <c:pt idx="0">
                  <c:v>52</c:v>
                </c:pt>
                <c:pt idx="1">
                  <c:v>11</c:v>
                </c:pt>
                <c:pt idx="2">
                  <c:v>8</c:v>
                </c:pt>
                <c:pt idx="3">
                  <c:v>12</c:v>
                </c:pt>
                <c:pt idx="4">
                  <c:v>21</c:v>
                </c:pt>
                <c:pt idx="5">
                  <c:v>6</c:v>
                </c:pt>
                <c:pt idx="6">
                  <c:v>6</c:v>
                </c:pt>
              </c:numCache>
            </c:numRef>
          </c:val>
          <c:extLst>
            <c:ext xmlns:c16="http://schemas.microsoft.com/office/drawing/2014/chart" uri="{C3380CC4-5D6E-409C-BE32-E72D297353CC}">
              <c16:uniqueId val="{00000000-4D8E-4251-AB53-CF5093E1B5C1}"/>
            </c:ext>
          </c:extLst>
        </c:ser>
        <c:dLbls>
          <c:showLegendKey val="0"/>
          <c:showVal val="1"/>
          <c:showCatName val="0"/>
          <c:showSerName val="0"/>
          <c:showPercent val="0"/>
          <c:showBubbleSize val="0"/>
        </c:dLbls>
        <c:gapWidth val="150"/>
        <c:shape val="box"/>
        <c:axId val="313095624"/>
        <c:axId val="313094312"/>
        <c:axId val="339758648"/>
      </c:bar3DChart>
      <c:catAx>
        <c:axId val="313095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13094312"/>
        <c:crosses val="autoZero"/>
        <c:auto val="1"/>
        <c:lblAlgn val="ctr"/>
        <c:lblOffset val="100"/>
        <c:noMultiLvlLbl val="0"/>
      </c:catAx>
      <c:valAx>
        <c:axId val="313094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313095624"/>
        <c:crosses val="autoZero"/>
        <c:crossBetween val="between"/>
      </c:valAx>
      <c:serAx>
        <c:axId val="339758648"/>
        <c:scaling>
          <c:orientation val="minMax"/>
        </c:scaling>
        <c:delete val="1"/>
        <c:axPos val="b"/>
        <c:majorTickMark val="none"/>
        <c:minorTickMark val="none"/>
        <c:tickLblPos val="nextTo"/>
        <c:crossAx val="313094312"/>
        <c:crosses val="autoZero"/>
      </c:ser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1"/>
              </a:solidFill>
              <a:scene3d>
                <a:camera prst="orthographicFront"/>
                <a:lightRig rig="threePt" dir="t"/>
              </a:scene3d>
              <a:sp3d>
                <a:bevelT/>
              </a:sp3d>
            </c:spPr>
            <c:extLst>
              <c:ext xmlns:c16="http://schemas.microsoft.com/office/drawing/2014/chart" uri="{C3380CC4-5D6E-409C-BE32-E72D297353CC}">
                <c16:uniqueId val="{00000001-61FB-4F83-AF01-E70B262C4280}"/>
              </c:ext>
            </c:extLst>
          </c:dPt>
          <c:dPt>
            <c:idx val="1"/>
            <c:bubble3D val="0"/>
            <c:spPr>
              <a:solidFill>
                <a:schemeClr val="bg2">
                  <a:lumMod val="85000"/>
                </a:schemeClr>
              </a:solidFill>
              <a:scene3d>
                <a:camera prst="orthographicFront"/>
                <a:lightRig rig="threePt" dir="t"/>
              </a:scene3d>
              <a:sp3d>
                <a:bevelT/>
              </a:sp3d>
            </c:spPr>
            <c:extLst>
              <c:ext xmlns:c16="http://schemas.microsoft.com/office/drawing/2014/chart" uri="{C3380CC4-5D6E-409C-BE32-E72D297353CC}">
                <c16:uniqueId val="{00000003-61FB-4F83-AF01-E70B262C4280}"/>
              </c:ext>
            </c:extLst>
          </c:dPt>
          <c:cat>
            <c:strRef>
              <c:f>Sheet1!$A$2:$A$3</c:f>
              <c:strCache>
                <c:ptCount val="2"/>
                <c:pt idx="0">
                  <c:v>Revenue</c:v>
                </c:pt>
                <c:pt idx="1">
                  <c:v>Invisible</c:v>
                </c:pt>
              </c:strCache>
            </c:strRef>
          </c:cat>
          <c:val>
            <c:numRef>
              <c:f>Sheet1!$B$2:$B$3</c:f>
              <c:numCache>
                <c:formatCode>General</c:formatCode>
                <c:ptCount val="2"/>
                <c:pt idx="0">
                  <c:v>29</c:v>
                </c:pt>
                <c:pt idx="1">
                  <c:v>65</c:v>
                </c:pt>
              </c:numCache>
            </c:numRef>
          </c:val>
          <c:extLst>
            <c:ext xmlns:c16="http://schemas.microsoft.com/office/drawing/2014/chart" uri="{C3380CC4-5D6E-409C-BE32-E72D297353CC}">
              <c16:uniqueId val="{00000004-61FB-4F83-AF01-E70B262C4280}"/>
            </c:ext>
          </c:extLst>
        </c:ser>
        <c:dLbls>
          <c:showLegendKey val="0"/>
          <c:showVal val="0"/>
          <c:showCatName val="0"/>
          <c:showSerName val="0"/>
          <c:showPercent val="0"/>
          <c:showBubbleSize val="0"/>
          <c:showLeaderLines val="1"/>
        </c:dLbls>
      </c:pie3DChart>
    </c:plotArea>
    <c:plotVisOnly val="1"/>
    <c:dispBlanksAs val="zero"/>
    <c:showDLblsOverMax val="0"/>
  </c:chart>
  <c:spPr>
    <a:effectLst>
      <a:innerShdw blurRad="114300">
        <a:prstClr val="black"/>
      </a:innerShdw>
    </a:effectLst>
  </c:spPr>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2"/>
              </a:solidFill>
              <a:scene3d>
                <a:camera prst="orthographicFront"/>
                <a:lightRig rig="threePt" dir="t"/>
              </a:scene3d>
              <a:sp3d>
                <a:bevelT/>
              </a:sp3d>
            </c:spPr>
            <c:extLst>
              <c:ext xmlns:c16="http://schemas.microsoft.com/office/drawing/2014/chart" uri="{C3380CC4-5D6E-409C-BE32-E72D297353CC}">
                <c16:uniqueId val="{00000001-F49B-4D3D-959F-9ABFAAC93B78}"/>
              </c:ext>
            </c:extLst>
          </c:dPt>
          <c:dPt>
            <c:idx val="1"/>
            <c:bubble3D val="0"/>
            <c:spPr>
              <a:solidFill>
                <a:schemeClr val="bg2">
                  <a:lumMod val="85000"/>
                </a:schemeClr>
              </a:solidFill>
              <a:scene3d>
                <a:camera prst="orthographicFront"/>
                <a:lightRig rig="threePt" dir="t"/>
              </a:scene3d>
              <a:sp3d>
                <a:bevelT/>
              </a:sp3d>
            </c:spPr>
            <c:extLst>
              <c:ext xmlns:c16="http://schemas.microsoft.com/office/drawing/2014/chart" uri="{C3380CC4-5D6E-409C-BE32-E72D297353CC}">
                <c16:uniqueId val="{00000003-F49B-4D3D-959F-9ABFAAC93B78}"/>
              </c:ext>
            </c:extLst>
          </c:dPt>
          <c:cat>
            <c:strRef>
              <c:f>Sheet1!$A$2:$A$3</c:f>
              <c:strCache>
                <c:ptCount val="2"/>
                <c:pt idx="0">
                  <c:v>Revenue</c:v>
                </c:pt>
                <c:pt idx="1">
                  <c:v>Invisible</c:v>
                </c:pt>
              </c:strCache>
            </c:strRef>
          </c:cat>
          <c:val>
            <c:numRef>
              <c:f>Sheet1!$B$2:$B$3</c:f>
              <c:numCache>
                <c:formatCode>General</c:formatCode>
                <c:ptCount val="2"/>
                <c:pt idx="0">
                  <c:v>7</c:v>
                </c:pt>
                <c:pt idx="1">
                  <c:v>50</c:v>
                </c:pt>
              </c:numCache>
            </c:numRef>
          </c:val>
          <c:extLst>
            <c:ext xmlns:c16="http://schemas.microsoft.com/office/drawing/2014/chart" uri="{C3380CC4-5D6E-409C-BE32-E72D297353CC}">
              <c16:uniqueId val="{00000004-F49B-4D3D-959F-9ABFAAC93B78}"/>
            </c:ext>
          </c:extLst>
        </c:ser>
        <c:dLbls>
          <c:showLegendKey val="0"/>
          <c:showVal val="0"/>
          <c:showCatName val="0"/>
          <c:showSerName val="0"/>
          <c:showPercent val="0"/>
          <c:showBubbleSize val="0"/>
          <c:showLeaderLines val="1"/>
        </c:dLbls>
      </c:pie3DChart>
    </c:plotArea>
    <c:plotVisOnly val="1"/>
    <c:dispBlanksAs val="zero"/>
    <c:showDLblsOverMax val="0"/>
  </c:chart>
  <c:spPr>
    <a:effectLst>
      <a:innerShdw blurRad="114300">
        <a:prstClr val="black"/>
      </a:innerShdw>
    </a:effectLst>
  </c:spPr>
  <c:txPr>
    <a:bodyPr/>
    <a:lstStyle/>
    <a:p>
      <a:pPr>
        <a:defRPr sz="180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chemeClr val="accent3"/>
              </a:solidFill>
              <a:scene3d>
                <a:camera prst="orthographicFront"/>
                <a:lightRig rig="threePt" dir="t"/>
              </a:scene3d>
              <a:sp3d>
                <a:bevelT/>
              </a:sp3d>
            </c:spPr>
            <c:extLst>
              <c:ext xmlns:c16="http://schemas.microsoft.com/office/drawing/2014/chart" uri="{C3380CC4-5D6E-409C-BE32-E72D297353CC}">
                <c16:uniqueId val="{00000001-0423-43EE-913B-1D38C7D1337F}"/>
              </c:ext>
            </c:extLst>
          </c:dPt>
          <c:dPt>
            <c:idx val="1"/>
            <c:bubble3D val="0"/>
            <c:spPr>
              <a:solidFill>
                <a:schemeClr val="bg2">
                  <a:lumMod val="85000"/>
                </a:schemeClr>
              </a:solidFill>
              <a:scene3d>
                <a:camera prst="orthographicFront"/>
                <a:lightRig rig="threePt" dir="t"/>
              </a:scene3d>
              <a:sp3d>
                <a:bevelT/>
              </a:sp3d>
            </c:spPr>
            <c:extLst>
              <c:ext xmlns:c16="http://schemas.microsoft.com/office/drawing/2014/chart" uri="{C3380CC4-5D6E-409C-BE32-E72D297353CC}">
                <c16:uniqueId val="{00000003-0423-43EE-913B-1D38C7D1337F}"/>
              </c:ext>
            </c:extLst>
          </c:dPt>
          <c:cat>
            <c:strRef>
              <c:f>Sheet1!$A$2:$A$3</c:f>
              <c:strCache>
                <c:ptCount val="2"/>
                <c:pt idx="0">
                  <c:v>Revenue</c:v>
                </c:pt>
                <c:pt idx="1">
                  <c:v>Invisible</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0423-43EE-913B-1D38C7D1337F}"/>
            </c:ext>
          </c:extLst>
        </c:ser>
        <c:dLbls>
          <c:showLegendKey val="0"/>
          <c:showVal val="0"/>
          <c:showCatName val="0"/>
          <c:showSerName val="0"/>
          <c:showPercent val="0"/>
          <c:showBubbleSize val="0"/>
          <c:showLeaderLines val="1"/>
        </c:dLbls>
      </c:pie3DChart>
    </c:plotArea>
    <c:plotVisOnly val="1"/>
    <c:dispBlanksAs val="zero"/>
    <c:showDLblsOverMax val="0"/>
  </c:chart>
  <c:spPr>
    <a:effectLst>
      <a:innerShdw blurRad="114300">
        <a:prstClr val="black"/>
      </a:innerShdw>
    </a:effectLst>
  </c:spPr>
  <c:txPr>
    <a:bodyPr/>
    <a:lstStyle/>
    <a:p>
      <a:pPr>
        <a:defRPr sz="180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1-4983-49DD-B732-3C03D5EACBEB}"/>
              </c:ext>
            </c:extLst>
          </c:dPt>
          <c:dPt>
            <c:idx val="1"/>
            <c:bubble3D val="0"/>
            <c:spPr>
              <a:solidFill>
                <a:schemeClr val="accent3"/>
              </a:solidFill>
              <a:ln>
                <a:noFill/>
              </a:ln>
              <a:effectLst/>
            </c:spPr>
            <c:extLst>
              <c:ext xmlns:c16="http://schemas.microsoft.com/office/drawing/2014/chart" uri="{C3380CC4-5D6E-409C-BE32-E72D297353CC}">
                <c16:uniqueId val="{00000003-4983-49DD-B732-3C03D5EACBEB}"/>
              </c:ext>
            </c:extLst>
          </c:dPt>
          <c:cat>
            <c:strRef>
              <c:f>Sheet1!$A$2:$A$3</c:f>
              <c:strCache>
                <c:ptCount val="2"/>
                <c:pt idx="0">
                  <c:v>Revenue</c:v>
                </c:pt>
                <c:pt idx="1">
                  <c:v>Invisible</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4983-49DD-B732-3C03D5EACBEB}"/>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zero"/>
    <c:showDLblsOverMax val="0"/>
  </c:chart>
  <c:spPr>
    <a:noFill/>
    <a:ln w="12700" cap="rnd" cmpd="sng" algn="ctr">
      <a:noFill/>
      <a:prstDash val="solid"/>
      <a:miter lim="800000"/>
    </a:ln>
    <a:effectLst>
      <a:innerShdw blurRad="114300">
        <a:prstClr val="black"/>
      </a:innerShdw>
    </a:effectLst>
  </c:spPr>
  <c:txPr>
    <a:bodyPr/>
    <a:lstStyle/>
    <a:p>
      <a:pPr>
        <a:defRPr sz="1800"/>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3847192102412"/>
          <c:y val="8.3904928498592019E-2"/>
          <c:w val="0.83217005456904758"/>
          <c:h val="0.86119191137346973"/>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1-4567-4797-91A2-61A68D48BCA0}"/>
              </c:ext>
            </c:extLst>
          </c:dPt>
          <c:dPt>
            <c:idx val="1"/>
            <c:bubble3D val="0"/>
            <c:spPr>
              <a:solidFill>
                <a:schemeClr val="accent3"/>
              </a:solidFill>
              <a:ln>
                <a:noFill/>
              </a:ln>
              <a:effectLst/>
            </c:spPr>
            <c:extLst>
              <c:ext xmlns:c16="http://schemas.microsoft.com/office/drawing/2014/chart" uri="{C3380CC4-5D6E-409C-BE32-E72D297353CC}">
                <c16:uniqueId val="{00000003-4567-4797-91A2-61A68D48BCA0}"/>
              </c:ext>
            </c:extLst>
          </c:dPt>
          <c:cat>
            <c:strRef>
              <c:f>Sheet1!$A$2:$A$3</c:f>
              <c:strCache>
                <c:ptCount val="2"/>
                <c:pt idx="0">
                  <c:v>Revenue</c:v>
                </c:pt>
                <c:pt idx="1">
                  <c:v>Invisible</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4567-4797-91A2-61A68D48BCA0}"/>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zero"/>
    <c:showDLblsOverMax val="0"/>
  </c:chart>
  <c:spPr>
    <a:noFill/>
    <a:ln w="12700" cap="rnd" cmpd="sng" algn="ctr">
      <a:noFill/>
      <a:prstDash val="solid"/>
      <a:miter lim="800000"/>
    </a:ln>
    <a:effectLst>
      <a:innerShdw blurRad="114300">
        <a:prstClr val="black"/>
      </a:innerShdw>
    </a:effectLst>
  </c:spPr>
  <c:txPr>
    <a:bodyPr/>
    <a:lstStyle/>
    <a:p>
      <a:pPr>
        <a:defRPr sz="1800"/>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88444812225996E-2"/>
          <c:y val="0.147463122530061"/>
          <c:w val="0.84627269045900311"/>
          <c:h val="0.70507329653570217"/>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1-2CB6-4C04-8FE1-64C80C4F9F88}"/>
              </c:ext>
            </c:extLst>
          </c:dPt>
          <c:dPt>
            <c:idx val="1"/>
            <c:bubble3D val="0"/>
            <c:spPr>
              <a:solidFill>
                <a:schemeClr val="accent3"/>
              </a:solidFill>
              <a:ln>
                <a:noFill/>
              </a:ln>
              <a:effectLst/>
            </c:spPr>
            <c:extLst>
              <c:ext xmlns:c16="http://schemas.microsoft.com/office/drawing/2014/chart" uri="{C3380CC4-5D6E-409C-BE32-E72D297353CC}">
                <c16:uniqueId val="{00000003-2CB6-4C04-8FE1-64C80C4F9F88}"/>
              </c:ext>
            </c:extLst>
          </c:dPt>
          <c:cat>
            <c:strRef>
              <c:f>Sheet1!$A$2:$A$3</c:f>
              <c:strCache>
                <c:ptCount val="2"/>
                <c:pt idx="0">
                  <c:v>Revenue</c:v>
                </c:pt>
                <c:pt idx="1">
                  <c:v>Invisible</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2CB6-4C04-8FE1-64C80C4F9F88}"/>
            </c:ext>
          </c:extLst>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zero"/>
    <c:showDLblsOverMax val="0"/>
  </c:chart>
  <c:spPr>
    <a:noFill/>
    <a:ln w="12700" cap="rnd" cmpd="sng" algn="ctr">
      <a:noFill/>
      <a:prstDash val="solid"/>
      <a:miter lim="800000"/>
    </a:ln>
    <a:effectLst>
      <a:innerShdw blurRad="114300">
        <a:prstClr val="black"/>
      </a:innerShdw>
    </a:effectLst>
  </c:spPr>
  <c:txPr>
    <a:bodyPr/>
    <a:lstStyle/>
    <a:p>
      <a:pPr>
        <a:defRPr sz="1800"/>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List2!$G$72</c:f>
              <c:strCache>
                <c:ptCount val="1"/>
                <c:pt idx="0">
                  <c:v>Urban area</c:v>
                </c:pt>
              </c:strCache>
            </c:strRef>
          </c:tx>
          <c:spPr>
            <a:solidFill>
              <a:srgbClr val="EB7A13"/>
            </a:solidFill>
          </c:spPr>
          <c:invertIfNegative val="0"/>
          <c:cat>
            <c:strRef>
              <c:f>List2!$F$73:$F$81</c:f>
              <c:strCache>
                <c:ptCount val="9"/>
                <c:pt idx="0">
                  <c:v>≤ 30 min </c:v>
                </c:pt>
                <c:pt idx="1">
                  <c:v>30 min - 1 hour</c:v>
                </c:pt>
                <c:pt idx="2">
                  <c:v>1 - 2 hours</c:v>
                </c:pt>
                <c:pt idx="3">
                  <c:v>2 - 3  hours</c:v>
                </c:pt>
                <c:pt idx="4">
                  <c:v>3 - 4 hours</c:v>
                </c:pt>
                <c:pt idx="5">
                  <c:v>4 - 5 hours</c:v>
                </c:pt>
                <c:pt idx="6">
                  <c:v>5 - 6 hours</c:v>
                </c:pt>
                <c:pt idx="7">
                  <c:v>6- 7 hours</c:v>
                </c:pt>
                <c:pt idx="8">
                  <c:v>≥ 7 hours</c:v>
                </c:pt>
              </c:strCache>
            </c:strRef>
          </c:cat>
          <c:val>
            <c:numRef>
              <c:f>List2!$G$73:$G$81</c:f>
              <c:numCache>
                <c:formatCode>General</c:formatCode>
                <c:ptCount val="9"/>
                <c:pt idx="0">
                  <c:v>4</c:v>
                </c:pt>
                <c:pt idx="1">
                  <c:v>14</c:v>
                </c:pt>
                <c:pt idx="2">
                  <c:v>9</c:v>
                </c:pt>
                <c:pt idx="3">
                  <c:v>7</c:v>
                </c:pt>
                <c:pt idx="4">
                  <c:v>11</c:v>
                </c:pt>
                <c:pt idx="5">
                  <c:v>1</c:v>
                </c:pt>
                <c:pt idx="6">
                  <c:v>2</c:v>
                </c:pt>
                <c:pt idx="7">
                  <c:v>1</c:v>
                </c:pt>
                <c:pt idx="8">
                  <c:v>1</c:v>
                </c:pt>
              </c:numCache>
            </c:numRef>
          </c:val>
          <c:extLst>
            <c:ext xmlns:c16="http://schemas.microsoft.com/office/drawing/2014/chart" uri="{C3380CC4-5D6E-409C-BE32-E72D297353CC}">
              <c16:uniqueId val="{00000000-385D-4E26-BF47-1B39B2B9AAAE}"/>
            </c:ext>
          </c:extLst>
        </c:ser>
        <c:ser>
          <c:idx val="1"/>
          <c:order val="1"/>
          <c:tx>
            <c:strRef>
              <c:f>List2!$H$72</c:f>
              <c:strCache>
                <c:ptCount val="1"/>
                <c:pt idx="0">
                  <c:v>Rural area</c:v>
                </c:pt>
              </c:strCache>
            </c:strRef>
          </c:tx>
          <c:invertIfNegative val="0"/>
          <c:cat>
            <c:strRef>
              <c:f>List2!$F$73:$F$81</c:f>
              <c:strCache>
                <c:ptCount val="9"/>
                <c:pt idx="0">
                  <c:v>≤ 30 min </c:v>
                </c:pt>
                <c:pt idx="1">
                  <c:v>30 min - 1 hour</c:v>
                </c:pt>
                <c:pt idx="2">
                  <c:v>1 - 2 hours</c:v>
                </c:pt>
                <c:pt idx="3">
                  <c:v>2 - 3  hours</c:v>
                </c:pt>
                <c:pt idx="4">
                  <c:v>3 - 4 hours</c:v>
                </c:pt>
                <c:pt idx="5">
                  <c:v>4 - 5 hours</c:v>
                </c:pt>
                <c:pt idx="6">
                  <c:v>5 - 6 hours</c:v>
                </c:pt>
                <c:pt idx="7">
                  <c:v>6- 7 hours</c:v>
                </c:pt>
                <c:pt idx="8">
                  <c:v>≥ 7 hours</c:v>
                </c:pt>
              </c:strCache>
            </c:strRef>
          </c:cat>
          <c:val>
            <c:numRef>
              <c:f>List2!$H$73:$H$81</c:f>
              <c:numCache>
                <c:formatCode>General</c:formatCode>
                <c:ptCount val="9"/>
                <c:pt idx="0">
                  <c:v>1</c:v>
                </c:pt>
                <c:pt idx="1">
                  <c:v>4</c:v>
                </c:pt>
                <c:pt idx="2">
                  <c:v>6</c:v>
                </c:pt>
                <c:pt idx="3">
                  <c:v>5</c:v>
                </c:pt>
                <c:pt idx="4">
                  <c:v>15</c:v>
                </c:pt>
                <c:pt idx="5">
                  <c:v>10</c:v>
                </c:pt>
                <c:pt idx="6">
                  <c:v>10</c:v>
                </c:pt>
                <c:pt idx="7">
                  <c:v>9</c:v>
                </c:pt>
                <c:pt idx="8">
                  <c:v>11</c:v>
                </c:pt>
              </c:numCache>
            </c:numRef>
          </c:val>
          <c:extLst>
            <c:ext xmlns:c16="http://schemas.microsoft.com/office/drawing/2014/chart" uri="{C3380CC4-5D6E-409C-BE32-E72D297353CC}">
              <c16:uniqueId val="{00000001-385D-4E26-BF47-1B39B2B9AAAE}"/>
            </c:ext>
          </c:extLst>
        </c:ser>
        <c:dLbls>
          <c:showLegendKey val="0"/>
          <c:showVal val="0"/>
          <c:showCatName val="0"/>
          <c:showSerName val="0"/>
          <c:showPercent val="0"/>
          <c:showBubbleSize val="0"/>
        </c:dLbls>
        <c:gapWidth val="150"/>
        <c:axId val="251553688"/>
        <c:axId val="251554080"/>
      </c:barChart>
      <c:catAx>
        <c:axId val="251553688"/>
        <c:scaling>
          <c:orientation val="minMax"/>
        </c:scaling>
        <c:delete val="0"/>
        <c:axPos val="b"/>
        <c:numFmt formatCode="General" sourceLinked="0"/>
        <c:majorTickMark val="none"/>
        <c:minorTickMark val="none"/>
        <c:tickLblPos val="nextTo"/>
        <c:txPr>
          <a:bodyPr/>
          <a:lstStyle/>
          <a:p>
            <a:pPr>
              <a:defRPr sz="900"/>
            </a:pPr>
            <a:endParaRPr lang="cs-CZ"/>
          </a:p>
        </c:txPr>
        <c:crossAx val="251554080"/>
        <c:crosses val="autoZero"/>
        <c:auto val="1"/>
        <c:lblAlgn val="ctr"/>
        <c:lblOffset val="100"/>
        <c:noMultiLvlLbl val="0"/>
      </c:catAx>
      <c:valAx>
        <c:axId val="251554080"/>
        <c:scaling>
          <c:orientation val="minMax"/>
        </c:scaling>
        <c:delete val="0"/>
        <c:axPos val="l"/>
        <c:majorGridlines/>
        <c:numFmt formatCode="General" sourceLinked="1"/>
        <c:majorTickMark val="out"/>
        <c:minorTickMark val="none"/>
        <c:tickLblPos val="nextTo"/>
        <c:txPr>
          <a:bodyPr/>
          <a:lstStyle/>
          <a:p>
            <a:pPr>
              <a:defRPr sz="1100"/>
            </a:pPr>
            <a:endParaRPr lang="cs-CZ"/>
          </a:p>
        </c:txPr>
        <c:crossAx val="251553688"/>
        <c:crosses val="autoZero"/>
        <c:crossBetween val="between"/>
      </c:valAx>
    </c:plotArea>
    <c:legend>
      <c:legendPos val="r"/>
      <c:overlay val="0"/>
    </c:legend>
    <c:plotVisOnly val="1"/>
    <c:dispBlanksAs val="gap"/>
    <c:showDLblsOverMax val="0"/>
  </c:chart>
  <c:spPr>
    <a:solidFill>
      <a:schemeClr val="bg1">
        <a:lumMod val="95000"/>
        <a:alpha val="51000"/>
      </a:schemeClr>
    </a:solidFill>
  </c:spPr>
  <c:txPr>
    <a:bodyPr/>
    <a:lstStyle/>
    <a:p>
      <a:pPr>
        <a:defRPr sz="1200"/>
      </a:pPr>
      <a:endParaRPr lang="cs-CZ"/>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List1!$A$2:$A$8</cx:f>
        <cx:lvl ptCount="7">
          <cx:pt idx="0">special work opportunities</cx:pt>
          <cx:pt idx="1">economic situation </cx:pt>
          <cx:pt idx="2">language</cx:pt>
          <cx:pt idx="3">culture</cx:pt>
          <cx:pt idx="4">distance of host country </cx:pt>
          <cx:pt idx="5">political situation </cx:pt>
          <cx:pt idx="6">unemployment rate  </cx:pt>
        </cx:lvl>
      </cx:strDim>
      <cx:numDim type="size">
        <cx:f>List1!$B$2:$B$8</cx:f>
        <cx:lvl ptCount="7" formatCode="Vęeobecný">
          <cx:pt idx="0">22</cx:pt>
          <cx:pt idx="1">26</cx:pt>
          <cx:pt idx="2">13</cx:pt>
          <cx:pt idx="3">12</cx:pt>
          <cx:pt idx="4">12</cx:pt>
          <cx:pt idx="5">9</cx:pt>
          <cx:pt idx="6">6</cx:pt>
        </cx:lvl>
      </cx:numDim>
    </cx:data>
    <cx:data id="1">
      <cx:strDim type="cat">
        <cx:f>List1!$A$2:$A$8</cx:f>
        <cx:lvl ptCount="7">
          <cx:pt idx="0">special work opportunities</cx:pt>
          <cx:pt idx="1">economic situation </cx:pt>
          <cx:pt idx="2">language</cx:pt>
          <cx:pt idx="3">culture</cx:pt>
          <cx:pt idx="4">distance of host country </cx:pt>
          <cx:pt idx="5">political situation </cx:pt>
          <cx:pt idx="6">unemployment rate  </cx:pt>
        </cx:lvl>
      </cx:strDim>
      <cx:numDim type="size">
        <cx:f>List1!$C$2:$C$8</cx:f>
        <cx:lvl ptCount="7" formatCode="Vęeobecný"/>
      </cx:numDim>
    </cx:data>
  </cx:chartData>
  <cx:chart>
    <cx:plotArea>
      <cx:plotAreaRegion>
        <cx:series layoutId="treemap" uniqueId="{1E08525E-1203-484F-A303-FB98DC3D8EF2}" formatIdx="0">
          <cx:tx>
            <cx:txData>
              <cx:f>List1!$B$1</cx:f>
              <cx:v>Moldova</cx:v>
            </cx:txData>
          </cx:tx>
          <cx:dataLabels pos="inEnd">
            <cx:txPr>
              <a:bodyPr spcFirstLastPara="1" vertOverflow="ellipsis" wrap="square" lIns="0" tIns="0" rIns="0" bIns="0" anchor="ctr" anchorCtr="1">
                <a:spAutoFit/>
              </a:bodyPr>
              <a:lstStyle/>
              <a:p>
                <a:pPr algn="just">
                  <a:defRPr sz="1000"/>
                </a:pPr>
                <a:endParaRPr lang="cs-CZ" sz="1000"/>
              </a:p>
            </cx:txPr>
            <cx:visibility seriesName="0" categoryName="1" value="0"/>
          </cx:dataLabels>
          <cx:dataId val="0"/>
          <cx:layoutPr>
            <cx:parentLabelLayout val="overlapping"/>
          </cx:layoutPr>
        </cx:series>
        <cx:series layoutId="treemap" hidden="1" uniqueId="{2A3B4B66-6C94-4B39-A0B6-B3FDD85DA6C9}" formatIdx="1">
          <cx:tx>
            <cx:txData>
              <cx:f>List1!$C$1</cx:f>
              <cx:v/>
            </cx:txData>
          </cx:tx>
          <cx:dataLabels pos="inEnd">
            <cx:visibility seriesName="0" categoryName="1" value="0"/>
          </cx:dataLabels>
          <cx:dataId val="1"/>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9F5E3-1750-4D56-8F04-203657E34A98}" type="doc">
      <dgm:prSet loTypeId="urn:microsoft.com/office/officeart/2009/3/layout/HorizontalOrganizationChart" loCatId="hierarchy" qsTypeId="urn:microsoft.com/office/officeart/2005/8/quickstyle/simple2" qsCatId="simple" csTypeId="urn:microsoft.com/office/officeart/2005/8/colors/accent5_3" csCatId="accent5" phldr="1"/>
      <dgm:spPr/>
      <dgm:t>
        <a:bodyPr/>
        <a:lstStyle/>
        <a:p>
          <a:endParaRPr lang="en-US"/>
        </a:p>
      </dgm:t>
    </dgm:pt>
    <dgm:pt modelId="{ED33DE35-F679-4BEE-BF4B-9185C5B0E420}">
      <dgm:prSet phldrT="[Text]" custT="1"/>
      <dgm:spPr/>
      <dgm:t>
        <a:bodyPr/>
        <a:lstStyle/>
        <a:p>
          <a:r>
            <a:rPr lang="cs-CZ" sz="1600" b="1" noProof="0"/>
            <a:t>Migrační síť</a:t>
          </a:r>
          <a:endParaRPr lang="en-US" sz="1600" b="1" noProof="0" dirty="0"/>
        </a:p>
      </dgm:t>
    </dgm:pt>
    <dgm:pt modelId="{F097FE04-27BD-4244-BC40-E9B8F86D9B56}" type="parTrans" cxnId="{EC6492DF-5070-4164-A097-33D305819BF1}">
      <dgm:prSet/>
      <dgm:spPr/>
      <dgm:t>
        <a:bodyPr/>
        <a:lstStyle/>
        <a:p>
          <a:endParaRPr lang="en-US" sz="1600" noProof="0" dirty="0">
            <a:solidFill>
              <a:schemeClr val="tx1"/>
            </a:solidFill>
          </a:endParaRPr>
        </a:p>
      </dgm:t>
    </dgm:pt>
    <dgm:pt modelId="{DE645B2B-1E13-4907-8326-55E3C696CC0C}" type="sibTrans" cxnId="{EC6492DF-5070-4164-A097-33D305819BF1}">
      <dgm:prSet/>
      <dgm:spPr/>
      <dgm:t>
        <a:bodyPr/>
        <a:lstStyle/>
        <a:p>
          <a:endParaRPr lang="en-US" sz="1600" noProof="0" dirty="0">
            <a:solidFill>
              <a:schemeClr val="tx1"/>
            </a:solidFill>
          </a:endParaRPr>
        </a:p>
      </dgm:t>
    </dgm:pt>
    <dgm:pt modelId="{332AD4AA-BE69-48B3-80E3-3F36CEC1CCF9}">
      <dgm:prSet phldrT="[Text]" custT="1"/>
      <dgm:spPr/>
      <dgm:t>
        <a:bodyPr/>
        <a:lstStyle/>
        <a:p>
          <a:r>
            <a:rPr lang="cs-CZ" sz="1600" b="1" noProof="0" dirty="0"/>
            <a:t>Snazší přechod přes hranice</a:t>
          </a:r>
          <a:endParaRPr lang="en-US" sz="1600" b="1" noProof="0" dirty="0"/>
        </a:p>
      </dgm:t>
    </dgm:pt>
    <dgm:pt modelId="{1D59D51D-257D-414A-9C14-B06DF566DFA0}" type="parTrans" cxnId="{A394C9A2-A09D-425A-A153-E7EEC932DA3E}">
      <dgm:prSet/>
      <dgm:spPr/>
      <dgm:t>
        <a:bodyPr/>
        <a:lstStyle/>
        <a:p>
          <a:endParaRPr lang="en-US" sz="1600" b="1" noProof="0" dirty="0">
            <a:solidFill>
              <a:schemeClr val="tx1"/>
            </a:solidFill>
          </a:endParaRPr>
        </a:p>
      </dgm:t>
    </dgm:pt>
    <dgm:pt modelId="{62BE33E1-8A9C-4C33-BDDA-0B37E25C6415}" type="sibTrans" cxnId="{A394C9A2-A09D-425A-A153-E7EEC932DA3E}">
      <dgm:prSet/>
      <dgm:spPr/>
      <dgm:t>
        <a:bodyPr/>
        <a:lstStyle/>
        <a:p>
          <a:endParaRPr lang="en-US" sz="1600" noProof="0" dirty="0">
            <a:solidFill>
              <a:schemeClr val="tx1"/>
            </a:solidFill>
          </a:endParaRPr>
        </a:p>
      </dgm:t>
    </dgm:pt>
    <dgm:pt modelId="{2EA878F3-B7FA-4410-BC03-AC87D06B5BA4}">
      <dgm:prSet phldrT="[Text]" custT="1"/>
      <dgm:spPr/>
      <dgm:t>
        <a:bodyPr/>
        <a:lstStyle/>
        <a:p>
          <a:r>
            <a:rPr lang="cs-CZ" sz="1600" b="1" noProof="0" dirty="0"/>
            <a:t>Informace o možnostech práce</a:t>
          </a:r>
          <a:endParaRPr lang="en-US" sz="1600" b="1" noProof="0" dirty="0"/>
        </a:p>
      </dgm:t>
    </dgm:pt>
    <dgm:pt modelId="{1461486F-4CB4-4EC4-BA74-17F90C362AD5}" type="parTrans" cxnId="{D0676848-7914-43CB-868F-08B216EB839F}">
      <dgm:prSet/>
      <dgm:spPr/>
      <dgm:t>
        <a:bodyPr/>
        <a:lstStyle/>
        <a:p>
          <a:endParaRPr lang="en-US" sz="1600" b="1" noProof="0" dirty="0">
            <a:solidFill>
              <a:schemeClr val="tx1"/>
            </a:solidFill>
          </a:endParaRPr>
        </a:p>
      </dgm:t>
    </dgm:pt>
    <dgm:pt modelId="{C261EB04-E16F-409B-99B5-2533CB8BBC82}" type="sibTrans" cxnId="{D0676848-7914-43CB-868F-08B216EB839F}">
      <dgm:prSet/>
      <dgm:spPr/>
      <dgm:t>
        <a:bodyPr/>
        <a:lstStyle/>
        <a:p>
          <a:endParaRPr lang="en-US" sz="1600" noProof="0" dirty="0">
            <a:solidFill>
              <a:schemeClr val="tx1"/>
            </a:solidFill>
          </a:endParaRPr>
        </a:p>
      </dgm:t>
    </dgm:pt>
    <dgm:pt modelId="{6E38D16F-8841-4260-BF3B-4BAEAF16C6F4}">
      <dgm:prSet custT="1"/>
      <dgm:spPr/>
      <dgm:t>
        <a:bodyPr/>
        <a:lstStyle/>
        <a:p>
          <a:r>
            <a:rPr lang="cs-CZ" sz="1600" b="1" noProof="0" dirty="0"/>
            <a:t>Přístup k lépe placeným pracím</a:t>
          </a:r>
          <a:endParaRPr lang="en-US" sz="1600" b="1" noProof="0" dirty="0"/>
        </a:p>
      </dgm:t>
    </dgm:pt>
    <dgm:pt modelId="{1972F341-BCD9-4E96-AC56-7F6812720ED2}" type="parTrans" cxnId="{5F3F0E30-3A0B-473F-8FE7-0524CEE5E1C8}">
      <dgm:prSet/>
      <dgm:spPr/>
      <dgm:t>
        <a:bodyPr/>
        <a:lstStyle/>
        <a:p>
          <a:endParaRPr lang="en-US" sz="1600" b="1" noProof="0" dirty="0">
            <a:solidFill>
              <a:schemeClr val="tx1"/>
            </a:solidFill>
          </a:endParaRPr>
        </a:p>
      </dgm:t>
    </dgm:pt>
    <dgm:pt modelId="{E162DFF6-A0EF-4286-B0CF-F39EA3F7D93B}" type="sibTrans" cxnId="{5F3F0E30-3A0B-473F-8FE7-0524CEE5E1C8}">
      <dgm:prSet/>
      <dgm:spPr/>
      <dgm:t>
        <a:bodyPr/>
        <a:lstStyle/>
        <a:p>
          <a:endParaRPr lang="en-US" sz="1600" noProof="0" dirty="0">
            <a:solidFill>
              <a:schemeClr val="tx1"/>
            </a:solidFill>
          </a:endParaRPr>
        </a:p>
      </dgm:t>
    </dgm:pt>
    <dgm:pt modelId="{04507925-254B-498F-84A4-8B2077BADFA4}">
      <dgm:prSet phldrT="[Text]" custT="1"/>
      <dgm:spPr/>
      <dgm:t>
        <a:bodyPr/>
        <a:lstStyle/>
        <a:p>
          <a:r>
            <a:rPr lang="cs-CZ" sz="1600" b="1" noProof="0" dirty="0"/>
            <a:t>Vypořádání se s překážkami</a:t>
          </a:r>
          <a:endParaRPr lang="en-US" sz="1600" b="1" noProof="0" dirty="0"/>
        </a:p>
      </dgm:t>
    </dgm:pt>
    <dgm:pt modelId="{404A5E55-6423-40DA-881E-F3854DFE5614}" type="parTrans" cxnId="{DAAC520C-5F10-4E72-8E6E-CD09DDCDE35C}">
      <dgm:prSet/>
      <dgm:spPr/>
      <dgm:t>
        <a:bodyPr/>
        <a:lstStyle/>
        <a:p>
          <a:endParaRPr lang="en-US" sz="1600" b="1" noProof="0" dirty="0">
            <a:solidFill>
              <a:schemeClr val="tx1"/>
            </a:solidFill>
          </a:endParaRPr>
        </a:p>
      </dgm:t>
    </dgm:pt>
    <dgm:pt modelId="{6CF396FE-6437-4BD5-9B48-6CFBB0C13BC0}" type="sibTrans" cxnId="{DAAC520C-5F10-4E72-8E6E-CD09DDCDE35C}">
      <dgm:prSet/>
      <dgm:spPr/>
      <dgm:t>
        <a:bodyPr/>
        <a:lstStyle/>
        <a:p>
          <a:endParaRPr lang="en-US" sz="1600" noProof="0" dirty="0">
            <a:solidFill>
              <a:schemeClr val="tx1"/>
            </a:solidFill>
          </a:endParaRPr>
        </a:p>
      </dgm:t>
    </dgm:pt>
    <dgm:pt modelId="{8DC203D8-D5C3-445D-BF29-310989AA86B2}">
      <dgm:prSet custT="1"/>
      <dgm:spPr/>
      <dgm:t>
        <a:bodyPr/>
        <a:lstStyle/>
        <a:p>
          <a:r>
            <a:rPr lang="cs-CZ" sz="1600" b="1" noProof="0" dirty="0"/>
            <a:t>Jazykové bariéra</a:t>
          </a:r>
          <a:r>
            <a:rPr lang="en-US" sz="1600" b="1" noProof="0" dirty="0"/>
            <a:t>, </a:t>
          </a:r>
          <a:r>
            <a:rPr lang="cs-CZ" sz="1600" b="1" noProof="0" dirty="0"/>
            <a:t>sociální vyloučení</a:t>
          </a:r>
          <a:endParaRPr lang="en-US" sz="1600" b="1" noProof="0" dirty="0"/>
        </a:p>
      </dgm:t>
    </dgm:pt>
    <dgm:pt modelId="{3D736C18-C756-4404-853C-4C4FCB4F6F85}" type="parTrans" cxnId="{5FBBD7FC-5242-466F-869C-97021374A868}">
      <dgm:prSet/>
      <dgm:spPr/>
      <dgm:t>
        <a:bodyPr/>
        <a:lstStyle/>
        <a:p>
          <a:endParaRPr lang="en-US" sz="1600" b="1" noProof="0" dirty="0">
            <a:solidFill>
              <a:schemeClr val="tx1"/>
            </a:solidFill>
          </a:endParaRPr>
        </a:p>
      </dgm:t>
    </dgm:pt>
    <dgm:pt modelId="{EECAF4FD-CA88-450A-B1B7-1417BA89B813}" type="sibTrans" cxnId="{5FBBD7FC-5242-466F-869C-97021374A868}">
      <dgm:prSet/>
      <dgm:spPr/>
      <dgm:t>
        <a:bodyPr/>
        <a:lstStyle/>
        <a:p>
          <a:endParaRPr lang="en-US" sz="1600" noProof="0" dirty="0">
            <a:solidFill>
              <a:schemeClr val="tx1"/>
            </a:solidFill>
          </a:endParaRPr>
        </a:p>
      </dgm:t>
    </dgm:pt>
    <dgm:pt modelId="{DBCFED54-DBCA-4F01-A624-E792DE7585BE}">
      <dgm:prSet phldrT="[Text]" custT="1"/>
      <dgm:spPr/>
      <dgm:t>
        <a:bodyPr/>
        <a:lstStyle/>
        <a:p>
          <a:r>
            <a:rPr lang="cs-CZ" sz="1600" b="1" noProof="0" dirty="0"/>
            <a:t>Životní podmínky</a:t>
          </a:r>
          <a:endParaRPr lang="en-US" sz="1600" b="1" noProof="0" dirty="0"/>
        </a:p>
      </dgm:t>
    </dgm:pt>
    <dgm:pt modelId="{14109C30-1881-48D5-87D6-94F9E37986FE}" type="parTrans" cxnId="{EEAD32F1-011E-4FE0-ADB4-D28B2ECBAEC1}">
      <dgm:prSet/>
      <dgm:spPr/>
      <dgm:t>
        <a:bodyPr/>
        <a:lstStyle/>
        <a:p>
          <a:endParaRPr lang="en-US" sz="1600" b="1" noProof="0" dirty="0">
            <a:solidFill>
              <a:schemeClr val="tx1"/>
            </a:solidFill>
          </a:endParaRPr>
        </a:p>
      </dgm:t>
    </dgm:pt>
    <dgm:pt modelId="{46E6013E-3A32-4096-9033-1BE54C6E0FE8}" type="sibTrans" cxnId="{EEAD32F1-011E-4FE0-ADB4-D28B2ECBAEC1}">
      <dgm:prSet/>
      <dgm:spPr/>
      <dgm:t>
        <a:bodyPr/>
        <a:lstStyle/>
        <a:p>
          <a:endParaRPr lang="en-US" sz="1600" noProof="0" dirty="0">
            <a:solidFill>
              <a:schemeClr val="tx1"/>
            </a:solidFill>
          </a:endParaRPr>
        </a:p>
      </dgm:t>
    </dgm:pt>
    <dgm:pt modelId="{F8737B17-007D-4361-B2D3-76E5DE897144}">
      <dgm:prSet custT="1"/>
      <dgm:spPr/>
      <dgm:t>
        <a:bodyPr/>
        <a:lstStyle/>
        <a:p>
          <a:r>
            <a:rPr lang="cs-CZ" sz="1600" b="1" noProof="0" dirty="0"/>
            <a:t>Ubytování</a:t>
          </a:r>
          <a:endParaRPr lang="en-US" sz="1600" b="1" noProof="0" dirty="0"/>
        </a:p>
      </dgm:t>
    </dgm:pt>
    <dgm:pt modelId="{ED51907E-98EF-4337-91CB-175DEA384C6F}" type="parTrans" cxnId="{78AADF63-2839-4360-814F-8B5B058431FA}">
      <dgm:prSet/>
      <dgm:spPr/>
      <dgm:t>
        <a:bodyPr/>
        <a:lstStyle/>
        <a:p>
          <a:endParaRPr lang="en-US" sz="1600" b="1" noProof="0" dirty="0">
            <a:solidFill>
              <a:schemeClr val="tx1"/>
            </a:solidFill>
          </a:endParaRPr>
        </a:p>
      </dgm:t>
    </dgm:pt>
    <dgm:pt modelId="{BBB573B4-D550-4DFC-858C-77F052745189}" type="sibTrans" cxnId="{78AADF63-2839-4360-814F-8B5B058431FA}">
      <dgm:prSet/>
      <dgm:spPr/>
      <dgm:t>
        <a:bodyPr/>
        <a:lstStyle/>
        <a:p>
          <a:endParaRPr lang="en-US" sz="1600" noProof="0" dirty="0">
            <a:solidFill>
              <a:schemeClr val="tx1"/>
            </a:solidFill>
          </a:endParaRPr>
        </a:p>
      </dgm:t>
    </dgm:pt>
    <dgm:pt modelId="{AE57FB3D-5D5C-4AF7-BEAB-FAC55D550A9A}">
      <dgm:prSet phldrT="[Text]" custT="1"/>
      <dgm:spPr/>
      <dgm:t>
        <a:bodyPr/>
        <a:lstStyle/>
        <a:p>
          <a:r>
            <a:rPr lang="cs-CZ" sz="1600" b="1" noProof="0" dirty="0"/>
            <a:t>Přístup ke zdravotní péči</a:t>
          </a:r>
          <a:endParaRPr lang="en-US" sz="1600" b="1" noProof="0" dirty="0"/>
        </a:p>
      </dgm:t>
    </dgm:pt>
    <dgm:pt modelId="{7F447707-504A-401D-BF7C-8BC092E997AD}" type="parTrans" cxnId="{B022A508-4737-40E4-8ACB-8F3F4BC4D48F}">
      <dgm:prSet/>
      <dgm:spPr/>
      <dgm:t>
        <a:bodyPr/>
        <a:lstStyle/>
        <a:p>
          <a:endParaRPr lang="en-US" sz="1600" b="1" noProof="0" dirty="0">
            <a:solidFill>
              <a:schemeClr val="tx1"/>
            </a:solidFill>
          </a:endParaRPr>
        </a:p>
      </dgm:t>
    </dgm:pt>
    <dgm:pt modelId="{E528AF4C-79B2-47F0-B16B-BEC4612A25A6}" type="sibTrans" cxnId="{B022A508-4737-40E4-8ACB-8F3F4BC4D48F}">
      <dgm:prSet/>
      <dgm:spPr/>
      <dgm:t>
        <a:bodyPr/>
        <a:lstStyle/>
        <a:p>
          <a:endParaRPr lang="en-US" sz="1600" noProof="0" dirty="0">
            <a:solidFill>
              <a:schemeClr val="tx1"/>
            </a:solidFill>
          </a:endParaRPr>
        </a:p>
      </dgm:t>
    </dgm:pt>
    <dgm:pt modelId="{F7A616B7-B85D-439D-9F05-AFEB86DFD3E5}" type="pres">
      <dgm:prSet presAssocID="{38E9F5E3-1750-4D56-8F04-203657E34A98}" presName="hierChild1" presStyleCnt="0">
        <dgm:presLayoutVars>
          <dgm:orgChart val="1"/>
          <dgm:chPref val="1"/>
          <dgm:dir/>
          <dgm:animOne val="branch"/>
          <dgm:animLvl val="lvl"/>
          <dgm:resizeHandles/>
        </dgm:presLayoutVars>
      </dgm:prSet>
      <dgm:spPr/>
      <dgm:t>
        <a:bodyPr/>
        <a:lstStyle/>
        <a:p>
          <a:endParaRPr lang="cs-CZ"/>
        </a:p>
      </dgm:t>
    </dgm:pt>
    <dgm:pt modelId="{8287B9CF-D96B-442E-8E59-747EE57A6A49}" type="pres">
      <dgm:prSet presAssocID="{ED33DE35-F679-4BEE-BF4B-9185C5B0E420}" presName="hierRoot1" presStyleCnt="0">
        <dgm:presLayoutVars>
          <dgm:hierBranch val="init"/>
        </dgm:presLayoutVars>
      </dgm:prSet>
      <dgm:spPr/>
    </dgm:pt>
    <dgm:pt modelId="{55F2DDE7-45E0-4318-8EDC-353B4363858A}" type="pres">
      <dgm:prSet presAssocID="{ED33DE35-F679-4BEE-BF4B-9185C5B0E420}" presName="rootComposite1" presStyleCnt="0"/>
      <dgm:spPr/>
    </dgm:pt>
    <dgm:pt modelId="{DD9B2A2B-D7B1-4873-8F22-43781588CCBC}" type="pres">
      <dgm:prSet presAssocID="{ED33DE35-F679-4BEE-BF4B-9185C5B0E420}" presName="rootText1" presStyleLbl="node0" presStyleIdx="0" presStyleCnt="1">
        <dgm:presLayoutVars>
          <dgm:chPref val="3"/>
        </dgm:presLayoutVars>
      </dgm:prSet>
      <dgm:spPr/>
      <dgm:t>
        <a:bodyPr/>
        <a:lstStyle/>
        <a:p>
          <a:endParaRPr lang="cs-CZ"/>
        </a:p>
      </dgm:t>
    </dgm:pt>
    <dgm:pt modelId="{3008866C-8B8B-4235-97CD-D4B6F4A270C3}" type="pres">
      <dgm:prSet presAssocID="{ED33DE35-F679-4BEE-BF4B-9185C5B0E420}" presName="rootConnector1" presStyleLbl="node1" presStyleIdx="0" presStyleCnt="0"/>
      <dgm:spPr/>
      <dgm:t>
        <a:bodyPr/>
        <a:lstStyle/>
        <a:p>
          <a:endParaRPr lang="cs-CZ"/>
        </a:p>
      </dgm:t>
    </dgm:pt>
    <dgm:pt modelId="{1CAED2A4-7936-4DE9-99E6-952EBF59405A}" type="pres">
      <dgm:prSet presAssocID="{ED33DE35-F679-4BEE-BF4B-9185C5B0E420}" presName="hierChild2" presStyleCnt="0"/>
      <dgm:spPr/>
    </dgm:pt>
    <dgm:pt modelId="{97426684-40B1-4B78-88F0-937CB15ED11D}" type="pres">
      <dgm:prSet presAssocID="{1D59D51D-257D-414A-9C14-B06DF566DFA0}" presName="Name64" presStyleLbl="parChTrans1D2" presStyleIdx="0" presStyleCnt="4"/>
      <dgm:spPr/>
      <dgm:t>
        <a:bodyPr/>
        <a:lstStyle/>
        <a:p>
          <a:endParaRPr lang="cs-CZ"/>
        </a:p>
      </dgm:t>
    </dgm:pt>
    <dgm:pt modelId="{4C4FF0AF-D60C-4F09-82B6-ABA87E9C5E23}" type="pres">
      <dgm:prSet presAssocID="{332AD4AA-BE69-48B3-80E3-3F36CEC1CCF9}" presName="hierRoot2" presStyleCnt="0">
        <dgm:presLayoutVars>
          <dgm:hierBranch val="init"/>
        </dgm:presLayoutVars>
      </dgm:prSet>
      <dgm:spPr/>
    </dgm:pt>
    <dgm:pt modelId="{E5DE9C09-1C04-4243-A6E5-172894E948A9}" type="pres">
      <dgm:prSet presAssocID="{332AD4AA-BE69-48B3-80E3-3F36CEC1CCF9}" presName="rootComposite" presStyleCnt="0"/>
      <dgm:spPr/>
    </dgm:pt>
    <dgm:pt modelId="{C450164A-1D04-4EAD-8D8B-B40F62D92252}" type="pres">
      <dgm:prSet presAssocID="{332AD4AA-BE69-48B3-80E3-3F36CEC1CCF9}" presName="rootText" presStyleLbl="node2" presStyleIdx="0" presStyleCnt="4">
        <dgm:presLayoutVars>
          <dgm:chPref val="3"/>
        </dgm:presLayoutVars>
      </dgm:prSet>
      <dgm:spPr/>
      <dgm:t>
        <a:bodyPr/>
        <a:lstStyle/>
        <a:p>
          <a:endParaRPr lang="cs-CZ"/>
        </a:p>
      </dgm:t>
    </dgm:pt>
    <dgm:pt modelId="{0F53FD17-4780-4B95-9427-2F7C27AF7A13}" type="pres">
      <dgm:prSet presAssocID="{332AD4AA-BE69-48B3-80E3-3F36CEC1CCF9}" presName="rootConnector" presStyleLbl="node2" presStyleIdx="0" presStyleCnt="4"/>
      <dgm:spPr/>
      <dgm:t>
        <a:bodyPr/>
        <a:lstStyle/>
        <a:p>
          <a:endParaRPr lang="cs-CZ"/>
        </a:p>
      </dgm:t>
    </dgm:pt>
    <dgm:pt modelId="{81A92AC2-68B2-4479-A949-8239F9A5D7E6}" type="pres">
      <dgm:prSet presAssocID="{332AD4AA-BE69-48B3-80E3-3F36CEC1CCF9}" presName="hierChild4" presStyleCnt="0"/>
      <dgm:spPr/>
    </dgm:pt>
    <dgm:pt modelId="{8AF9097B-3535-4D2C-AAE6-2CBF21FD45B0}" type="pres">
      <dgm:prSet presAssocID="{332AD4AA-BE69-48B3-80E3-3F36CEC1CCF9}" presName="hierChild5" presStyleCnt="0"/>
      <dgm:spPr/>
    </dgm:pt>
    <dgm:pt modelId="{A7FFCA43-238C-45B5-AB3D-94B1260AE6AB}" type="pres">
      <dgm:prSet presAssocID="{1461486F-4CB4-4EC4-BA74-17F90C362AD5}" presName="Name64" presStyleLbl="parChTrans1D2" presStyleIdx="1" presStyleCnt="4"/>
      <dgm:spPr/>
      <dgm:t>
        <a:bodyPr/>
        <a:lstStyle/>
        <a:p>
          <a:endParaRPr lang="cs-CZ"/>
        </a:p>
      </dgm:t>
    </dgm:pt>
    <dgm:pt modelId="{AEFE8676-3A5F-4AAA-9719-DB248F8AB860}" type="pres">
      <dgm:prSet presAssocID="{2EA878F3-B7FA-4410-BC03-AC87D06B5BA4}" presName="hierRoot2" presStyleCnt="0">
        <dgm:presLayoutVars>
          <dgm:hierBranch val="init"/>
        </dgm:presLayoutVars>
      </dgm:prSet>
      <dgm:spPr/>
    </dgm:pt>
    <dgm:pt modelId="{E17DD489-F29F-48F8-BEBE-11CF5ABA6C08}" type="pres">
      <dgm:prSet presAssocID="{2EA878F3-B7FA-4410-BC03-AC87D06B5BA4}" presName="rootComposite" presStyleCnt="0"/>
      <dgm:spPr/>
    </dgm:pt>
    <dgm:pt modelId="{8FE54DD9-19F4-4691-978A-044E07645844}" type="pres">
      <dgm:prSet presAssocID="{2EA878F3-B7FA-4410-BC03-AC87D06B5BA4}" presName="rootText" presStyleLbl="node2" presStyleIdx="1" presStyleCnt="4">
        <dgm:presLayoutVars>
          <dgm:chPref val="3"/>
        </dgm:presLayoutVars>
      </dgm:prSet>
      <dgm:spPr/>
      <dgm:t>
        <a:bodyPr/>
        <a:lstStyle/>
        <a:p>
          <a:endParaRPr lang="cs-CZ"/>
        </a:p>
      </dgm:t>
    </dgm:pt>
    <dgm:pt modelId="{7A5FE25A-EF8D-4971-8A02-58084CAD3216}" type="pres">
      <dgm:prSet presAssocID="{2EA878F3-B7FA-4410-BC03-AC87D06B5BA4}" presName="rootConnector" presStyleLbl="node2" presStyleIdx="1" presStyleCnt="4"/>
      <dgm:spPr/>
      <dgm:t>
        <a:bodyPr/>
        <a:lstStyle/>
        <a:p>
          <a:endParaRPr lang="cs-CZ"/>
        </a:p>
      </dgm:t>
    </dgm:pt>
    <dgm:pt modelId="{7AFECEA5-90AB-48B2-8A20-DB07CD6F9EDF}" type="pres">
      <dgm:prSet presAssocID="{2EA878F3-B7FA-4410-BC03-AC87D06B5BA4}" presName="hierChild4" presStyleCnt="0"/>
      <dgm:spPr/>
    </dgm:pt>
    <dgm:pt modelId="{02D211D8-495C-450B-9AE5-615C1D6A56F6}" type="pres">
      <dgm:prSet presAssocID="{1972F341-BCD9-4E96-AC56-7F6812720ED2}" presName="Name64" presStyleLbl="parChTrans1D3" presStyleIdx="0" presStyleCnt="4"/>
      <dgm:spPr/>
      <dgm:t>
        <a:bodyPr/>
        <a:lstStyle/>
        <a:p>
          <a:endParaRPr lang="cs-CZ"/>
        </a:p>
      </dgm:t>
    </dgm:pt>
    <dgm:pt modelId="{7747468E-EDE6-4BCD-A636-BF7DFD875ED9}" type="pres">
      <dgm:prSet presAssocID="{6E38D16F-8841-4260-BF3B-4BAEAF16C6F4}" presName="hierRoot2" presStyleCnt="0">
        <dgm:presLayoutVars>
          <dgm:hierBranch val="init"/>
        </dgm:presLayoutVars>
      </dgm:prSet>
      <dgm:spPr/>
    </dgm:pt>
    <dgm:pt modelId="{1A6FE43F-0EF7-4B9E-8178-55673D3A024C}" type="pres">
      <dgm:prSet presAssocID="{6E38D16F-8841-4260-BF3B-4BAEAF16C6F4}" presName="rootComposite" presStyleCnt="0"/>
      <dgm:spPr/>
    </dgm:pt>
    <dgm:pt modelId="{1D33D1CE-C3E2-4890-B1E8-2A355CD75D8C}" type="pres">
      <dgm:prSet presAssocID="{6E38D16F-8841-4260-BF3B-4BAEAF16C6F4}" presName="rootText" presStyleLbl="node3" presStyleIdx="0" presStyleCnt="4">
        <dgm:presLayoutVars>
          <dgm:chPref val="3"/>
        </dgm:presLayoutVars>
      </dgm:prSet>
      <dgm:spPr/>
      <dgm:t>
        <a:bodyPr/>
        <a:lstStyle/>
        <a:p>
          <a:endParaRPr lang="cs-CZ"/>
        </a:p>
      </dgm:t>
    </dgm:pt>
    <dgm:pt modelId="{181196E1-5089-468F-8AFC-8F5A5B67447C}" type="pres">
      <dgm:prSet presAssocID="{6E38D16F-8841-4260-BF3B-4BAEAF16C6F4}" presName="rootConnector" presStyleLbl="node3" presStyleIdx="0" presStyleCnt="4"/>
      <dgm:spPr/>
      <dgm:t>
        <a:bodyPr/>
        <a:lstStyle/>
        <a:p>
          <a:endParaRPr lang="cs-CZ"/>
        </a:p>
      </dgm:t>
    </dgm:pt>
    <dgm:pt modelId="{800105BA-3627-4612-ACED-352B65A26DE7}" type="pres">
      <dgm:prSet presAssocID="{6E38D16F-8841-4260-BF3B-4BAEAF16C6F4}" presName="hierChild4" presStyleCnt="0"/>
      <dgm:spPr/>
    </dgm:pt>
    <dgm:pt modelId="{8DE5E83F-A239-40B6-8371-531F2BE4C85E}" type="pres">
      <dgm:prSet presAssocID="{6E38D16F-8841-4260-BF3B-4BAEAF16C6F4}" presName="hierChild5" presStyleCnt="0"/>
      <dgm:spPr/>
    </dgm:pt>
    <dgm:pt modelId="{DABA89B1-AA0C-4208-8B09-D8161080ED4B}" type="pres">
      <dgm:prSet presAssocID="{2EA878F3-B7FA-4410-BC03-AC87D06B5BA4}" presName="hierChild5" presStyleCnt="0"/>
      <dgm:spPr/>
    </dgm:pt>
    <dgm:pt modelId="{A74780A9-3CB1-4ED8-AA43-AD4B870DE086}" type="pres">
      <dgm:prSet presAssocID="{14109C30-1881-48D5-87D6-94F9E37986FE}" presName="Name64" presStyleLbl="parChTrans1D2" presStyleIdx="2" presStyleCnt="4"/>
      <dgm:spPr/>
      <dgm:t>
        <a:bodyPr/>
        <a:lstStyle/>
        <a:p>
          <a:endParaRPr lang="cs-CZ"/>
        </a:p>
      </dgm:t>
    </dgm:pt>
    <dgm:pt modelId="{1B50701C-E1DE-47C3-9766-E085D3D9B6EE}" type="pres">
      <dgm:prSet presAssocID="{DBCFED54-DBCA-4F01-A624-E792DE7585BE}" presName="hierRoot2" presStyleCnt="0">
        <dgm:presLayoutVars>
          <dgm:hierBranch val="init"/>
        </dgm:presLayoutVars>
      </dgm:prSet>
      <dgm:spPr/>
    </dgm:pt>
    <dgm:pt modelId="{1FA5D6ED-B6FE-4EE0-ADDC-4DC52A323D27}" type="pres">
      <dgm:prSet presAssocID="{DBCFED54-DBCA-4F01-A624-E792DE7585BE}" presName="rootComposite" presStyleCnt="0"/>
      <dgm:spPr/>
    </dgm:pt>
    <dgm:pt modelId="{87BC516F-9768-49D2-828D-0C5D6F0CE384}" type="pres">
      <dgm:prSet presAssocID="{DBCFED54-DBCA-4F01-A624-E792DE7585BE}" presName="rootText" presStyleLbl="node2" presStyleIdx="2" presStyleCnt="4">
        <dgm:presLayoutVars>
          <dgm:chPref val="3"/>
        </dgm:presLayoutVars>
      </dgm:prSet>
      <dgm:spPr/>
      <dgm:t>
        <a:bodyPr/>
        <a:lstStyle/>
        <a:p>
          <a:endParaRPr lang="cs-CZ"/>
        </a:p>
      </dgm:t>
    </dgm:pt>
    <dgm:pt modelId="{24C0D1C5-1DF5-4ACA-8983-8E293FF360F9}" type="pres">
      <dgm:prSet presAssocID="{DBCFED54-DBCA-4F01-A624-E792DE7585BE}" presName="rootConnector" presStyleLbl="node2" presStyleIdx="2" presStyleCnt="4"/>
      <dgm:spPr/>
      <dgm:t>
        <a:bodyPr/>
        <a:lstStyle/>
        <a:p>
          <a:endParaRPr lang="cs-CZ"/>
        </a:p>
      </dgm:t>
    </dgm:pt>
    <dgm:pt modelId="{69835863-2CF8-40FE-8146-0848C9B03D6B}" type="pres">
      <dgm:prSet presAssocID="{DBCFED54-DBCA-4F01-A624-E792DE7585BE}" presName="hierChild4" presStyleCnt="0"/>
      <dgm:spPr/>
    </dgm:pt>
    <dgm:pt modelId="{43A008AE-98D6-40F6-A920-C4054692321A}" type="pres">
      <dgm:prSet presAssocID="{ED51907E-98EF-4337-91CB-175DEA384C6F}" presName="Name64" presStyleLbl="parChTrans1D3" presStyleIdx="1" presStyleCnt="4"/>
      <dgm:spPr/>
      <dgm:t>
        <a:bodyPr/>
        <a:lstStyle/>
        <a:p>
          <a:endParaRPr lang="cs-CZ"/>
        </a:p>
      </dgm:t>
    </dgm:pt>
    <dgm:pt modelId="{58499B0E-9D0B-4092-9795-876081E670A7}" type="pres">
      <dgm:prSet presAssocID="{F8737B17-007D-4361-B2D3-76E5DE897144}" presName="hierRoot2" presStyleCnt="0">
        <dgm:presLayoutVars>
          <dgm:hierBranch val="init"/>
        </dgm:presLayoutVars>
      </dgm:prSet>
      <dgm:spPr/>
    </dgm:pt>
    <dgm:pt modelId="{AFABB1E9-E9B0-4036-A5DB-1ABAF340C8A3}" type="pres">
      <dgm:prSet presAssocID="{F8737B17-007D-4361-B2D3-76E5DE897144}" presName="rootComposite" presStyleCnt="0"/>
      <dgm:spPr/>
    </dgm:pt>
    <dgm:pt modelId="{D793F760-8837-47FE-B86A-BB220E52B63F}" type="pres">
      <dgm:prSet presAssocID="{F8737B17-007D-4361-B2D3-76E5DE897144}" presName="rootText" presStyleLbl="node3" presStyleIdx="1" presStyleCnt="4">
        <dgm:presLayoutVars>
          <dgm:chPref val="3"/>
        </dgm:presLayoutVars>
      </dgm:prSet>
      <dgm:spPr/>
      <dgm:t>
        <a:bodyPr/>
        <a:lstStyle/>
        <a:p>
          <a:endParaRPr lang="cs-CZ"/>
        </a:p>
      </dgm:t>
    </dgm:pt>
    <dgm:pt modelId="{55E93073-79B7-4E2F-8F17-F39294911D74}" type="pres">
      <dgm:prSet presAssocID="{F8737B17-007D-4361-B2D3-76E5DE897144}" presName="rootConnector" presStyleLbl="node3" presStyleIdx="1" presStyleCnt="4"/>
      <dgm:spPr/>
      <dgm:t>
        <a:bodyPr/>
        <a:lstStyle/>
        <a:p>
          <a:endParaRPr lang="cs-CZ"/>
        </a:p>
      </dgm:t>
    </dgm:pt>
    <dgm:pt modelId="{F6D1A241-93CE-460D-A8A6-97402FF46AE7}" type="pres">
      <dgm:prSet presAssocID="{F8737B17-007D-4361-B2D3-76E5DE897144}" presName="hierChild4" presStyleCnt="0"/>
      <dgm:spPr/>
    </dgm:pt>
    <dgm:pt modelId="{3C47E08D-450D-4688-A254-DA0B6B719E8B}" type="pres">
      <dgm:prSet presAssocID="{F8737B17-007D-4361-B2D3-76E5DE897144}" presName="hierChild5" presStyleCnt="0"/>
      <dgm:spPr/>
    </dgm:pt>
    <dgm:pt modelId="{D5DC52B6-47ED-4B94-9DDA-E660C99DD2B3}" type="pres">
      <dgm:prSet presAssocID="{7F447707-504A-401D-BF7C-8BC092E997AD}" presName="Name64" presStyleLbl="parChTrans1D3" presStyleIdx="2" presStyleCnt="4"/>
      <dgm:spPr/>
      <dgm:t>
        <a:bodyPr/>
        <a:lstStyle/>
        <a:p>
          <a:endParaRPr lang="cs-CZ"/>
        </a:p>
      </dgm:t>
    </dgm:pt>
    <dgm:pt modelId="{0B53DE98-A215-4827-A589-B10062399D77}" type="pres">
      <dgm:prSet presAssocID="{AE57FB3D-5D5C-4AF7-BEAB-FAC55D550A9A}" presName="hierRoot2" presStyleCnt="0">
        <dgm:presLayoutVars>
          <dgm:hierBranch val="init"/>
        </dgm:presLayoutVars>
      </dgm:prSet>
      <dgm:spPr/>
    </dgm:pt>
    <dgm:pt modelId="{C2AB1A15-58BD-4A76-9F6D-1910D1352A8C}" type="pres">
      <dgm:prSet presAssocID="{AE57FB3D-5D5C-4AF7-BEAB-FAC55D550A9A}" presName="rootComposite" presStyleCnt="0"/>
      <dgm:spPr/>
    </dgm:pt>
    <dgm:pt modelId="{83B40847-987C-43B5-B1FE-863240B894B2}" type="pres">
      <dgm:prSet presAssocID="{AE57FB3D-5D5C-4AF7-BEAB-FAC55D550A9A}" presName="rootText" presStyleLbl="node3" presStyleIdx="2" presStyleCnt="4">
        <dgm:presLayoutVars>
          <dgm:chPref val="3"/>
        </dgm:presLayoutVars>
      </dgm:prSet>
      <dgm:spPr/>
      <dgm:t>
        <a:bodyPr/>
        <a:lstStyle/>
        <a:p>
          <a:endParaRPr lang="cs-CZ"/>
        </a:p>
      </dgm:t>
    </dgm:pt>
    <dgm:pt modelId="{A3BC61A0-1660-44DC-BCC5-5C5C11CA61D4}" type="pres">
      <dgm:prSet presAssocID="{AE57FB3D-5D5C-4AF7-BEAB-FAC55D550A9A}" presName="rootConnector" presStyleLbl="node3" presStyleIdx="2" presStyleCnt="4"/>
      <dgm:spPr/>
      <dgm:t>
        <a:bodyPr/>
        <a:lstStyle/>
        <a:p>
          <a:endParaRPr lang="cs-CZ"/>
        </a:p>
      </dgm:t>
    </dgm:pt>
    <dgm:pt modelId="{EFD1DD3A-918D-4CFB-9A4B-E75D29A070B6}" type="pres">
      <dgm:prSet presAssocID="{AE57FB3D-5D5C-4AF7-BEAB-FAC55D550A9A}" presName="hierChild4" presStyleCnt="0"/>
      <dgm:spPr/>
    </dgm:pt>
    <dgm:pt modelId="{70EEE716-4680-4149-9053-0A7B1869D93E}" type="pres">
      <dgm:prSet presAssocID="{AE57FB3D-5D5C-4AF7-BEAB-FAC55D550A9A}" presName="hierChild5" presStyleCnt="0"/>
      <dgm:spPr/>
    </dgm:pt>
    <dgm:pt modelId="{6D9210AD-8274-4C90-85B3-51E3AE26E62C}" type="pres">
      <dgm:prSet presAssocID="{DBCFED54-DBCA-4F01-A624-E792DE7585BE}" presName="hierChild5" presStyleCnt="0"/>
      <dgm:spPr/>
    </dgm:pt>
    <dgm:pt modelId="{5D21BC90-9FAD-4AC2-B979-DACE3C287AFC}" type="pres">
      <dgm:prSet presAssocID="{404A5E55-6423-40DA-881E-F3854DFE5614}" presName="Name64" presStyleLbl="parChTrans1D2" presStyleIdx="3" presStyleCnt="4"/>
      <dgm:spPr/>
      <dgm:t>
        <a:bodyPr/>
        <a:lstStyle/>
        <a:p>
          <a:endParaRPr lang="cs-CZ"/>
        </a:p>
      </dgm:t>
    </dgm:pt>
    <dgm:pt modelId="{91CE5B6B-144E-42CF-8FB0-8E4D5753E2EB}" type="pres">
      <dgm:prSet presAssocID="{04507925-254B-498F-84A4-8B2077BADFA4}" presName="hierRoot2" presStyleCnt="0">
        <dgm:presLayoutVars>
          <dgm:hierBranch val="init"/>
        </dgm:presLayoutVars>
      </dgm:prSet>
      <dgm:spPr/>
    </dgm:pt>
    <dgm:pt modelId="{B29067D5-5643-4E32-B457-3CD64E216350}" type="pres">
      <dgm:prSet presAssocID="{04507925-254B-498F-84A4-8B2077BADFA4}" presName="rootComposite" presStyleCnt="0"/>
      <dgm:spPr/>
    </dgm:pt>
    <dgm:pt modelId="{B59BB609-FFCC-4314-BC4D-CF1B11F60E3B}" type="pres">
      <dgm:prSet presAssocID="{04507925-254B-498F-84A4-8B2077BADFA4}" presName="rootText" presStyleLbl="node2" presStyleIdx="3" presStyleCnt="4">
        <dgm:presLayoutVars>
          <dgm:chPref val="3"/>
        </dgm:presLayoutVars>
      </dgm:prSet>
      <dgm:spPr/>
      <dgm:t>
        <a:bodyPr/>
        <a:lstStyle/>
        <a:p>
          <a:endParaRPr lang="cs-CZ"/>
        </a:p>
      </dgm:t>
    </dgm:pt>
    <dgm:pt modelId="{67D44DE6-AE7A-41AC-83A8-929639FDD2A8}" type="pres">
      <dgm:prSet presAssocID="{04507925-254B-498F-84A4-8B2077BADFA4}" presName="rootConnector" presStyleLbl="node2" presStyleIdx="3" presStyleCnt="4"/>
      <dgm:spPr/>
      <dgm:t>
        <a:bodyPr/>
        <a:lstStyle/>
        <a:p>
          <a:endParaRPr lang="cs-CZ"/>
        </a:p>
      </dgm:t>
    </dgm:pt>
    <dgm:pt modelId="{6D5F81C3-C589-4102-AA78-5BD6BF487B02}" type="pres">
      <dgm:prSet presAssocID="{04507925-254B-498F-84A4-8B2077BADFA4}" presName="hierChild4" presStyleCnt="0"/>
      <dgm:spPr/>
    </dgm:pt>
    <dgm:pt modelId="{3540D62F-3A74-4CA5-A8F5-1CE4AC982521}" type="pres">
      <dgm:prSet presAssocID="{3D736C18-C756-4404-853C-4C4FCB4F6F85}" presName="Name64" presStyleLbl="parChTrans1D3" presStyleIdx="3" presStyleCnt="4"/>
      <dgm:spPr/>
      <dgm:t>
        <a:bodyPr/>
        <a:lstStyle/>
        <a:p>
          <a:endParaRPr lang="cs-CZ"/>
        </a:p>
      </dgm:t>
    </dgm:pt>
    <dgm:pt modelId="{1C5E3334-342D-443B-8851-8F202D8E0799}" type="pres">
      <dgm:prSet presAssocID="{8DC203D8-D5C3-445D-BF29-310989AA86B2}" presName="hierRoot2" presStyleCnt="0">
        <dgm:presLayoutVars>
          <dgm:hierBranch val="init"/>
        </dgm:presLayoutVars>
      </dgm:prSet>
      <dgm:spPr/>
    </dgm:pt>
    <dgm:pt modelId="{D7659F7B-B8DB-4B95-905A-9C5004E96E75}" type="pres">
      <dgm:prSet presAssocID="{8DC203D8-D5C3-445D-BF29-310989AA86B2}" presName="rootComposite" presStyleCnt="0"/>
      <dgm:spPr/>
    </dgm:pt>
    <dgm:pt modelId="{37AF3139-D20E-48BE-9B23-28D5F9B5C17E}" type="pres">
      <dgm:prSet presAssocID="{8DC203D8-D5C3-445D-BF29-310989AA86B2}" presName="rootText" presStyleLbl="node3" presStyleIdx="3" presStyleCnt="4">
        <dgm:presLayoutVars>
          <dgm:chPref val="3"/>
        </dgm:presLayoutVars>
      </dgm:prSet>
      <dgm:spPr/>
      <dgm:t>
        <a:bodyPr/>
        <a:lstStyle/>
        <a:p>
          <a:endParaRPr lang="cs-CZ"/>
        </a:p>
      </dgm:t>
    </dgm:pt>
    <dgm:pt modelId="{32AD8D24-540A-4414-A2D0-828514F7E912}" type="pres">
      <dgm:prSet presAssocID="{8DC203D8-D5C3-445D-BF29-310989AA86B2}" presName="rootConnector" presStyleLbl="node3" presStyleIdx="3" presStyleCnt="4"/>
      <dgm:spPr/>
      <dgm:t>
        <a:bodyPr/>
        <a:lstStyle/>
        <a:p>
          <a:endParaRPr lang="cs-CZ"/>
        </a:p>
      </dgm:t>
    </dgm:pt>
    <dgm:pt modelId="{DE8EE0FC-4B64-4861-BD17-0FD551E47603}" type="pres">
      <dgm:prSet presAssocID="{8DC203D8-D5C3-445D-BF29-310989AA86B2}" presName="hierChild4" presStyleCnt="0"/>
      <dgm:spPr/>
    </dgm:pt>
    <dgm:pt modelId="{A2A1213F-5146-42F0-B621-78B3E1FB5D11}" type="pres">
      <dgm:prSet presAssocID="{8DC203D8-D5C3-445D-BF29-310989AA86B2}" presName="hierChild5" presStyleCnt="0"/>
      <dgm:spPr/>
    </dgm:pt>
    <dgm:pt modelId="{F68038D2-24FD-4372-8517-B05646BDA0E0}" type="pres">
      <dgm:prSet presAssocID="{04507925-254B-498F-84A4-8B2077BADFA4}" presName="hierChild5" presStyleCnt="0"/>
      <dgm:spPr/>
    </dgm:pt>
    <dgm:pt modelId="{59E3B5D6-A4CE-4F18-9F81-4C6A9B2F2A14}" type="pres">
      <dgm:prSet presAssocID="{ED33DE35-F679-4BEE-BF4B-9185C5B0E420}" presName="hierChild3" presStyleCnt="0"/>
      <dgm:spPr/>
    </dgm:pt>
  </dgm:ptLst>
  <dgm:cxnLst>
    <dgm:cxn modelId="{D2769629-697D-42F9-A2B8-133A2BCA6F9A}" type="presOf" srcId="{14109C30-1881-48D5-87D6-94F9E37986FE}" destId="{A74780A9-3CB1-4ED8-AA43-AD4B870DE086}" srcOrd="0" destOrd="0" presId="urn:microsoft.com/office/officeart/2009/3/layout/HorizontalOrganizationChart"/>
    <dgm:cxn modelId="{C136F55E-26BF-4C4D-9C3A-D6F4843C8C7C}" type="presOf" srcId="{AE57FB3D-5D5C-4AF7-BEAB-FAC55D550A9A}" destId="{83B40847-987C-43B5-B1FE-863240B894B2}" srcOrd="0" destOrd="0" presId="urn:microsoft.com/office/officeart/2009/3/layout/HorizontalOrganizationChart"/>
    <dgm:cxn modelId="{5F3F0E30-3A0B-473F-8FE7-0524CEE5E1C8}" srcId="{2EA878F3-B7FA-4410-BC03-AC87D06B5BA4}" destId="{6E38D16F-8841-4260-BF3B-4BAEAF16C6F4}" srcOrd="0" destOrd="0" parTransId="{1972F341-BCD9-4E96-AC56-7F6812720ED2}" sibTransId="{E162DFF6-A0EF-4286-B0CF-F39EA3F7D93B}"/>
    <dgm:cxn modelId="{6E2D1C0D-EB2C-4CE3-8B66-CFEB37923B00}" type="presOf" srcId="{7F447707-504A-401D-BF7C-8BC092E997AD}" destId="{D5DC52B6-47ED-4B94-9DDA-E660C99DD2B3}" srcOrd="0" destOrd="0" presId="urn:microsoft.com/office/officeart/2009/3/layout/HorizontalOrganizationChart"/>
    <dgm:cxn modelId="{442F9452-9C26-4C49-9553-8320B76D0F05}" type="presOf" srcId="{1461486F-4CB4-4EC4-BA74-17F90C362AD5}" destId="{A7FFCA43-238C-45B5-AB3D-94B1260AE6AB}" srcOrd="0" destOrd="0" presId="urn:microsoft.com/office/officeart/2009/3/layout/HorizontalOrganizationChart"/>
    <dgm:cxn modelId="{FB50BEEC-29FB-4C6E-B1E9-5628DADA6DC8}" type="presOf" srcId="{ED33DE35-F679-4BEE-BF4B-9185C5B0E420}" destId="{DD9B2A2B-D7B1-4873-8F22-43781588CCBC}" srcOrd="0" destOrd="0" presId="urn:microsoft.com/office/officeart/2009/3/layout/HorizontalOrganizationChart"/>
    <dgm:cxn modelId="{45924441-B0EA-449A-9581-4C10118B3285}" type="presOf" srcId="{332AD4AA-BE69-48B3-80E3-3F36CEC1CCF9}" destId="{0F53FD17-4780-4B95-9427-2F7C27AF7A13}" srcOrd="1" destOrd="0" presId="urn:microsoft.com/office/officeart/2009/3/layout/HorizontalOrganizationChart"/>
    <dgm:cxn modelId="{A318D465-67CC-4671-A86A-0D61E5478985}" type="presOf" srcId="{3D736C18-C756-4404-853C-4C4FCB4F6F85}" destId="{3540D62F-3A74-4CA5-A8F5-1CE4AC982521}" srcOrd="0" destOrd="0" presId="urn:microsoft.com/office/officeart/2009/3/layout/HorizontalOrganizationChart"/>
    <dgm:cxn modelId="{21772072-762B-4FE4-89B6-295C2C308B4A}" type="presOf" srcId="{8DC203D8-D5C3-445D-BF29-310989AA86B2}" destId="{37AF3139-D20E-48BE-9B23-28D5F9B5C17E}" srcOrd="0" destOrd="0" presId="urn:microsoft.com/office/officeart/2009/3/layout/HorizontalOrganizationChart"/>
    <dgm:cxn modelId="{D32BC9A9-6084-485E-B3F9-F7DDD8651A58}" type="presOf" srcId="{2EA878F3-B7FA-4410-BC03-AC87D06B5BA4}" destId="{8FE54DD9-19F4-4691-978A-044E07645844}" srcOrd="0" destOrd="0" presId="urn:microsoft.com/office/officeart/2009/3/layout/HorizontalOrganizationChart"/>
    <dgm:cxn modelId="{DAAC520C-5F10-4E72-8E6E-CD09DDCDE35C}" srcId="{ED33DE35-F679-4BEE-BF4B-9185C5B0E420}" destId="{04507925-254B-498F-84A4-8B2077BADFA4}" srcOrd="3" destOrd="0" parTransId="{404A5E55-6423-40DA-881E-F3854DFE5614}" sibTransId="{6CF396FE-6437-4BD5-9B48-6CFBB0C13BC0}"/>
    <dgm:cxn modelId="{CEDAE885-4CB6-4F14-8F1D-3522A45E8FD2}" type="presOf" srcId="{6E38D16F-8841-4260-BF3B-4BAEAF16C6F4}" destId="{181196E1-5089-468F-8AFC-8F5A5B67447C}" srcOrd="1" destOrd="0" presId="urn:microsoft.com/office/officeart/2009/3/layout/HorizontalOrganizationChart"/>
    <dgm:cxn modelId="{54599BAA-84C3-456E-843D-9700173D0C83}" type="presOf" srcId="{6E38D16F-8841-4260-BF3B-4BAEAF16C6F4}" destId="{1D33D1CE-C3E2-4890-B1E8-2A355CD75D8C}" srcOrd="0" destOrd="0" presId="urn:microsoft.com/office/officeart/2009/3/layout/HorizontalOrganizationChart"/>
    <dgm:cxn modelId="{E39F3B97-F8BB-40E1-83E6-ECF1919FD11A}" type="presOf" srcId="{38E9F5E3-1750-4D56-8F04-203657E34A98}" destId="{F7A616B7-B85D-439D-9F05-AFEB86DFD3E5}" srcOrd="0" destOrd="0" presId="urn:microsoft.com/office/officeart/2009/3/layout/HorizontalOrganizationChart"/>
    <dgm:cxn modelId="{8691D202-07E8-4F8B-8FA4-1FDCC060ED10}" type="presOf" srcId="{04507925-254B-498F-84A4-8B2077BADFA4}" destId="{B59BB609-FFCC-4314-BC4D-CF1B11F60E3B}" srcOrd="0" destOrd="0" presId="urn:microsoft.com/office/officeart/2009/3/layout/HorizontalOrganizationChart"/>
    <dgm:cxn modelId="{5D57C649-004A-4AE7-AB58-DE24CA978164}" type="presOf" srcId="{1D59D51D-257D-414A-9C14-B06DF566DFA0}" destId="{97426684-40B1-4B78-88F0-937CB15ED11D}" srcOrd="0" destOrd="0" presId="urn:microsoft.com/office/officeart/2009/3/layout/HorizontalOrganizationChart"/>
    <dgm:cxn modelId="{A19D83F6-A536-4979-AEFB-28E1D7BBF9E4}" type="presOf" srcId="{AE57FB3D-5D5C-4AF7-BEAB-FAC55D550A9A}" destId="{A3BC61A0-1660-44DC-BCC5-5C5C11CA61D4}" srcOrd="1" destOrd="0" presId="urn:microsoft.com/office/officeart/2009/3/layout/HorizontalOrganizationChart"/>
    <dgm:cxn modelId="{991CC0DC-FA59-45F4-B299-41A193047FFB}" type="presOf" srcId="{F8737B17-007D-4361-B2D3-76E5DE897144}" destId="{D793F760-8837-47FE-B86A-BB220E52B63F}" srcOrd="0" destOrd="0" presId="urn:microsoft.com/office/officeart/2009/3/layout/HorizontalOrganizationChart"/>
    <dgm:cxn modelId="{A394C9A2-A09D-425A-A153-E7EEC932DA3E}" srcId="{ED33DE35-F679-4BEE-BF4B-9185C5B0E420}" destId="{332AD4AA-BE69-48B3-80E3-3F36CEC1CCF9}" srcOrd="0" destOrd="0" parTransId="{1D59D51D-257D-414A-9C14-B06DF566DFA0}" sibTransId="{62BE33E1-8A9C-4C33-BDDA-0B37E25C6415}"/>
    <dgm:cxn modelId="{5DAB2616-4EB9-4009-9302-8EB80DD300CE}" type="presOf" srcId="{2EA878F3-B7FA-4410-BC03-AC87D06B5BA4}" destId="{7A5FE25A-EF8D-4971-8A02-58084CAD3216}" srcOrd="1" destOrd="0" presId="urn:microsoft.com/office/officeart/2009/3/layout/HorizontalOrganizationChart"/>
    <dgm:cxn modelId="{0DC18163-0F48-4B29-9238-351B5A156157}" type="presOf" srcId="{ED51907E-98EF-4337-91CB-175DEA384C6F}" destId="{43A008AE-98D6-40F6-A920-C4054692321A}" srcOrd="0" destOrd="0" presId="urn:microsoft.com/office/officeart/2009/3/layout/HorizontalOrganizationChart"/>
    <dgm:cxn modelId="{CC3E809C-6DF4-43CF-938E-5127BED9AAF1}" type="presOf" srcId="{1972F341-BCD9-4E96-AC56-7F6812720ED2}" destId="{02D211D8-495C-450B-9AE5-615C1D6A56F6}" srcOrd="0" destOrd="0" presId="urn:microsoft.com/office/officeart/2009/3/layout/HorizontalOrganizationChart"/>
    <dgm:cxn modelId="{EEAD32F1-011E-4FE0-ADB4-D28B2ECBAEC1}" srcId="{ED33DE35-F679-4BEE-BF4B-9185C5B0E420}" destId="{DBCFED54-DBCA-4F01-A624-E792DE7585BE}" srcOrd="2" destOrd="0" parTransId="{14109C30-1881-48D5-87D6-94F9E37986FE}" sibTransId="{46E6013E-3A32-4096-9033-1BE54C6E0FE8}"/>
    <dgm:cxn modelId="{0605C55C-FA66-49B4-B240-6A7C0F66EB19}" type="presOf" srcId="{F8737B17-007D-4361-B2D3-76E5DE897144}" destId="{55E93073-79B7-4E2F-8F17-F39294911D74}" srcOrd="1" destOrd="0" presId="urn:microsoft.com/office/officeart/2009/3/layout/HorizontalOrganizationChart"/>
    <dgm:cxn modelId="{EC6492DF-5070-4164-A097-33D305819BF1}" srcId="{38E9F5E3-1750-4D56-8F04-203657E34A98}" destId="{ED33DE35-F679-4BEE-BF4B-9185C5B0E420}" srcOrd="0" destOrd="0" parTransId="{F097FE04-27BD-4244-BC40-E9B8F86D9B56}" sibTransId="{DE645B2B-1E13-4907-8326-55E3C696CC0C}"/>
    <dgm:cxn modelId="{58D06A8D-AAA3-4CC5-AFC7-F48E53AD9CB7}" type="presOf" srcId="{DBCFED54-DBCA-4F01-A624-E792DE7585BE}" destId="{24C0D1C5-1DF5-4ACA-8983-8E293FF360F9}" srcOrd="1" destOrd="0" presId="urn:microsoft.com/office/officeart/2009/3/layout/HorizontalOrganizationChart"/>
    <dgm:cxn modelId="{78AADF63-2839-4360-814F-8B5B058431FA}" srcId="{DBCFED54-DBCA-4F01-A624-E792DE7585BE}" destId="{F8737B17-007D-4361-B2D3-76E5DE897144}" srcOrd="0" destOrd="0" parTransId="{ED51907E-98EF-4337-91CB-175DEA384C6F}" sibTransId="{BBB573B4-D550-4DFC-858C-77F052745189}"/>
    <dgm:cxn modelId="{017466C3-EFE5-4B3E-8424-64BC36074BA7}" type="presOf" srcId="{04507925-254B-498F-84A4-8B2077BADFA4}" destId="{67D44DE6-AE7A-41AC-83A8-929639FDD2A8}" srcOrd="1" destOrd="0" presId="urn:microsoft.com/office/officeart/2009/3/layout/HorizontalOrganizationChart"/>
    <dgm:cxn modelId="{BEBBAD12-5A83-4C72-B3FD-36B58177CA0C}" type="presOf" srcId="{DBCFED54-DBCA-4F01-A624-E792DE7585BE}" destId="{87BC516F-9768-49D2-828D-0C5D6F0CE384}" srcOrd="0" destOrd="0" presId="urn:microsoft.com/office/officeart/2009/3/layout/HorizontalOrganizationChart"/>
    <dgm:cxn modelId="{D0676848-7914-43CB-868F-08B216EB839F}" srcId="{ED33DE35-F679-4BEE-BF4B-9185C5B0E420}" destId="{2EA878F3-B7FA-4410-BC03-AC87D06B5BA4}" srcOrd="1" destOrd="0" parTransId="{1461486F-4CB4-4EC4-BA74-17F90C362AD5}" sibTransId="{C261EB04-E16F-409B-99B5-2533CB8BBC82}"/>
    <dgm:cxn modelId="{5327B3C4-04DF-4893-8E52-FBD96A902CF2}" type="presOf" srcId="{ED33DE35-F679-4BEE-BF4B-9185C5B0E420}" destId="{3008866C-8B8B-4235-97CD-D4B6F4A270C3}" srcOrd="1" destOrd="0" presId="urn:microsoft.com/office/officeart/2009/3/layout/HorizontalOrganizationChart"/>
    <dgm:cxn modelId="{8EA98FB1-AD47-4525-BD19-378819ECD98B}" type="presOf" srcId="{332AD4AA-BE69-48B3-80E3-3F36CEC1CCF9}" destId="{C450164A-1D04-4EAD-8D8B-B40F62D92252}" srcOrd="0" destOrd="0" presId="urn:microsoft.com/office/officeart/2009/3/layout/HorizontalOrganizationChart"/>
    <dgm:cxn modelId="{B022A508-4737-40E4-8ACB-8F3F4BC4D48F}" srcId="{DBCFED54-DBCA-4F01-A624-E792DE7585BE}" destId="{AE57FB3D-5D5C-4AF7-BEAB-FAC55D550A9A}" srcOrd="1" destOrd="0" parTransId="{7F447707-504A-401D-BF7C-8BC092E997AD}" sibTransId="{E528AF4C-79B2-47F0-B16B-BEC4612A25A6}"/>
    <dgm:cxn modelId="{73129570-1E01-4D23-9640-490163456B14}" type="presOf" srcId="{404A5E55-6423-40DA-881E-F3854DFE5614}" destId="{5D21BC90-9FAD-4AC2-B979-DACE3C287AFC}" srcOrd="0" destOrd="0" presId="urn:microsoft.com/office/officeart/2009/3/layout/HorizontalOrganizationChart"/>
    <dgm:cxn modelId="{5FBBD7FC-5242-466F-869C-97021374A868}" srcId="{04507925-254B-498F-84A4-8B2077BADFA4}" destId="{8DC203D8-D5C3-445D-BF29-310989AA86B2}" srcOrd="0" destOrd="0" parTransId="{3D736C18-C756-4404-853C-4C4FCB4F6F85}" sibTransId="{EECAF4FD-CA88-450A-B1B7-1417BA89B813}"/>
    <dgm:cxn modelId="{8A473B8F-55EB-4903-92DD-D1178AC093A8}" type="presOf" srcId="{8DC203D8-D5C3-445D-BF29-310989AA86B2}" destId="{32AD8D24-540A-4414-A2D0-828514F7E912}" srcOrd="1" destOrd="0" presId="urn:microsoft.com/office/officeart/2009/3/layout/HorizontalOrganizationChart"/>
    <dgm:cxn modelId="{EB277175-AA28-44E8-A02F-1A9382E9A479}" type="presParOf" srcId="{F7A616B7-B85D-439D-9F05-AFEB86DFD3E5}" destId="{8287B9CF-D96B-442E-8E59-747EE57A6A49}" srcOrd="0" destOrd="0" presId="urn:microsoft.com/office/officeart/2009/3/layout/HorizontalOrganizationChart"/>
    <dgm:cxn modelId="{A280587D-8013-4EE1-9F0D-89EEB8E75E90}" type="presParOf" srcId="{8287B9CF-D96B-442E-8E59-747EE57A6A49}" destId="{55F2DDE7-45E0-4318-8EDC-353B4363858A}" srcOrd="0" destOrd="0" presId="urn:microsoft.com/office/officeart/2009/3/layout/HorizontalOrganizationChart"/>
    <dgm:cxn modelId="{0D6031E0-A1FE-4D90-BD5F-3210F320222F}" type="presParOf" srcId="{55F2DDE7-45E0-4318-8EDC-353B4363858A}" destId="{DD9B2A2B-D7B1-4873-8F22-43781588CCBC}" srcOrd="0" destOrd="0" presId="urn:microsoft.com/office/officeart/2009/3/layout/HorizontalOrganizationChart"/>
    <dgm:cxn modelId="{BF494124-F83A-4229-B1B0-F4D1F58C5978}" type="presParOf" srcId="{55F2DDE7-45E0-4318-8EDC-353B4363858A}" destId="{3008866C-8B8B-4235-97CD-D4B6F4A270C3}" srcOrd="1" destOrd="0" presId="urn:microsoft.com/office/officeart/2009/3/layout/HorizontalOrganizationChart"/>
    <dgm:cxn modelId="{C5AC3E3A-9A75-4896-A0F7-C0967ABBDE8A}" type="presParOf" srcId="{8287B9CF-D96B-442E-8E59-747EE57A6A49}" destId="{1CAED2A4-7936-4DE9-99E6-952EBF59405A}" srcOrd="1" destOrd="0" presId="urn:microsoft.com/office/officeart/2009/3/layout/HorizontalOrganizationChart"/>
    <dgm:cxn modelId="{89869C0E-D8C1-4387-B903-2ED464181106}" type="presParOf" srcId="{1CAED2A4-7936-4DE9-99E6-952EBF59405A}" destId="{97426684-40B1-4B78-88F0-937CB15ED11D}" srcOrd="0" destOrd="0" presId="urn:microsoft.com/office/officeart/2009/3/layout/HorizontalOrganizationChart"/>
    <dgm:cxn modelId="{C3478548-F98D-4D33-8E33-BBBD3AE2434E}" type="presParOf" srcId="{1CAED2A4-7936-4DE9-99E6-952EBF59405A}" destId="{4C4FF0AF-D60C-4F09-82B6-ABA87E9C5E23}" srcOrd="1" destOrd="0" presId="urn:microsoft.com/office/officeart/2009/3/layout/HorizontalOrganizationChart"/>
    <dgm:cxn modelId="{A20B5208-C6FF-449E-A3BD-A54C10D6A66E}" type="presParOf" srcId="{4C4FF0AF-D60C-4F09-82B6-ABA87E9C5E23}" destId="{E5DE9C09-1C04-4243-A6E5-172894E948A9}" srcOrd="0" destOrd="0" presId="urn:microsoft.com/office/officeart/2009/3/layout/HorizontalOrganizationChart"/>
    <dgm:cxn modelId="{3097956A-243F-4E1C-B6E6-B9D8D6513B08}" type="presParOf" srcId="{E5DE9C09-1C04-4243-A6E5-172894E948A9}" destId="{C450164A-1D04-4EAD-8D8B-B40F62D92252}" srcOrd="0" destOrd="0" presId="urn:microsoft.com/office/officeart/2009/3/layout/HorizontalOrganizationChart"/>
    <dgm:cxn modelId="{830E26EF-F290-464B-9A1F-9435D624A45B}" type="presParOf" srcId="{E5DE9C09-1C04-4243-A6E5-172894E948A9}" destId="{0F53FD17-4780-4B95-9427-2F7C27AF7A13}" srcOrd="1" destOrd="0" presId="urn:microsoft.com/office/officeart/2009/3/layout/HorizontalOrganizationChart"/>
    <dgm:cxn modelId="{92552CC9-7123-42A4-B396-BACA670B4C61}" type="presParOf" srcId="{4C4FF0AF-D60C-4F09-82B6-ABA87E9C5E23}" destId="{81A92AC2-68B2-4479-A949-8239F9A5D7E6}" srcOrd="1" destOrd="0" presId="urn:microsoft.com/office/officeart/2009/3/layout/HorizontalOrganizationChart"/>
    <dgm:cxn modelId="{E59F306E-B3F1-44C8-8560-8EFB63970C68}" type="presParOf" srcId="{4C4FF0AF-D60C-4F09-82B6-ABA87E9C5E23}" destId="{8AF9097B-3535-4D2C-AAE6-2CBF21FD45B0}" srcOrd="2" destOrd="0" presId="urn:microsoft.com/office/officeart/2009/3/layout/HorizontalOrganizationChart"/>
    <dgm:cxn modelId="{426B92C1-C020-4A14-9DE2-47B4EDBC0746}" type="presParOf" srcId="{1CAED2A4-7936-4DE9-99E6-952EBF59405A}" destId="{A7FFCA43-238C-45B5-AB3D-94B1260AE6AB}" srcOrd="2" destOrd="0" presId="urn:microsoft.com/office/officeart/2009/3/layout/HorizontalOrganizationChart"/>
    <dgm:cxn modelId="{28B2E56E-D672-48AD-BC2A-1ED77F7FCB79}" type="presParOf" srcId="{1CAED2A4-7936-4DE9-99E6-952EBF59405A}" destId="{AEFE8676-3A5F-4AAA-9719-DB248F8AB860}" srcOrd="3" destOrd="0" presId="urn:microsoft.com/office/officeart/2009/3/layout/HorizontalOrganizationChart"/>
    <dgm:cxn modelId="{E163B950-FB7A-4F83-A05E-6C8323DD7B98}" type="presParOf" srcId="{AEFE8676-3A5F-4AAA-9719-DB248F8AB860}" destId="{E17DD489-F29F-48F8-BEBE-11CF5ABA6C08}" srcOrd="0" destOrd="0" presId="urn:microsoft.com/office/officeart/2009/3/layout/HorizontalOrganizationChart"/>
    <dgm:cxn modelId="{699A4714-C3B3-43EC-9C4B-037DB302F208}" type="presParOf" srcId="{E17DD489-F29F-48F8-BEBE-11CF5ABA6C08}" destId="{8FE54DD9-19F4-4691-978A-044E07645844}" srcOrd="0" destOrd="0" presId="urn:microsoft.com/office/officeart/2009/3/layout/HorizontalOrganizationChart"/>
    <dgm:cxn modelId="{A29DC2A2-DF52-4DCF-9E28-BE6EC026B8CF}" type="presParOf" srcId="{E17DD489-F29F-48F8-BEBE-11CF5ABA6C08}" destId="{7A5FE25A-EF8D-4971-8A02-58084CAD3216}" srcOrd="1" destOrd="0" presId="urn:microsoft.com/office/officeart/2009/3/layout/HorizontalOrganizationChart"/>
    <dgm:cxn modelId="{96FFAC11-6BC1-419D-A959-D06D064A0044}" type="presParOf" srcId="{AEFE8676-3A5F-4AAA-9719-DB248F8AB860}" destId="{7AFECEA5-90AB-48B2-8A20-DB07CD6F9EDF}" srcOrd="1" destOrd="0" presId="urn:microsoft.com/office/officeart/2009/3/layout/HorizontalOrganizationChart"/>
    <dgm:cxn modelId="{580CB2CA-CAC8-4866-BE4D-580409BF8ABB}" type="presParOf" srcId="{7AFECEA5-90AB-48B2-8A20-DB07CD6F9EDF}" destId="{02D211D8-495C-450B-9AE5-615C1D6A56F6}" srcOrd="0" destOrd="0" presId="urn:microsoft.com/office/officeart/2009/3/layout/HorizontalOrganizationChart"/>
    <dgm:cxn modelId="{D21DF15C-0D20-4714-913A-965C99262197}" type="presParOf" srcId="{7AFECEA5-90AB-48B2-8A20-DB07CD6F9EDF}" destId="{7747468E-EDE6-4BCD-A636-BF7DFD875ED9}" srcOrd="1" destOrd="0" presId="urn:microsoft.com/office/officeart/2009/3/layout/HorizontalOrganizationChart"/>
    <dgm:cxn modelId="{A4BDA9DF-F598-4420-95E5-808A6F734472}" type="presParOf" srcId="{7747468E-EDE6-4BCD-A636-BF7DFD875ED9}" destId="{1A6FE43F-0EF7-4B9E-8178-55673D3A024C}" srcOrd="0" destOrd="0" presId="urn:microsoft.com/office/officeart/2009/3/layout/HorizontalOrganizationChart"/>
    <dgm:cxn modelId="{56DDABC6-484B-47B0-8772-53EE8E140642}" type="presParOf" srcId="{1A6FE43F-0EF7-4B9E-8178-55673D3A024C}" destId="{1D33D1CE-C3E2-4890-B1E8-2A355CD75D8C}" srcOrd="0" destOrd="0" presId="urn:microsoft.com/office/officeart/2009/3/layout/HorizontalOrganizationChart"/>
    <dgm:cxn modelId="{0C3F18EB-B43D-4965-8336-7543B15B7B7F}" type="presParOf" srcId="{1A6FE43F-0EF7-4B9E-8178-55673D3A024C}" destId="{181196E1-5089-468F-8AFC-8F5A5B67447C}" srcOrd="1" destOrd="0" presId="urn:microsoft.com/office/officeart/2009/3/layout/HorizontalOrganizationChart"/>
    <dgm:cxn modelId="{DF89BC5A-E472-4043-84DB-31E7BA1F67BC}" type="presParOf" srcId="{7747468E-EDE6-4BCD-A636-BF7DFD875ED9}" destId="{800105BA-3627-4612-ACED-352B65A26DE7}" srcOrd="1" destOrd="0" presId="urn:microsoft.com/office/officeart/2009/3/layout/HorizontalOrganizationChart"/>
    <dgm:cxn modelId="{7A463FC1-83D2-4D2A-9AA3-622A57078780}" type="presParOf" srcId="{7747468E-EDE6-4BCD-A636-BF7DFD875ED9}" destId="{8DE5E83F-A239-40B6-8371-531F2BE4C85E}" srcOrd="2" destOrd="0" presId="urn:microsoft.com/office/officeart/2009/3/layout/HorizontalOrganizationChart"/>
    <dgm:cxn modelId="{A8727F85-0F31-44EE-AAC1-A3E1FD770FEC}" type="presParOf" srcId="{AEFE8676-3A5F-4AAA-9719-DB248F8AB860}" destId="{DABA89B1-AA0C-4208-8B09-D8161080ED4B}" srcOrd="2" destOrd="0" presId="urn:microsoft.com/office/officeart/2009/3/layout/HorizontalOrganizationChart"/>
    <dgm:cxn modelId="{EDF5846C-98A5-48D8-BB19-0EF77B77B076}" type="presParOf" srcId="{1CAED2A4-7936-4DE9-99E6-952EBF59405A}" destId="{A74780A9-3CB1-4ED8-AA43-AD4B870DE086}" srcOrd="4" destOrd="0" presId="urn:microsoft.com/office/officeart/2009/3/layout/HorizontalOrganizationChart"/>
    <dgm:cxn modelId="{964E4885-E5C8-4550-AB09-306A467FBA7A}" type="presParOf" srcId="{1CAED2A4-7936-4DE9-99E6-952EBF59405A}" destId="{1B50701C-E1DE-47C3-9766-E085D3D9B6EE}" srcOrd="5" destOrd="0" presId="urn:microsoft.com/office/officeart/2009/3/layout/HorizontalOrganizationChart"/>
    <dgm:cxn modelId="{1DFF98D9-C9AB-4DB4-9647-CF15616E2600}" type="presParOf" srcId="{1B50701C-E1DE-47C3-9766-E085D3D9B6EE}" destId="{1FA5D6ED-B6FE-4EE0-ADDC-4DC52A323D27}" srcOrd="0" destOrd="0" presId="urn:microsoft.com/office/officeart/2009/3/layout/HorizontalOrganizationChart"/>
    <dgm:cxn modelId="{F9661DAF-FD6E-43A5-92E7-1AE078673F5B}" type="presParOf" srcId="{1FA5D6ED-B6FE-4EE0-ADDC-4DC52A323D27}" destId="{87BC516F-9768-49D2-828D-0C5D6F0CE384}" srcOrd="0" destOrd="0" presId="urn:microsoft.com/office/officeart/2009/3/layout/HorizontalOrganizationChart"/>
    <dgm:cxn modelId="{E7A1E13E-523C-4B6C-BFB8-B22EC0B12927}" type="presParOf" srcId="{1FA5D6ED-B6FE-4EE0-ADDC-4DC52A323D27}" destId="{24C0D1C5-1DF5-4ACA-8983-8E293FF360F9}" srcOrd="1" destOrd="0" presId="urn:microsoft.com/office/officeart/2009/3/layout/HorizontalOrganizationChart"/>
    <dgm:cxn modelId="{91A18FDB-FD58-4DCD-8846-FFED0EEB3714}" type="presParOf" srcId="{1B50701C-E1DE-47C3-9766-E085D3D9B6EE}" destId="{69835863-2CF8-40FE-8146-0848C9B03D6B}" srcOrd="1" destOrd="0" presId="urn:microsoft.com/office/officeart/2009/3/layout/HorizontalOrganizationChart"/>
    <dgm:cxn modelId="{1727558D-C951-4C6F-A810-A06653DB92E2}" type="presParOf" srcId="{69835863-2CF8-40FE-8146-0848C9B03D6B}" destId="{43A008AE-98D6-40F6-A920-C4054692321A}" srcOrd="0" destOrd="0" presId="urn:microsoft.com/office/officeart/2009/3/layout/HorizontalOrganizationChart"/>
    <dgm:cxn modelId="{5A02C7B3-239B-4858-9359-6CB801490F20}" type="presParOf" srcId="{69835863-2CF8-40FE-8146-0848C9B03D6B}" destId="{58499B0E-9D0B-4092-9795-876081E670A7}" srcOrd="1" destOrd="0" presId="urn:microsoft.com/office/officeart/2009/3/layout/HorizontalOrganizationChart"/>
    <dgm:cxn modelId="{1B64CF2D-E837-4EB8-AD40-54669AB129FA}" type="presParOf" srcId="{58499B0E-9D0B-4092-9795-876081E670A7}" destId="{AFABB1E9-E9B0-4036-A5DB-1ABAF340C8A3}" srcOrd="0" destOrd="0" presId="urn:microsoft.com/office/officeart/2009/3/layout/HorizontalOrganizationChart"/>
    <dgm:cxn modelId="{040BA17B-7F6E-478A-850E-EE8B11482866}" type="presParOf" srcId="{AFABB1E9-E9B0-4036-A5DB-1ABAF340C8A3}" destId="{D793F760-8837-47FE-B86A-BB220E52B63F}" srcOrd="0" destOrd="0" presId="urn:microsoft.com/office/officeart/2009/3/layout/HorizontalOrganizationChart"/>
    <dgm:cxn modelId="{345EF18F-2B8F-4866-A7ED-DFD26CD3D72C}" type="presParOf" srcId="{AFABB1E9-E9B0-4036-A5DB-1ABAF340C8A3}" destId="{55E93073-79B7-4E2F-8F17-F39294911D74}" srcOrd="1" destOrd="0" presId="urn:microsoft.com/office/officeart/2009/3/layout/HorizontalOrganizationChart"/>
    <dgm:cxn modelId="{91ACB92E-CE96-4CCA-8702-13A004F7E795}" type="presParOf" srcId="{58499B0E-9D0B-4092-9795-876081E670A7}" destId="{F6D1A241-93CE-460D-A8A6-97402FF46AE7}" srcOrd="1" destOrd="0" presId="urn:microsoft.com/office/officeart/2009/3/layout/HorizontalOrganizationChart"/>
    <dgm:cxn modelId="{7055F9D5-E65A-4B04-9CC9-AF484A09BE89}" type="presParOf" srcId="{58499B0E-9D0B-4092-9795-876081E670A7}" destId="{3C47E08D-450D-4688-A254-DA0B6B719E8B}" srcOrd="2" destOrd="0" presId="urn:microsoft.com/office/officeart/2009/3/layout/HorizontalOrganizationChart"/>
    <dgm:cxn modelId="{83EF76B1-AE69-4426-8DB4-83E31C7E8CBA}" type="presParOf" srcId="{69835863-2CF8-40FE-8146-0848C9B03D6B}" destId="{D5DC52B6-47ED-4B94-9DDA-E660C99DD2B3}" srcOrd="2" destOrd="0" presId="urn:microsoft.com/office/officeart/2009/3/layout/HorizontalOrganizationChart"/>
    <dgm:cxn modelId="{B3182BC3-3B25-455A-BB8A-72574C9C9D0E}" type="presParOf" srcId="{69835863-2CF8-40FE-8146-0848C9B03D6B}" destId="{0B53DE98-A215-4827-A589-B10062399D77}" srcOrd="3" destOrd="0" presId="urn:microsoft.com/office/officeart/2009/3/layout/HorizontalOrganizationChart"/>
    <dgm:cxn modelId="{7B957220-C961-4B51-AD38-D7CB7C3D40E2}" type="presParOf" srcId="{0B53DE98-A215-4827-A589-B10062399D77}" destId="{C2AB1A15-58BD-4A76-9F6D-1910D1352A8C}" srcOrd="0" destOrd="0" presId="urn:microsoft.com/office/officeart/2009/3/layout/HorizontalOrganizationChart"/>
    <dgm:cxn modelId="{6E8BB53A-687B-41E8-804F-08232C267645}" type="presParOf" srcId="{C2AB1A15-58BD-4A76-9F6D-1910D1352A8C}" destId="{83B40847-987C-43B5-B1FE-863240B894B2}" srcOrd="0" destOrd="0" presId="urn:microsoft.com/office/officeart/2009/3/layout/HorizontalOrganizationChart"/>
    <dgm:cxn modelId="{779E7E09-5902-4856-ABDA-829D4CD0C817}" type="presParOf" srcId="{C2AB1A15-58BD-4A76-9F6D-1910D1352A8C}" destId="{A3BC61A0-1660-44DC-BCC5-5C5C11CA61D4}" srcOrd="1" destOrd="0" presId="urn:microsoft.com/office/officeart/2009/3/layout/HorizontalOrganizationChart"/>
    <dgm:cxn modelId="{A8AB33B1-669C-4668-A556-DBEA83ED61B1}" type="presParOf" srcId="{0B53DE98-A215-4827-A589-B10062399D77}" destId="{EFD1DD3A-918D-4CFB-9A4B-E75D29A070B6}" srcOrd="1" destOrd="0" presId="urn:microsoft.com/office/officeart/2009/3/layout/HorizontalOrganizationChart"/>
    <dgm:cxn modelId="{9DE4108E-8944-4518-B11B-1B5A3C54941D}" type="presParOf" srcId="{0B53DE98-A215-4827-A589-B10062399D77}" destId="{70EEE716-4680-4149-9053-0A7B1869D93E}" srcOrd="2" destOrd="0" presId="urn:microsoft.com/office/officeart/2009/3/layout/HorizontalOrganizationChart"/>
    <dgm:cxn modelId="{D6B64539-9459-4AF0-80DE-26D4A7F6223B}" type="presParOf" srcId="{1B50701C-E1DE-47C3-9766-E085D3D9B6EE}" destId="{6D9210AD-8274-4C90-85B3-51E3AE26E62C}" srcOrd="2" destOrd="0" presId="urn:microsoft.com/office/officeart/2009/3/layout/HorizontalOrganizationChart"/>
    <dgm:cxn modelId="{A7025080-B689-4A0F-AC90-93F9CC32CDCE}" type="presParOf" srcId="{1CAED2A4-7936-4DE9-99E6-952EBF59405A}" destId="{5D21BC90-9FAD-4AC2-B979-DACE3C287AFC}" srcOrd="6" destOrd="0" presId="urn:microsoft.com/office/officeart/2009/3/layout/HorizontalOrganizationChart"/>
    <dgm:cxn modelId="{B8B4B705-0B29-472F-9D55-E1E2756E0A5C}" type="presParOf" srcId="{1CAED2A4-7936-4DE9-99E6-952EBF59405A}" destId="{91CE5B6B-144E-42CF-8FB0-8E4D5753E2EB}" srcOrd="7" destOrd="0" presId="urn:microsoft.com/office/officeart/2009/3/layout/HorizontalOrganizationChart"/>
    <dgm:cxn modelId="{6039B531-03FF-4BF5-A160-25A185AF5404}" type="presParOf" srcId="{91CE5B6B-144E-42CF-8FB0-8E4D5753E2EB}" destId="{B29067D5-5643-4E32-B457-3CD64E216350}" srcOrd="0" destOrd="0" presId="urn:microsoft.com/office/officeart/2009/3/layout/HorizontalOrganizationChart"/>
    <dgm:cxn modelId="{D75D11ED-34BB-4CEC-A9F5-B3FD1912F49B}" type="presParOf" srcId="{B29067D5-5643-4E32-B457-3CD64E216350}" destId="{B59BB609-FFCC-4314-BC4D-CF1B11F60E3B}" srcOrd="0" destOrd="0" presId="urn:microsoft.com/office/officeart/2009/3/layout/HorizontalOrganizationChart"/>
    <dgm:cxn modelId="{AE20B55A-BF09-4F0B-B3DF-96778E6A6D02}" type="presParOf" srcId="{B29067D5-5643-4E32-B457-3CD64E216350}" destId="{67D44DE6-AE7A-41AC-83A8-929639FDD2A8}" srcOrd="1" destOrd="0" presId="urn:microsoft.com/office/officeart/2009/3/layout/HorizontalOrganizationChart"/>
    <dgm:cxn modelId="{CD437E1B-6500-418A-92E4-CC79E7C127BF}" type="presParOf" srcId="{91CE5B6B-144E-42CF-8FB0-8E4D5753E2EB}" destId="{6D5F81C3-C589-4102-AA78-5BD6BF487B02}" srcOrd="1" destOrd="0" presId="urn:microsoft.com/office/officeart/2009/3/layout/HorizontalOrganizationChart"/>
    <dgm:cxn modelId="{D6382760-5D0B-47B7-8E94-FF0F88CEA4B4}" type="presParOf" srcId="{6D5F81C3-C589-4102-AA78-5BD6BF487B02}" destId="{3540D62F-3A74-4CA5-A8F5-1CE4AC982521}" srcOrd="0" destOrd="0" presId="urn:microsoft.com/office/officeart/2009/3/layout/HorizontalOrganizationChart"/>
    <dgm:cxn modelId="{ABA2E427-B328-463B-8C01-3E77AA032F0B}" type="presParOf" srcId="{6D5F81C3-C589-4102-AA78-5BD6BF487B02}" destId="{1C5E3334-342D-443B-8851-8F202D8E0799}" srcOrd="1" destOrd="0" presId="urn:microsoft.com/office/officeart/2009/3/layout/HorizontalOrganizationChart"/>
    <dgm:cxn modelId="{CF75B584-2807-44CD-8B14-407AE472A2B2}" type="presParOf" srcId="{1C5E3334-342D-443B-8851-8F202D8E0799}" destId="{D7659F7B-B8DB-4B95-905A-9C5004E96E75}" srcOrd="0" destOrd="0" presId="urn:microsoft.com/office/officeart/2009/3/layout/HorizontalOrganizationChart"/>
    <dgm:cxn modelId="{24669D30-20F0-4590-B4B9-7BF9554B0B3F}" type="presParOf" srcId="{D7659F7B-B8DB-4B95-905A-9C5004E96E75}" destId="{37AF3139-D20E-48BE-9B23-28D5F9B5C17E}" srcOrd="0" destOrd="0" presId="urn:microsoft.com/office/officeart/2009/3/layout/HorizontalOrganizationChart"/>
    <dgm:cxn modelId="{7847AE39-9A48-400F-9535-DFB25047D421}" type="presParOf" srcId="{D7659F7B-B8DB-4B95-905A-9C5004E96E75}" destId="{32AD8D24-540A-4414-A2D0-828514F7E912}" srcOrd="1" destOrd="0" presId="urn:microsoft.com/office/officeart/2009/3/layout/HorizontalOrganizationChart"/>
    <dgm:cxn modelId="{BBD0F948-D9F4-469F-ADF0-347964E32BC2}" type="presParOf" srcId="{1C5E3334-342D-443B-8851-8F202D8E0799}" destId="{DE8EE0FC-4B64-4861-BD17-0FD551E47603}" srcOrd="1" destOrd="0" presId="urn:microsoft.com/office/officeart/2009/3/layout/HorizontalOrganizationChart"/>
    <dgm:cxn modelId="{3826DB23-EBC6-48C7-88F6-8296D9105EF0}" type="presParOf" srcId="{1C5E3334-342D-443B-8851-8F202D8E0799}" destId="{A2A1213F-5146-42F0-B621-78B3E1FB5D11}" srcOrd="2" destOrd="0" presId="urn:microsoft.com/office/officeart/2009/3/layout/HorizontalOrganizationChart"/>
    <dgm:cxn modelId="{D86A8ED8-9116-4596-891A-6654FB385279}" type="presParOf" srcId="{91CE5B6B-144E-42CF-8FB0-8E4D5753E2EB}" destId="{F68038D2-24FD-4372-8517-B05646BDA0E0}" srcOrd="2" destOrd="0" presId="urn:microsoft.com/office/officeart/2009/3/layout/HorizontalOrganizationChart"/>
    <dgm:cxn modelId="{BA907833-DEDF-43C7-A5B0-BC116CBA910C}" type="presParOf" srcId="{8287B9CF-D96B-442E-8E59-747EE57A6A49}" destId="{59E3B5D6-A4CE-4F18-9F81-4C6A9B2F2A1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0D62F-3A74-4CA5-A8F5-1CE4AC982521}">
      <dsp:nvSpPr>
        <dsp:cNvPr id="0" name=""/>
        <dsp:cNvSpPr/>
      </dsp:nvSpPr>
      <dsp:spPr>
        <a:xfrm>
          <a:off x="7219083" y="4564407"/>
          <a:ext cx="492019" cy="91440"/>
        </a:xfrm>
        <a:custGeom>
          <a:avLst/>
          <a:gdLst/>
          <a:ahLst/>
          <a:cxnLst/>
          <a:rect l="0" t="0" r="0" b="0"/>
          <a:pathLst>
            <a:path>
              <a:moveTo>
                <a:pt x="0" y="45720"/>
              </a:moveTo>
              <a:lnTo>
                <a:pt x="492019" y="4572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21BC90-9FAD-4AC2-B979-DACE3C287AFC}">
      <dsp:nvSpPr>
        <dsp:cNvPr id="0" name=""/>
        <dsp:cNvSpPr/>
      </dsp:nvSpPr>
      <dsp:spPr>
        <a:xfrm>
          <a:off x="4266968" y="2494445"/>
          <a:ext cx="492019" cy="2115682"/>
        </a:xfrm>
        <a:custGeom>
          <a:avLst/>
          <a:gdLst/>
          <a:ahLst/>
          <a:cxnLst/>
          <a:rect l="0" t="0" r="0" b="0"/>
          <a:pathLst>
            <a:path>
              <a:moveTo>
                <a:pt x="0" y="0"/>
              </a:moveTo>
              <a:lnTo>
                <a:pt x="246009" y="0"/>
              </a:lnTo>
              <a:lnTo>
                <a:pt x="246009" y="2115682"/>
              </a:lnTo>
              <a:lnTo>
                <a:pt x="492019" y="2115682"/>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DC52B6-47ED-4B94-9DDA-E660C99DD2B3}">
      <dsp:nvSpPr>
        <dsp:cNvPr id="0" name=""/>
        <dsp:cNvSpPr/>
      </dsp:nvSpPr>
      <dsp:spPr>
        <a:xfrm>
          <a:off x="7219083" y="3023366"/>
          <a:ext cx="492019" cy="528920"/>
        </a:xfrm>
        <a:custGeom>
          <a:avLst/>
          <a:gdLst/>
          <a:ahLst/>
          <a:cxnLst/>
          <a:rect l="0" t="0" r="0" b="0"/>
          <a:pathLst>
            <a:path>
              <a:moveTo>
                <a:pt x="0" y="0"/>
              </a:moveTo>
              <a:lnTo>
                <a:pt x="246009" y="0"/>
              </a:lnTo>
              <a:lnTo>
                <a:pt x="246009" y="528920"/>
              </a:lnTo>
              <a:lnTo>
                <a:pt x="492019" y="52892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008AE-98D6-40F6-A920-C4054692321A}">
      <dsp:nvSpPr>
        <dsp:cNvPr id="0" name=""/>
        <dsp:cNvSpPr/>
      </dsp:nvSpPr>
      <dsp:spPr>
        <a:xfrm>
          <a:off x="7219083" y="2494445"/>
          <a:ext cx="492019" cy="528920"/>
        </a:xfrm>
        <a:custGeom>
          <a:avLst/>
          <a:gdLst/>
          <a:ahLst/>
          <a:cxnLst/>
          <a:rect l="0" t="0" r="0" b="0"/>
          <a:pathLst>
            <a:path>
              <a:moveTo>
                <a:pt x="0" y="528920"/>
              </a:moveTo>
              <a:lnTo>
                <a:pt x="246009" y="528920"/>
              </a:lnTo>
              <a:lnTo>
                <a:pt x="246009" y="0"/>
              </a:lnTo>
              <a:lnTo>
                <a:pt x="492019" y="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4780A9-3CB1-4ED8-AA43-AD4B870DE086}">
      <dsp:nvSpPr>
        <dsp:cNvPr id="0" name=""/>
        <dsp:cNvSpPr/>
      </dsp:nvSpPr>
      <dsp:spPr>
        <a:xfrm>
          <a:off x="4266968" y="2494445"/>
          <a:ext cx="492019" cy="528920"/>
        </a:xfrm>
        <a:custGeom>
          <a:avLst/>
          <a:gdLst/>
          <a:ahLst/>
          <a:cxnLst/>
          <a:rect l="0" t="0" r="0" b="0"/>
          <a:pathLst>
            <a:path>
              <a:moveTo>
                <a:pt x="0" y="0"/>
              </a:moveTo>
              <a:lnTo>
                <a:pt x="246009" y="0"/>
              </a:lnTo>
              <a:lnTo>
                <a:pt x="246009" y="528920"/>
              </a:lnTo>
              <a:lnTo>
                <a:pt x="492019" y="52892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D211D8-495C-450B-9AE5-615C1D6A56F6}">
      <dsp:nvSpPr>
        <dsp:cNvPr id="0" name=""/>
        <dsp:cNvSpPr/>
      </dsp:nvSpPr>
      <dsp:spPr>
        <a:xfrm>
          <a:off x="7219083" y="1390884"/>
          <a:ext cx="492019" cy="91440"/>
        </a:xfrm>
        <a:custGeom>
          <a:avLst/>
          <a:gdLst/>
          <a:ahLst/>
          <a:cxnLst/>
          <a:rect l="0" t="0" r="0" b="0"/>
          <a:pathLst>
            <a:path>
              <a:moveTo>
                <a:pt x="0" y="45720"/>
              </a:moveTo>
              <a:lnTo>
                <a:pt x="492019" y="4572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FFCA43-238C-45B5-AB3D-94B1260AE6AB}">
      <dsp:nvSpPr>
        <dsp:cNvPr id="0" name=""/>
        <dsp:cNvSpPr/>
      </dsp:nvSpPr>
      <dsp:spPr>
        <a:xfrm>
          <a:off x="4266968" y="1436604"/>
          <a:ext cx="492019" cy="1057841"/>
        </a:xfrm>
        <a:custGeom>
          <a:avLst/>
          <a:gdLst/>
          <a:ahLst/>
          <a:cxnLst/>
          <a:rect l="0" t="0" r="0" b="0"/>
          <a:pathLst>
            <a:path>
              <a:moveTo>
                <a:pt x="0" y="1057841"/>
              </a:moveTo>
              <a:lnTo>
                <a:pt x="246009" y="1057841"/>
              </a:lnTo>
              <a:lnTo>
                <a:pt x="246009" y="0"/>
              </a:lnTo>
              <a:lnTo>
                <a:pt x="492019"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26684-40B1-4B78-88F0-937CB15ED11D}">
      <dsp:nvSpPr>
        <dsp:cNvPr id="0" name=""/>
        <dsp:cNvSpPr/>
      </dsp:nvSpPr>
      <dsp:spPr>
        <a:xfrm>
          <a:off x="4266968" y="378763"/>
          <a:ext cx="492019" cy="2115682"/>
        </a:xfrm>
        <a:custGeom>
          <a:avLst/>
          <a:gdLst/>
          <a:ahLst/>
          <a:cxnLst/>
          <a:rect l="0" t="0" r="0" b="0"/>
          <a:pathLst>
            <a:path>
              <a:moveTo>
                <a:pt x="0" y="2115682"/>
              </a:moveTo>
              <a:lnTo>
                <a:pt x="246009" y="2115682"/>
              </a:lnTo>
              <a:lnTo>
                <a:pt x="246009" y="0"/>
              </a:lnTo>
              <a:lnTo>
                <a:pt x="492019"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9B2A2B-D7B1-4873-8F22-43781588CCBC}">
      <dsp:nvSpPr>
        <dsp:cNvPr id="0" name=""/>
        <dsp:cNvSpPr/>
      </dsp:nvSpPr>
      <dsp:spPr>
        <a:xfrm>
          <a:off x="1806872" y="2119280"/>
          <a:ext cx="2460095" cy="750329"/>
        </a:xfrm>
        <a:prstGeom prst="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a:t>Migrační síť</a:t>
          </a:r>
          <a:endParaRPr lang="en-US" sz="1600" b="1" kern="1200" noProof="0" dirty="0"/>
        </a:p>
      </dsp:txBody>
      <dsp:txXfrm>
        <a:off x="1806872" y="2119280"/>
        <a:ext cx="2460095" cy="750329"/>
      </dsp:txXfrm>
    </dsp:sp>
    <dsp:sp modelId="{C450164A-1D04-4EAD-8D8B-B40F62D92252}">
      <dsp:nvSpPr>
        <dsp:cNvPr id="0" name=""/>
        <dsp:cNvSpPr/>
      </dsp:nvSpPr>
      <dsp:spPr>
        <a:xfrm>
          <a:off x="4758987" y="3598"/>
          <a:ext cx="2460095" cy="750329"/>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Snazší přechod přes hranice</a:t>
          </a:r>
          <a:endParaRPr lang="en-US" sz="1600" b="1" kern="1200" noProof="0" dirty="0"/>
        </a:p>
      </dsp:txBody>
      <dsp:txXfrm>
        <a:off x="4758987" y="3598"/>
        <a:ext cx="2460095" cy="750329"/>
      </dsp:txXfrm>
    </dsp:sp>
    <dsp:sp modelId="{8FE54DD9-19F4-4691-978A-044E07645844}">
      <dsp:nvSpPr>
        <dsp:cNvPr id="0" name=""/>
        <dsp:cNvSpPr/>
      </dsp:nvSpPr>
      <dsp:spPr>
        <a:xfrm>
          <a:off x="4758987" y="1061439"/>
          <a:ext cx="2460095" cy="750329"/>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Informace o možnostech práce</a:t>
          </a:r>
          <a:endParaRPr lang="en-US" sz="1600" b="1" kern="1200" noProof="0" dirty="0"/>
        </a:p>
      </dsp:txBody>
      <dsp:txXfrm>
        <a:off x="4758987" y="1061439"/>
        <a:ext cx="2460095" cy="750329"/>
      </dsp:txXfrm>
    </dsp:sp>
    <dsp:sp modelId="{1D33D1CE-C3E2-4890-B1E8-2A355CD75D8C}">
      <dsp:nvSpPr>
        <dsp:cNvPr id="0" name=""/>
        <dsp:cNvSpPr/>
      </dsp:nvSpPr>
      <dsp:spPr>
        <a:xfrm>
          <a:off x="7711102" y="1061439"/>
          <a:ext cx="2460095" cy="750329"/>
        </a:xfrm>
        <a:prstGeom prst="rect">
          <a:avLst/>
        </a:prstGeom>
        <a:solidFill>
          <a:schemeClr val="accent5">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Přístup k lépe placeným pracím</a:t>
          </a:r>
          <a:endParaRPr lang="en-US" sz="1600" b="1" kern="1200" noProof="0" dirty="0"/>
        </a:p>
      </dsp:txBody>
      <dsp:txXfrm>
        <a:off x="7711102" y="1061439"/>
        <a:ext cx="2460095" cy="750329"/>
      </dsp:txXfrm>
    </dsp:sp>
    <dsp:sp modelId="{87BC516F-9768-49D2-828D-0C5D6F0CE384}">
      <dsp:nvSpPr>
        <dsp:cNvPr id="0" name=""/>
        <dsp:cNvSpPr/>
      </dsp:nvSpPr>
      <dsp:spPr>
        <a:xfrm>
          <a:off x="4758987" y="2648201"/>
          <a:ext cx="2460095" cy="750329"/>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Životní podmínky</a:t>
          </a:r>
          <a:endParaRPr lang="en-US" sz="1600" b="1" kern="1200" noProof="0" dirty="0"/>
        </a:p>
      </dsp:txBody>
      <dsp:txXfrm>
        <a:off x="4758987" y="2648201"/>
        <a:ext cx="2460095" cy="750329"/>
      </dsp:txXfrm>
    </dsp:sp>
    <dsp:sp modelId="{D793F760-8837-47FE-B86A-BB220E52B63F}">
      <dsp:nvSpPr>
        <dsp:cNvPr id="0" name=""/>
        <dsp:cNvSpPr/>
      </dsp:nvSpPr>
      <dsp:spPr>
        <a:xfrm>
          <a:off x="7711102" y="2119280"/>
          <a:ext cx="2460095" cy="750329"/>
        </a:xfrm>
        <a:prstGeom prst="rect">
          <a:avLst/>
        </a:prstGeom>
        <a:solidFill>
          <a:schemeClr val="accent5">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Ubytování</a:t>
          </a:r>
          <a:endParaRPr lang="en-US" sz="1600" b="1" kern="1200" noProof="0" dirty="0"/>
        </a:p>
      </dsp:txBody>
      <dsp:txXfrm>
        <a:off x="7711102" y="2119280"/>
        <a:ext cx="2460095" cy="750329"/>
      </dsp:txXfrm>
    </dsp:sp>
    <dsp:sp modelId="{83B40847-987C-43B5-B1FE-863240B894B2}">
      <dsp:nvSpPr>
        <dsp:cNvPr id="0" name=""/>
        <dsp:cNvSpPr/>
      </dsp:nvSpPr>
      <dsp:spPr>
        <a:xfrm>
          <a:off x="7711102" y="3177122"/>
          <a:ext cx="2460095" cy="750329"/>
        </a:xfrm>
        <a:prstGeom prst="rect">
          <a:avLst/>
        </a:prstGeom>
        <a:solidFill>
          <a:schemeClr val="accent5">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Přístup ke zdravotní péči</a:t>
          </a:r>
          <a:endParaRPr lang="en-US" sz="1600" b="1" kern="1200" noProof="0" dirty="0"/>
        </a:p>
      </dsp:txBody>
      <dsp:txXfrm>
        <a:off x="7711102" y="3177122"/>
        <a:ext cx="2460095" cy="750329"/>
      </dsp:txXfrm>
    </dsp:sp>
    <dsp:sp modelId="{B59BB609-FFCC-4314-BC4D-CF1B11F60E3B}">
      <dsp:nvSpPr>
        <dsp:cNvPr id="0" name=""/>
        <dsp:cNvSpPr/>
      </dsp:nvSpPr>
      <dsp:spPr>
        <a:xfrm>
          <a:off x="4758987" y="4234963"/>
          <a:ext cx="2460095" cy="750329"/>
        </a:xfrm>
        <a:prstGeom prst="rect">
          <a:avLst/>
        </a:prstGeom>
        <a:solidFill>
          <a:schemeClr val="accent5">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Vypořádání se s překážkami</a:t>
          </a:r>
          <a:endParaRPr lang="en-US" sz="1600" b="1" kern="1200" noProof="0" dirty="0"/>
        </a:p>
      </dsp:txBody>
      <dsp:txXfrm>
        <a:off x="4758987" y="4234963"/>
        <a:ext cx="2460095" cy="750329"/>
      </dsp:txXfrm>
    </dsp:sp>
    <dsp:sp modelId="{37AF3139-D20E-48BE-9B23-28D5F9B5C17E}">
      <dsp:nvSpPr>
        <dsp:cNvPr id="0" name=""/>
        <dsp:cNvSpPr/>
      </dsp:nvSpPr>
      <dsp:spPr>
        <a:xfrm>
          <a:off x="7711102" y="4234963"/>
          <a:ext cx="2460095" cy="750329"/>
        </a:xfrm>
        <a:prstGeom prst="rect">
          <a:avLst/>
        </a:prstGeom>
        <a:solidFill>
          <a:schemeClr val="accent5">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noProof="0" dirty="0"/>
            <a:t>Jazykové bariéra</a:t>
          </a:r>
          <a:r>
            <a:rPr lang="en-US" sz="1600" b="1" kern="1200" noProof="0" dirty="0"/>
            <a:t>, </a:t>
          </a:r>
          <a:r>
            <a:rPr lang="cs-CZ" sz="1600" b="1" kern="1200" noProof="0" dirty="0"/>
            <a:t>sociální vyloučení</a:t>
          </a:r>
          <a:endParaRPr lang="en-US" sz="1600" b="1" kern="1200" noProof="0" dirty="0"/>
        </a:p>
      </dsp:txBody>
      <dsp:txXfrm>
        <a:off x="7711102" y="4234963"/>
        <a:ext cx="2460095" cy="75032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A973-4FC3-492C-825D-B458B376B008}" type="datetimeFigureOut">
              <a:rPr lang="cs-CZ" smtClean="0"/>
              <a:t>04.11.2019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D5501-00E0-488E-86FD-4F1E5D51AB6E}" type="slidenum">
              <a:rPr lang="cs-CZ" smtClean="0"/>
              <a:t>‹#›</a:t>
            </a:fld>
            <a:endParaRPr lang="cs-CZ"/>
          </a:p>
        </p:txBody>
      </p:sp>
    </p:spTree>
    <p:extLst>
      <p:ext uri="{BB962C8B-B14F-4D97-AF65-F5344CB8AC3E}">
        <p14:creationId xmlns:p14="http://schemas.microsoft.com/office/powerpoint/2010/main" val="153428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p>
        </p:txBody>
      </p:sp>
    </p:spTree>
    <p:extLst>
      <p:ext uri="{BB962C8B-B14F-4D97-AF65-F5344CB8AC3E}">
        <p14:creationId xmlns:p14="http://schemas.microsoft.com/office/powerpoint/2010/main" val="210535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8371"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60D0984-204F-4B31-A013-9D9334479BE3}" type="slidenum">
              <a:rPr lang="en-US" altLang="cs-CZ" b="0">
                <a:latin typeface="Calibri" panose="020F0502020204030204" pitchFamily="34" charset="0"/>
              </a:rPr>
              <a:pPr eaLnBrk="1" hangingPunct="1"/>
              <a:t>3</a:t>
            </a:fld>
            <a:endParaRPr lang="en-US" altLang="cs-CZ" b="0">
              <a:latin typeface="Calibri" panose="020F0502020204030204" pitchFamily="34" charset="0"/>
            </a:endParaRPr>
          </a:p>
        </p:txBody>
      </p:sp>
    </p:spTree>
    <p:extLst>
      <p:ext uri="{BB962C8B-B14F-4D97-AF65-F5344CB8AC3E}">
        <p14:creationId xmlns:p14="http://schemas.microsoft.com/office/powerpoint/2010/main" val="343836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p>
        </p:txBody>
      </p:sp>
      <p:sp>
        <p:nvSpPr>
          <p:cNvPr id="234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ECED0D74-FC9B-4D5D-B4A4-1849E6E80A4C}" type="slidenum">
              <a:rPr lang="en-US"/>
              <a:pPr defTabSz="912813" fontAlgn="base">
                <a:spcBef>
                  <a:spcPct val="0"/>
                </a:spcBef>
                <a:spcAft>
                  <a:spcPct val="0"/>
                </a:spcAft>
                <a:defRPr/>
              </a:pPr>
              <a:t>41</a:t>
            </a:fld>
            <a:endParaRPr lang="en-US"/>
          </a:p>
        </p:txBody>
      </p:sp>
    </p:spTree>
    <p:extLst>
      <p:ext uri="{BB962C8B-B14F-4D97-AF65-F5344CB8AC3E}">
        <p14:creationId xmlns:p14="http://schemas.microsoft.com/office/powerpoint/2010/main" val="65995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532C08-912D-44D1-BC9B-4FD514FAF77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F9A4154-FDD6-498E-A479-756E429024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B7BB846-CBF3-4D59-910E-63EEAD33C786}"/>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5" name="Zástupný symbol pro zápatí 4">
            <a:extLst>
              <a:ext uri="{FF2B5EF4-FFF2-40B4-BE49-F238E27FC236}">
                <a16:creationId xmlns:a16="http://schemas.microsoft.com/office/drawing/2014/main" id="{532C236E-20B0-45BB-BBB8-363BF3D6B15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2239252-36DB-4E2D-82ED-AD48D534826E}"/>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421233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EEBD86-35DC-4289-BD10-B024944994B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C5B8D2B-15C3-44DE-B81D-2989332F6F4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055B68D-7EC1-4A25-827F-6C497FC7E573}"/>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5" name="Zástupný symbol pro zápatí 4">
            <a:extLst>
              <a:ext uri="{FF2B5EF4-FFF2-40B4-BE49-F238E27FC236}">
                <a16:creationId xmlns:a16="http://schemas.microsoft.com/office/drawing/2014/main" id="{93BBB11E-1E37-457F-9A1E-7D10F69A604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42B193-1AD9-459E-B98D-2FA44DA61C30}"/>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77419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5AAC3BC-5618-412D-97F2-27D26B47B71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4456471-4C41-4D9C-A515-905DFC3009B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A3EC4EE-E195-49EB-B93D-CF640E3381D4}"/>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5" name="Zástupný symbol pro zápatí 4">
            <a:extLst>
              <a:ext uri="{FF2B5EF4-FFF2-40B4-BE49-F238E27FC236}">
                <a16:creationId xmlns:a16="http://schemas.microsoft.com/office/drawing/2014/main" id="{10C28496-679F-467F-A864-E3BF8916DE5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E37CE8E-028C-42EA-9DB5-B36414588244}"/>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227204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5" name="Picture Placeholder 2"/>
          <p:cNvSpPr>
            <a:spLocks noGrp="1"/>
          </p:cNvSpPr>
          <p:nvPr>
            <p:ph type="pic" sz="quarter" idx="15"/>
          </p:nvPr>
        </p:nvSpPr>
        <p:spPr>
          <a:xfrm>
            <a:off x="0" y="0"/>
            <a:ext cx="2441448" cy="2286000"/>
          </a:xfrm>
          <a:prstGeom prst="rect">
            <a:avLst/>
          </a:prstGeom>
          <a:solidFill>
            <a:srgbClr val="D9D9D9"/>
          </a:solidFill>
        </p:spPr>
        <p:txBody>
          <a:bodyPr rtlCol="0">
            <a:normAutofit/>
          </a:bodyPr>
          <a:lstStyle/>
          <a:p>
            <a:pPr lvl="0"/>
            <a:endParaRPr lang="en-US" noProof="0"/>
          </a:p>
        </p:txBody>
      </p:sp>
      <p:sp>
        <p:nvSpPr>
          <p:cNvPr id="14" name="Picture Placeholder 2"/>
          <p:cNvSpPr>
            <a:spLocks noGrp="1"/>
          </p:cNvSpPr>
          <p:nvPr>
            <p:ph type="pic" sz="quarter" idx="16"/>
          </p:nvPr>
        </p:nvSpPr>
        <p:spPr>
          <a:xfrm>
            <a:off x="2441448" y="2286000"/>
            <a:ext cx="2441448" cy="2286000"/>
          </a:xfrm>
          <a:prstGeom prst="rect">
            <a:avLst/>
          </a:prstGeom>
          <a:solidFill>
            <a:srgbClr val="D9D9D9"/>
          </a:solidFill>
        </p:spPr>
        <p:txBody>
          <a:bodyPr rtlCol="0">
            <a:normAutofit/>
          </a:bodyPr>
          <a:lstStyle/>
          <a:p>
            <a:pPr lvl="0"/>
            <a:endParaRPr lang="en-US" noProof="0"/>
          </a:p>
        </p:txBody>
      </p:sp>
      <p:sp>
        <p:nvSpPr>
          <p:cNvPr id="15" name="Picture Placeholder 2"/>
          <p:cNvSpPr>
            <a:spLocks noGrp="1"/>
          </p:cNvSpPr>
          <p:nvPr>
            <p:ph type="pic" sz="quarter" idx="17"/>
          </p:nvPr>
        </p:nvSpPr>
        <p:spPr>
          <a:xfrm>
            <a:off x="4882896" y="0"/>
            <a:ext cx="2441448" cy="2286000"/>
          </a:xfrm>
          <a:prstGeom prst="rect">
            <a:avLst/>
          </a:prstGeom>
          <a:solidFill>
            <a:srgbClr val="D9D9D9"/>
          </a:solidFill>
        </p:spPr>
        <p:txBody>
          <a:bodyPr rtlCol="0">
            <a:normAutofit/>
          </a:bodyPr>
          <a:lstStyle/>
          <a:p>
            <a:pPr lvl="0"/>
            <a:endParaRPr lang="en-US" noProof="0"/>
          </a:p>
        </p:txBody>
      </p:sp>
      <p:sp>
        <p:nvSpPr>
          <p:cNvPr id="16" name="Picture Placeholder 2"/>
          <p:cNvSpPr>
            <a:spLocks noGrp="1"/>
          </p:cNvSpPr>
          <p:nvPr>
            <p:ph type="pic" sz="quarter" idx="18"/>
          </p:nvPr>
        </p:nvSpPr>
        <p:spPr>
          <a:xfrm>
            <a:off x="7324344" y="2286000"/>
            <a:ext cx="2441448" cy="2286000"/>
          </a:xfrm>
          <a:prstGeom prst="rect">
            <a:avLst/>
          </a:prstGeom>
          <a:solidFill>
            <a:srgbClr val="D9D9D9"/>
          </a:solidFill>
        </p:spPr>
        <p:txBody>
          <a:bodyPr rtlCol="0">
            <a:normAutofit/>
          </a:bodyPr>
          <a:lstStyle/>
          <a:p>
            <a:pPr lvl="0"/>
            <a:endParaRPr lang="en-US" noProof="0"/>
          </a:p>
        </p:txBody>
      </p:sp>
      <p:sp>
        <p:nvSpPr>
          <p:cNvPr id="17" name="Picture Placeholder 2"/>
          <p:cNvSpPr>
            <a:spLocks noGrp="1"/>
          </p:cNvSpPr>
          <p:nvPr>
            <p:ph type="pic" sz="quarter" idx="19"/>
          </p:nvPr>
        </p:nvSpPr>
        <p:spPr>
          <a:xfrm>
            <a:off x="9765792" y="0"/>
            <a:ext cx="2441448" cy="2286000"/>
          </a:xfrm>
          <a:prstGeom prst="rect">
            <a:avLst/>
          </a:prstGeom>
          <a:solidFill>
            <a:srgbClr val="D9D9D9"/>
          </a:solidFill>
        </p:spPr>
        <p:txBody>
          <a:bodyPr rtlCol="0">
            <a:normAutofit/>
          </a:bodyPr>
          <a:lstStyle/>
          <a:p>
            <a:pPr lvl="0"/>
            <a:endParaRPr lang="en-US" noProof="0"/>
          </a:p>
        </p:txBody>
      </p:sp>
      <p:sp>
        <p:nvSpPr>
          <p:cNvPr id="18" name="Picture Placeholder 2"/>
          <p:cNvSpPr>
            <a:spLocks noGrp="1"/>
          </p:cNvSpPr>
          <p:nvPr>
            <p:ph type="pic" sz="quarter" idx="20"/>
          </p:nvPr>
        </p:nvSpPr>
        <p:spPr>
          <a:xfrm>
            <a:off x="0" y="4572000"/>
            <a:ext cx="2441448" cy="2286000"/>
          </a:xfrm>
          <a:prstGeom prst="rect">
            <a:avLst/>
          </a:prstGeom>
          <a:solidFill>
            <a:srgbClr val="D9D9D9"/>
          </a:solidFill>
        </p:spPr>
        <p:txBody>
          <a:bodyPr rtlCol="0">
            <a:normAutofit/>
          </a:bodyPr>
          <a:lstStyle/>
          <a:p>
            <a:pPr lvl="0"/>
            <a:endParaRPr lang="en-US" noProof="0"/>
          </a:p>
        </p:txBody>
      </p:sp>
      <p:sp>
        <p:nvSpPr>
          <p:cNvPr id="19" name="Picture Placeholder 2"/>
          <p:cNvSpPr>
            <a:spLocks noGrp="1"/>
          </p:cNvSpPr>
          <p:nvPr>
            <p:ph type="pic" sz="quarter" idx="21"/>
          </p:nvPr>
        </p:nvSpPr>
        <p:spPr>
          <a:xfrm>
            <a:off x="4882896" y="4572000"/>
            <a:ext cx="2441448" cy="2286000"/>
          </a:xfrm>
          <a:prstGeom prst="rect">
            <a:avLst/>
          </a:prstGeom>
          <a:solidFill>
            <a:srgbClr val="D9D9D9"/>
          </a:solidFill>
        </p:spPr>
        <p:txBody>
          <a:bodyPr rtlCol="0">
            <a:normAutofit/>
          </a:bodyPr>
          <a:lstStyle/>
          <a:p>
            <a:pPr lvl="0"/>
            <a:endParaRPr lang="en-US" noProof="0"/>
          </a:p>
        </p:txBody>
      </p:sp>
      <p:sp>
        <p:nvSpPr>
          <p:cNvPr id="20" name="Picture Placeholder 2"/>
          <p:cNvSpPr>
            <a:spLocks noGrp="1"/>
          </p:cNvSpPr>
          <p:nvPr>
            <p:ph type="pic" sz="quarter" idx="22"/>
          </p:nvPr>
        </p:nvSpPr>
        <p:spPr>
          <a:xfrm>
            <a:off x="9765792" y="4572000"/>
            <a:ext cx="2441448" cy="2286000"/>
          </a:xfrm>
          <a:prstGeom prst="rect">
            <a:avLst/>
          </a:prstGeom>
          <a:solidFill>
            <a:srgbClr val="D9D9D9"/>
          </a:solidFill>
        </p:spPr>
        <p:txBody>
          <a:bodyPr rtlCol="0">
            <a:normAutofit/>
          </a:bodyPr>
          <a:lstStyle/>
          <a:p>
            <a:pPr lvl="0"/>
            <a:endParaRPr lang="en-US" noProof="0"/>
          </a:p>
        </p:txBody>
      </p:sp>
    </p:spTree>
    <p:extLst>
      <p:ext uri="{BB962C8B-B14F-4D97-AF65-F5344CB8AC3E}">
        <p14:creationId xmlns:p14="http://schemas.microsoft.com/office/powerpoint/2010/main" val="204054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Rounded Rectangle 9"/>
          <p:cNvSpPr/>
          <p:nvPr userDrawn="1"/>
        </p:nvSpPr>
        <p:spPr>
          <a:xfrm>
            <a:off x="11515726" y="6302375"/>
            <a:ext cx="342900" cy="300039"/>
          </a:xfrm>
          <a:prstGeom prst="roundRect">
            <a:avLst>
              <a:gd name="adj" fmla="val 5000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17" fontAlgn="auto">
              <a:spcBef>
                <a:spcPts val="0"/>
              </a:spcBef>
              <a:spcAft>
                <a:spcPts val="0"/>
              </a:spcAft>
              <a:defRPr/>
            </a:pPr>
            <a:endParaRPr lang="id-ID" sz="1333" b="0">
              <a:solidFill>
                <a:schemeClr val="bg1">
                  <a:lumMod val="50000"/>
                </a:schemeClr>
              </a:solidFill>
            </a:endParaRPr>
          </a:p>
        </p:txBody>
      </p:sp>
      <p:sp>
        <p:nvSpPr>
          <p:cNvPr id="5" name="TextBox 1"/>
          <p:cNvSpPr txBox="1">
            <a:spLocks noChangeArrowheads="1"/>
          </p:cNvSpPr>
          <p:nvPr userDrawn="1"/>
        </p:nvSpPr>
        <p:spPr bwMode="auto">
          <a:xfrm>
            <a:off x="279401" y="6329363"/>
            <a:ext cx="150714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defTabSz="912813" eaLnBrk="0" fontAlgn="base" hangingPunct="0">
              <a:spcBef>
                <a:spcPct val="0"/>
              </a:spcBef>
              <a:spcAft>
                <a:spcPct val="0"/>
              </a:spcAft>
              <a:defRPr b="1">
                <a:solidFill>
                  <a:schemeClr val="tx1"/>
                </a:solidFill>
                <a:latin typeface="Arial" pitchFamily="34" charset="0"/>
              </a:defRPr>
            </a:lvl6pPr>
            <a:lvl7pPr marL="2971800" indent="-228600" defTabSz="912813" eaLnBrk="0" fontAlgn="base" hangingPunct="0">
              <a:spcBef>
                <a:spcPct val="0"/>
              </a:spcBef>
              <a:spcAft>
                <a:spcPct val="0"/>
              </a:spcAft>
              <a:defRPr b="1">
                <a:solidFill>
                  <a:schemeClr val="tx1"/>
                </a:solidFill>
                <a:latin typeface="Arial" pitchFamily="34" charset="0"/>
              </a:defRPr>
            </a:lvl7pPr>
            <a:lvl8pPr marL="3429000" indent="-228600" defTabSz="912813" eaLnBrk="0" fontAlgn="base" hangingPunct="0">
              <a:spcBef>
                <a:spcPct val="0"/>
              </a:spcBef>
              <a:spcAft>
                <a:spcPct val="0"/>
              </a:spcAft>
              <a:defRPr b="1">
                <a:solidFill>
                  <a:schemeClr val="tx1"/>
                </a:solidFill>
                <a:latin typeface="Arial" pitchFamily="34" charset="0"/>
              </a:defRPr>
            </a:lvl8pPr>
            <a:lvl9pPr marL="3886200" indent="-228600" defTabSz="912813" eaLnBrk="0" fontAlgn="base" hangingPunct="0">
              <a:spcBef>
                <a:spcPct val="0"/>
              </a:spcBef>
              <a:spcAft>
                <a:spcPct val="0"/>
              </a:spcAft>
              <a:defRPr b="1">
                <a:solidFill>
                  <a:schemeClr val="tx1"/>
                </a:solidFill>
                <a:latin typeface="Arial" pitchFamily="34" charset="0"/>
              </a:defRPr>
            </a:lvl9pPr>
          </a:lstStyle>
          <a:p>
            <a:pPr eaLnBrk="1" hangingPunct="1"/>
            <a:r>
              <a:rPr lang="en-US" sz="1067" b="0">
                <a:solidFill>
                  <a:srgbClr val="7F7F7F"/>
                </a:solidFill>
                <a:latin typeface="Roboto light"/>
                <a:ea typeface="Roboto light"/>
                <a:cs typeface="Roboto light"/>
              </a:rPr>
              <a:t>www.</a:t>
            </a:r>
            <a:r>
              <a:rPr lang="en-US" sz="1067" b="0">
                <a:solidFill>
                  <a:srgbClr val="353535"/>
                </a:solidFill>
                <a:latin typeface="Roboto Black"/>
                <a:ea typeface="Roboto Black"/>
                <a:cs typeface="Roboto Black"/>
              </a:rPr>
              <a:t>slideproject</a:t>
            </a:r>
            <a:r>
              <a:rPr lang="en-US" sz="1067" b="0">
                <a:solidFill>
                  <a:srgbClr val="7F7F7F"/>
                </a:solidFill>
                <a:latin typeface="Roboto light"/>
                <a:ea typeface="Roboto light"/>
                <a:cs typeface="Roboto light"/>
              </a:rPr>
              <a:t>.com</a:t>
            </a:r>
            <a:endParaRPr lang="id-ID" sz="1067" b="0">
              <a:solidFill>
                <a:srgbClr val="7F7F7F"/>
              </a:solidFill>
              <a:latin typeface="Roboto light"/>
              <a:ea typeface="Roboto light"/>
              <a:cs typeface="Roboto light"/>
            </a:endParaRPr>
          </a:p>
        </p:txBody>
      </p:sp>
      <p:sp>
        <p:nvSpPr>
          <p:cNvPr id="6" name="Rectangle 10"/>
          <p:cNvSpPr/>
          <p:nvPr userDrawn="1"/>
        </p:nvSpPr>
        <p:spPr>
          <a:xfrm>
            <a:off x="650876" y="1016001"/>
            <a:ext cx="639763" cy="460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17" fontAlgn="auto">
              <a:spcBef>
                <a:spcPts val="0"/>
              </a:spcBef>
              <a:spcAft>
                <a:spcPts val="0"/>
              </a:spcAft>
              <a:defRPr/>
            </a:pPr>
            <a:endParaRPr lang="id-ID" sz="1333" b="0" dirty="0">
              <a:solidFill>
                <a:srgbClr val="118CE7"/>
              </a:solidFill>
            </a:endParaRPr>
          </a:p>
        </p:txBody>
      </p:sp>
      <p:sp>
        <p:nvSpPr>
          <p:cNvPr id="13" name="Text Placeholder 10"/>
          <p:cNvSpPr>
            <a:spLocks noGrp="1"/>
          </p:cNvSpPr>
          <p:nvPr>
            <p:ph type="body" sz="quarter" idx="14"/>
          </p:nvPr>
        </p:nvSpPr>
        <p:spPr>
          <a:xfrm>
            <a:off x="637882" y="625853"/>
            <a:ext cx="10905239" cy="304623"/>
          </a:xfrm>
        </p:spPr>
        <p:txBody>
          <a:bodyPr lIns="0" tIns="0" rIns="0" bIns="0">
            <a:normAutofit/>
          </a:bodyPr>
          <a:lstStyle>
            <a:lvl1pPr marL="0" indent="0" algn="l">
              <a:buNone/>
              <a:defRPr sz="2000" kern="0" spc="151">
                <a:solidFill>
                  <a:schemeClr val="tx2"/>
                </a:solidFill>
                <a:latin typeface="Roboto Medium" panose="02000000000000000000" pitchFamily="2" charset="0"/>
                <a:ea typeface="Roboto Medium" panose="02000000000000000000" pitchFamily="2" charset="0"/>
              </a:defRPr>
            </a:lvl1pPr>
          </a:lstStyle>
          <a:p>
            <a:pPr lvl="0"/>
            <a:endParaRPr lang="id-ID" dirty="0"/>
          </a:p>
        </p:txBody>
      </p:sp>
      <p:sp>
        <p:nvSpPr>
          <p:cNvPr id="14" name="Text Placeholder 10"/>
          <p:cNvSpPr>
            <a:spLocks noGrp="1"/>
          </p:cNvSpPr>
          <p:nvPr>
            <p:ph type="body" sz="quarter" idx="15"/>
          </p:nvPr>
        </p:nvSpPr>
        <p:spPr>
          <a:xfrm>
            <a:off x="650582" y="415429"/>
            <a:ext cx="10905239" cy="156073"/>
          </a:xfrm>
        </p:spPr>
        <p:txBody>
          <a:bodyPr lIns="0" tIns="0" rIns="0" bIns="0">
            <a:normAutofit/>
          </a:bodyPr>
          <a:lstStyle>
            <a:lvl1pPr marL="0" indent="0" algn="l">
              <a:buNone/>
              <a:defRPr sz="1067" kern="0" spc="200">
                <a:solidFill>
                  <a:schemeClr val="bg1">
                    <a:lumMod val="75000"/>
                  </a:schemeClr>
                </a:solidFill>
                <a:latin typeface="Roboto Light" panose="02000000000000000000" pitchFamily="2" charset="0"/>
                <a:ea typeface="Roboto Light" panose="02000000000000000000" pitchFamily="2" charset="0"/>
              </a:defRPr>
            </a:lvl1pPr>
          </a:lstStyle>
          <a:p>
            <a:pPr lvl="0"/>
            <a:endParaRPr lang="id-ID" dirty="0"/>
          </a:p>
        </p:txBody>
      </p:sp>
      <p:sp>
        <p:nvSpPr>
          <p:cNvPr id="7" name="Slide Number Placeholder 5"/>
          <p:cNvSpPr>
            <a:spLocks noGrp="1"/>
          </p:cNvSpPr>
          <p:nvPr>
            <p:ph type="sldNum" sz="quarter" idx="16"/>
          </p:nvPr>
        </p:nvSpPr>
        <p:spPr>
          <a:xfrm>
            <a:off x="11471275" y="6257925"/>
            <a:ext cx="431800" cy="388939"/>
          </a:xfrm>
        </p:spPr>
        <p:txBody>
          <a:bodyPr lIns="0" tIns="0" rIns="0" bIns="0"/>
          <a:lstStyle>
            <a:lvl1pPr algn="ctr">
              <a:defRPr sz="1067">
                <a:solidFill>
                  <a:schemeClr val="bg1">
                    <a:lumMod val="50000"/>
                  </a:schemeClr>
                </a:solidFill>
                <a:latin typeface="Roboto Light" panose="02000000000000000000" pitchFamily="2" charset="0"/>
                <a:ea typeface="Roboto Light" panose="02000000000000000000" pitchFamily="2" charset="0"/>
              </a:defRPr>
            </a:lvl1pPr>
          </a:lstStyle>
          <a:p>
            <a:pPr>
              <a:defRPr/>
            </a:pPr>
            <a:fld id="{24F1204A-9FA9-4133-AB3C-0E8FAFFF89EE}" type="slidenum">
              <a:rPr lang="en-US"/>
              <a:pPr>
                <a:defRPr/>
              </a:pPr>
              <a:t>‹#›</a:t>
            </a:fld>
            <a:endParaRPr lang="en-US" dirty="0"/>
          </a:p>
        </p:txBody>
      </p:sp>
    </p:spTree>
    <p:extLst>
      <p:ext uri="{BB962C8B-B14F-4D97-AF65-F5344CB8AC3E}">
        <p14:creationId xmlns:p14="http://schemas.microsoft.com/office/powerpoint/2010/main" val="12454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Rounded Rectangle 12"/>
          <p:cNvSpPr/>
          <p:nvPr userDrawn="1"/>
        </p:nvSpPr>
        <p:spPr>
          <a:xfrm>
            <a:off x="11515726" y="6302375"/>
            <a:ext cx="342900" cy="300039"/>
          </a:xfrm>
          <a:prstGeom prst="roundRect">
            <a:avLst>
              <a:gd name="adj" fmla="val 5000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fontAlgn="auto">
              <a:spcBef>
                <a:spcPts val="0"/>
              </a:spcBef>
              <a:spcAft>
                <a:spcPts val="0"/>
              </a:spcAft>
              <a:defRPr/>
            </a:pPr>
            <a:endParaRPr lang="id-ID" sz="1351" b="0">
              <a:solidFill>
                <a:schemeClr val="bg1">
                  <a:lumMod val="50000"/>
                </a:schemeClr>
              </a:solidFill>
            </a:endParaRPr>
          </a:p>
        </p:txBody>
      </p:sp>
      <p:sp>
        <p:nvSpPr>
          <p:cNvPr id="4" name="TextBox 15"/>
          <p:cNvSpPr txBox="1">
            <a:spLocks noChangeArrowheads="1"/>
          </p:cNvSpPr>
          <p:nvPr userDrawn="1"/>
        </p:nvSpPr>
        <p:spPr bwMode="auto">
          <a:xfrm>
            <a:off x="279402" y="6329365"/>
            <a:ext cx="1422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cs-CZ" sz="1000" b="0">
                <a:solidFill>
                  <a:srgbClr val="7F7F7F"/>
                </a:solidFill>
                <a:latin typeface="Roboto light"/>
                <a:ea typeface="Roboto light"/>
                <a:cs typeface="Roboto light"/>
              </a:rPr>
              <a:t>www.</a:t>
            </a:r>
            <a:r>
              <a:rPr lang="en-US" altLang="cs-CZ" sz="1000" b="0">
                <a:solidFill>
                  <a:srgbClr val="353535"/>
                </a:solidFill>
                <a:latin typeface="Roboto Black"/>
                <a:ea typeface="Roboto Black"/>
                <a:cs typeface="Roboto Black"/>
              </a:rPr>
              <a:t>slideproject</a:t>
            </a:r>
            <a:r>
              <a:rPr lang="en-US" altLang="cs-CZ" sz="1000" b="0">
                <a:solidFill>
                  <a:srgbClr val="7F7F7F"/>
                </a:solidFill>
                <a:latin typeface="Roboto light"/>
                <a:ea typeface="Roboto light"/>
                <a:cs typeface="Roboto light"/>
              </a:rPr>
              <a:t>.com</a:t>
            </a:r>
            <a:endParaRPr lang="id-ID" altLang="cs-CZ" sz="1000" b="0">
              <a:solidFill>
                <a:srgbClr val="7F7F7F"/>
              </a:solidFill>
              <a:latin typeface="Roboto light"/>
              <a:ea typeface="Roboto light"/>
              <a:cs typeface="Roboto light"/>
            </a:endParaRPr>
          </a:p>
        </p:txBody>
      </p:sp>
      <p:sp>
        <p:nvSpPr>
          <p:cNvPr id="9" name="Picture Placeholder 2"/>
          <p:cNvSpPr>
            <a:spLocks noGrp="1"/>
          </p:cNvSpPr>
          <p:nvPr>
            <p:ph type="pic" sz="quarter" idx="22"/>
          </p:nvPr>
        </p:nvSpPr>
        <p:spPr>
          <a:xfrm>
            <a:off x="0" y="0"/>
            <a:ext cx="6290235" cy="6858000"/>
          </a:xfrm>
          <a:solidFill>
            <a:srgbClr val="D9D9D9"/>
          </a:solidFill>
        </p:spPr>
        <p:txBody>
          <a:bodyPr rtlCol="0">
            <a:normAutofit/>
          </a:bodyPr>
          <a:lstStyle>
            <a:lvl1pPr marL="0" indent="0" algn="ctr">
              <a:buNone/>
              <a:defRPr/>
            </a:lvl1pPr>
          </a:lstStyle>
          <a:p>
            <a:pPr lvl="0"/>
            <a:endParaRPr lang="id-ID" noProof="0"/>
          </a:p>
        </p:txBody>
      </p:sp>
      <p:sp>
        <p:nvSpPr>
          <p:cNvPr id="5" name="Slide Number Placeholder 5"/>
          <p:cNvSpPr>
            <a:spLocks noGrp="1"/>
          </p:cNvSpPr>
          <p:nvPr>
            <p:ph type="sldNum" sz="quarter" idx="23"/>
          </p:nvPr>
        </p:nvSpPr>
        <p:spPr>
          <a:xfrm>
            <a:off x="11471275" y="6257925"/>
            <a:ext cx="431800" cy="388939"/>
          </a:xfrm>
        </p:spPr>
        <p:txBody>
          <a:bodyPr lIns="0" tIns="0" rIns="0" bIns="0"/>
          <a:lstStyle>
            <a:lvl1pPr algn="ctr">
              <a:defRPr sz="1000">
                <a:solidFill>
                  <a:srgbClr val="7F7F7F"/>
                </a:solidFill>
                <a:latin typeface="Roboto light"/>
                <a:ea typeface="Roboto light"/>
                <a:cs typeface="Roboto light"/>
              </a:defRPr>
            </a:lvl1pPr>
          </a:lstStyle>
          <a:p>
            <a:fld id="{299B9EEA-8D4F-4B6D-BF90-09469F321062}" type="slidenum">
              <a:rPr lang="en-US" altLang="cs-CZ"/>
              <a:pPr/>
              <a:t>‹#›</a:t>
            </a:fld>
            <a:endParaRPr lang="en-US" altLang="cs-CZ"/>
          </a:p>
        </p:txBody>
      </p:sp>
    </p:spTree>
    <p:extLst>
      <p:ext uri="{BB962C8B-B14F-4D97-AF65-F5344CB8AC3E}">
        <p14:creationId xmlns:p14="http://schemas.microsoft.com/office/powerpoint/2010/main" val="1892539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Rounded Rectangle 9"/>
          <p:cNvSpPr/>
          <p:nvPr userDrawn="1"/>
        </p:nvSpPr>
        <p:spPr>
          <a:xfrm>
            <a:off x="11515726" y="6302375"/>
            <a:ext cx="342900" cy="300039"/>
          </a:xfrm>
          <a:prstGeom prst="roundRect">
            <a:avLst>
              <a:gd name="adj" fmla="val 5000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fontAlgn="auto">
              <a:spcBef>
                <a:spcPts val="0"/>
              </a:spcBef>
              <a:spcAft>
                <a:spcPts val="0"/>
              </a:spcAft>
              <a:defRPr/>
            </a:pPr>
            <a:endParaRPr lang="id-ID" sz="1351" b="0">
              <a:solidFill>
                <a:schemeClr val="bg1">
                  <a:lumMod val="50000"/>
                </a:schemeClr>
              </a:solidFill>
            </a:endParaRPr>
          </a:p>
        </p:txBody>
      </p:sp>
      <p:sp>
        <p:nvSpPr>
          <p:cNvPr id="3" name="TextBox 1"/>
          <p:cNvSpPr txBox="1">
            <a:spLocks noChangeArrowheads="1"/>
          </p:cNvSpPr>
          <p:nvPr userDrawn="1"/>
        </p:nvSpPr>
        <p:spPr bwMode="auto">
          <a:xfrm>
            <a:off x="279402" y="6329365"/>
            <a:ext cx="1422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cs-CZ" sz="1000" b="0">
                <a:solidFill>
                  <a:srgbClr val="7F7F7F"/>
                </a:solidFill>
                <a:latin typeface="Roboto light"/>
                <a:ea typeface="Roboto light"/>
                <a:cs typeface="Roboto light"/>
              </a:rPr>
              <a:t>www.</a:t>
            </a:r>
            <a:r>
              <a:rPr lang="en-US" altLang="cs-CZ" sz="1000" b="0">
                <a:solidFill>
                  <a:srgbClr val="353535"/>
                </a:solidFill>
                <a:latin typeface="Roboto Black"/>
                <a:ea typeface="Roboto Black"/>
                <a:cs typeface="Roboto Black"/>
              </a:rPr>
              <a:t>slideproject</a:t>
            </a:r>
            <a:r>
              <a:rPr lang="en-US" altLang="cs-CZ" sz="1000" b="0">
                <a:solidFill>
                  <a:srgbClr val="7F7F7F"/>
                </a:solidFill>
                <a:latin typeface="Roboto light"/>
                <a:ea typeface="Roboto light"/>
                <a:cs typeface="Roboto light"/>
              </a:rPr>
              <a:t>.com</a:t>
            </a:r>
            <a:endParaRPr lang="id-ID" altLang="cs-CZ" sz="1000" b="0">
              <a:solidFill>
                <a:srgbClr val="7F7F7F"/>
              </a:solidFill>
              <a:latin typeface="Roboto light"/>
              <a:ea typeface="Roboto light"/>
              <a:cs typeface="Roboto light"/>
            </a:endParaRPr>
          </a:p>
        </p:txBody>
      </p:sp>
      <p:sp>
        <p:nvSpPr>
          <p:cNvPr id="4" name="Slide Number Placeholder 5"/>
          <p:cNvSpPr>
            <a:spLocks noGrp="1"/>
          </p:cNvSpPr>
          <p:nvPr>
            <p:ph type="sldNum" sz="quarter" idx="10"/>
          </p:nvPr>
        </p:nvSpPr>
        <p:spPr>
          <a:xfrm>
            <a:off x="11471275" y="6257925"/>
            <a:ext cx="431800" cy="388939"/>
          </a:xfrm>
        </p:spPr>
        <p:txBody>
          <a:bodyPr lIns="0" tIns="0" rIns="0" bIns="0"/>
          <a:lstStyle>
            <a:lvl1pPr algn="ctr">
              <a:defRPr sz="1000">
                <a:solidFill>
                  <a:srgbClr val="7F7F7F"/>
                </a:solidFill>
                <a:latin typeface="Roboto light"/>
                <a:ea typeface="Roboto light"/>
                <a:cs typeface="Roboto light"/>
              </a:defRPr>
            </a:lvl1pPr>
          </a:lstStyle>
          <a:p>
            <a:fld id="{DACA9D1D-CB56-4EB7-9468-6E19E2148297}" type="slidenum">
              <a:rPr lang="en-US" altLang="cs-CZ"/>
              <a:pPr/>
              <a:t>‹#›</a:t>
            </a:fld>
            <a:endParaRPr lang="en-US" altLang="cs-CZ"/>
          </a:p>
        </p:txBody>
      </p:sp>
    </p:spTree>
    <p:extLst>
      <p:ext uri="{BB962C8B-B14F-4D97-AF65-F5344CB8AC3E}">
        <p14:creationId xmlns:p14="http://schemas.microsoft.com/office/powerpoint/2010/main" val="744622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12192000" cy="6857999"/>
          </a:xfrm>
          <a:prstGeom prst="rect">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0182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16549"/>
          </a:xfrm>
          <a:solidFill>
            <a:srgbClr val="D9D9D9"/>
          </a:solidFill>
        </p:spPr>
        <p:txBody>
          <a:bodyPr rtlCol="0">
            <a:normAutofit/>
          </a:bodyPr>
          <a:lstStyle>
            <a:lvl1pPr marL="0" indent="0" algn="ctr">
              <a:buNone/>
              <a:defRPr/>
            </a:lvl1pPr>
          </a:lstStyle>
          <a:p>
            <a:pPr lvl="0"/>
            <a:endParaRPr lang="id-ID" noProof="0"/>
          </a:p>
        </p:txBody>
      </p:sp>
      <p:sp>
        <p:nvSpPr>
          <p:cNvPr id="3" name="Slide Number Placeholder 5"/>
          <p:cNvSpPr>
            <a:spLocks noGrp="1"/>
          </p:cNvSpPr>
          <p:nvPr>
            <p:ph type="sldNum" sz="quarter" idx="24"/>
          </p:nvPr>
        </p:nvSpPr>
        <p:spPr>
          <a:xfrm>
            <a:off x="11471275" y="327025"/>
            <a:ext cx="431800" cy="388939"/>
          </a:xfrm>
        </p:spPr>
        <p:txBody>
          <a:bodyPr lIns="0" tIns="0" rIns="0" bIns="0"/>
          <a:lstStyle>
            <a:lvl1pPr algn="ctr">
              <a:defRPr sz="1067">
                <a:solidFill>
                  <a:schemeClr val="bg1"/>
                </a:solidFill>
                <a:latin typeface="Lato" panose="020F0502020204030203" pitchFamily="34" charset="0"/>
              </a:defRPr>
            </a:lvl1pPr>
          </a:lstStyle>
          <a:p>
            <a:pPr>
              <a:defRPr/>
            </a:pPr>
            <a:fld id="{ECA00681-8DBC-4627-8119-0A455D98FABC}" type="slidenum">
              <a:rPr lang="en-US"/>
              <a:pPr>
                <a:defRPr/>
              </a:pPr>
              <a:t>‹#›</a:t>
            </a:fld>
            <a:endParaRPr lang="en-US" dirty="0"/>
          </a:p>
        </p:txBody>
      </p:sp>
    </p:spTree>
    <p:extLst>
      <p:ext uri="{BB962C8B-B14F-4D97-AF65-F5344CB8AC3E}">
        <p14:creationId xmlns:p14="http://schemas.microsoft.com/office/powerpoint/2010/main" val="51612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F0AF78-97F5-4FEB-8D46-68F55EE0A7E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027A029-C58B-49B5-A0D7-CDAD41F5695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B5949BC-B29F-4166-BF92-A987F744C7EB}"/>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5" name="Zástupný symbol pro zápatí 4">
            <a:extLst>
              <a:ext uri="{FF2B5EF4-FFF2-40B4-BE49-F238E27FC236}">
                <a16:creationId xmlns:a16="http://schemas.microsoft.com/office/drawing/2014/main" id="{E5D20F2D-1208-46FC-ABB8-0DBF6272ED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6331F6-0685-4CB4-9FB3-F0E952B9C366}"/>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351100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A27F1C-A85D-4DB5-912F-667347A35CA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3A887F9-0C29-4908-A636-614EEED05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FD7313F-09DB-415C-AC13-6CAA3CE270FB}"/>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5" name="Zástupný symbol pro zápatí 4">
            <a:extLst>
              <a:ext uri="{FF2B5EF4-FFF2-40B4-BE49-F238E27FC236}">
                <a16:creationId xmlns:a16="http://schemas.microsoft.com/office/drawing/2014/main" id="{CEDD788E-A690-48DE-80FC-328502569CF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2C1DA76-4B7A-43F4-9C5C-8A8EBBA55720}"/>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272611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3A10F1-B1D4-41F8-90DD-E378461EDFD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B8CD42A-BD16-44A4-915A-AD9312B9F90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275373F-B0CA-4842-89AF-CD2E8B630CC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2176246-9E61-4863-A890-214D150FBB68}"/>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6" name="Zástupný symbol pro zápatí 5">
            <a:extLst>
              <a:ext uri="{FF2B5EF4-FFF2-40B4-BE49-F238E27FC236}">
                <a16:creationId xmlns:a16="http://schemas.microsoft.com/office/drawing/2014/main" id="{BAF9AB56-8B80-4483-933F-FD37BD74898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9C4897A-25D0-4FBC-B734-4A9739528453}"/>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95164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6A87A-ED3F-4915-9F1F-C06F4F269CC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F83B67C-31CA-4151-8BEA-479E7549C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7ED5BD4-F318-4B02-8793-66948BF237B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943E527-9263-4BC9-B246-19269880E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6F00518-B1EC-45B6-98E5-0CB74C42D7C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7CFF0F2-E5F2-4BA8-9FFE-3405D0936794}"/>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8" name="Zástupný symbol pro zápatí 7">
            <a:extLst>
              <a:ext uri="{FF2B5EF4-FFF2-40B4-BE49-F238E27FC236}">
                <a16:creationId xmlns:a16="http://schemas.microsoft.com/office/drawing/2014/main" id="{902903B4-0818-4AE1-A7F2-E6BC486CBDD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F18A76C-01F7-4B2A-A07F-22AB8A84AB4A}"/>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161217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236AC-11AD-48A5-B4FB-AA7FF192465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55D1CF0-D9F8-4D79-A7BA-1E15B336A08C}"/>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4" name="Zástupný symbol pro zápatí 3">
            <a:extLst>
              <a:ext uri="{FF2B5EF4-FFF2-40B4-BE49-F238E27FC236}">
                <a16:creationId xmlns:a16="http://schemas.microsoft.com/office/drawing/2014/main" id="{A6BE1E2A-7CDC-4BCF-837D-1B88AC9A1FF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BE7D7CC-DAF0-4D57-ACFC-82CDA01779C1}"/>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229718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8A3105A-3680-476D-9036-D4EA70221193}"/>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3" name="Zástupný symbol pro zápatí 2">
            <a:extLst>
              <a:ext uri="{FF2B5EF4-FFF2-40B4-BE49-F238E27FC236}">
                <a16:creationId xmlns:a16="http://schemas.microsoft.com/office/drawing/2014/main" id="{8EE48EAF-409D-45AC-B223-00DCB0CAD72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8890428-3684-42BA-9954-D6FCAD3A0E2D}"/>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107588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5AA20-419D-41DB-8D7C-E9BA44F17B2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A00DE07-5B31-46DD-A228-D79BAA8D0C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80EFB4D-DCB7-4436-9887-DAC22E6CF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2E84DB7-6B1C-4361-8CB5-447C08118062}"/>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6" name="Zástupný symbol pro zápatí 5">
            <a:extLst>
              <a:ext uri="{FF2B5EF4-FFF2-40B4-BE49-F238E27FC236}">
                <a16:creationId xmlns:a16="http://schemas.microsoft.com/office/drawing/2014/main" id="{54E3F53F-BEF9-4F9D-A4F6-191B9304A3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9EC0802-6CAE-43DC-87A7-DD58319A09A6}"/>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163539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F03850-F23F-4043-8717-294CBEF6F54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E082253-034C-4BE2-981A-15C613074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E04DD83-BF4B-459E-BDB8-A31C47076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E2571DD-E615-4FED-BD56-E6716262049B}"/>
              </a:ext>
            </a:extLst>
          </p:cNvPr>
          <p:cNvSpPr>
            <a:spLocks noGrp="1"/>
          </p:cNvSpPr>
          <p:nvPr>
            <p:ph type="dt" sz="half" idx="10"/>
          </p:nvPr>
        </p:nvSpPr>
        <p:spPr/>
        <p:txBody>
          <a:bodyPr/>
          <a:lstStyle/>
          <a:p>
            <a:fld id="{8C6C895C-9208-4F87-980B-E8BD191AD792}" type="datetimeFigureOut">
              <a:rPr lang="cs-CZ" smtClean="0"/>
              <a:t>04.11.2019</a:t>
            </a:fld>
            <a:endParaRPr lang="cs-CZ"/>
          </a:p>
        </p:txBody>
      </p:sp>
      <p:sp>
        <p:nvSpPr>
          <p:cNvPr id="6" name="Zástupný symbol pro zápatí 5">
            <a:extLst>
              <a:ext uri="{FF2B5EF4-FFF2-40B4-BE49-F238E27FC236}">
                <a16:creationId xmlns:a16="http://schemas.microsoft.com/office/drawing/2014/main" id="{F1DBA3DA-B943-438E-B2F8-0D4B706E49B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585A092-3716-4DE2-A5A1-CFC4CA2BE7E0}"/>
              </a:ext>
            </a:extLst>
          </p:cNvPr>
          <p:cNvSpPr>
            <a:spLocks noGrp="1"/>
          </p:cNvSpPr>
          <p:nvPr>
            <p:ph type="sldNum" sz="quarter" idx="12"/>
          </p:nvPr>
        </p:nvSpPr>
        <p:spPr/>
        <p:txBody>
          <a:bodyPr/>
          <a:lstStyle/>
          <a:p>
            <a:fld id="{4CEB068C-97D2-4F68-AD52-F73F4B09F609}" type="slidenum">
              <a:rPr lang="cs-CZ" smtClean="0"/>
              <a:t>‹#›</a:t>
            </a:fld>
            <a:endParaRPr lang="cs-CZ"/>
          </a:p>
        </p:txBody>
      </p:sp>
    </p:spTree>
    <p:extLst>
      <p:ext uri="{BB962C8B-B14F-4D97-AF65-F5344CB8AC3E}">
        <p14:creationId xmlns:p14="http://schemas.microsoft.com/office/powerpoint/2010/main" val="271153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729348B-A56D-4B8C-A2BF-4BD80E21F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F1A324F-7671-435D-B1FE-8331273C7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0696C3C-4EF7-49DF-A6FE-77829845C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C895C-9208-4F87-980B-E8BD191AD792}" type="datetimeFigureOut">
              <a:rPr lang="cs-CZ" smtClean="0"/>
              <a:t>04.11.2019</a:t>
            </a:fld>
            <a:endParaRPr lang="cs-CZ"/>
          </a:p>
        </p:txBody>
      </p:sp>
      <p:sp>
        <p:nvSpPr>
          <p:cNvPr id="5" name="Zástupný symbol pro zápatí 4">
            <a:extLst>
              <a:ext uri="{FF2B5EF4-FFF2-40B4-BE49-F238E27FC236}">
                <a16:creationId xmlns:a16="http://schemas.microsoft.com/office/drawing/2014/main" id="{3E662E00-9963-4940-822D-565128B42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A991EB9-4369-4D78-B6AD-F0D4535916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B068C-97D2-4F68-AD52-F73F4B09F609}" type="slidenum">
              <a:rPr lang="cs-CZ" smtClean="0"/>
              <a:t>‹#›</a:t>
            </a:fld>
            <a:endParaRPr lang="cs-CZ"/>
          </a:p>
        </p:txBody>
      </p:sp>
    </p:spTree>
    <p:extLst>
      <p:ext uri="{BB962C8B-B14F-4D97-AF65-F5344CB8AC3E}">
        <p14:creationId xmlns:p14="http://schemas.microsoft.com/office/powerpoint/2010/main" val="261318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3.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7"/>
          <p:cNvSpPr/>
          <p:nvPr/>
        </p:nvSpPr>
        <p:spPr>
          <a:xfrm>
            <a:off x="7349761" y="-11113"/>
            <a:ext cx="2441575" cy="2286000"/>
          </a:xfrm>
          <a:prstGeom prst="rect">
            <a:avLst/>
          </a:prstGeom>
          <a:solidFill>
            <a:schemeClr val="tx2">
              <a:lumMod val="25000"/>
              <a:lumOff val="75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anchor="ctr"/>
          <a:lstStyle/>
          <a:p>
            <a:pPr algn="ctr" defTabSz="914317">
              <a:defRPr/>
            </a:pPr>
            <a:endParaRPr lang="en-US" sz="2400"/>
          </a:p>
        </p:txBody>
      </p:sp>
      <p:sp>
        <p:nvSpPr>
          <p:cNvPr id="38" name="Rectangle 37"/>
          <p:cNvSpPr/>
          <p:nvPr/>
        </p:nvSpPr>
        <p:spPr>
          <a:xfrm>
            <a:off x="2" y="2286000"/>
            <a:ext cx="2441575" cy="2286000"/>
          </a:xfrm>
          <a:prstGeom prst="rect">
            <a:avLst/>
          </a:prstGeom>
          <a:solidFill>
            <a:schemeClr val="tx2">
              <a:lumMod val="25000"/>
              <a:lumOff val="75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anchor="ctr"/>
          <a:lstStyle/>
          <a:p>
            <a:pPr algn="ctr" defTabSz="914317">
              <a:defRPr/>
            </a:pPr>
            <a:endParaRPr lang="en-US" sz="2400"/>
          </a:p>
        </p:txBody>
      </p:sp>
      <p:sp>
        <p:nvSpPr>
          <p:cNvPr id="27" name="Rectangle 26"/>
          <p:cNvSpPr/>
          <p:nvPr/>
        </p:nvSpPr>
        <p:spPr>
          <a:xfrm>
            <a:off x="4876801" y="2286000"/>
            <a:ext cx="2469204" cy="2286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17">
              <a:defRPr/>
            </a:pPr>
            <a:endParaRPr lang="en-US" sz="2400"/>
          </a:p>
        </p:txBody>
      </p:sp>
      <p:sp>
        <p:nvSpPr>
          <p:cNvPr id="28" name="Text Placeholder 32"/>
          <p:cNvSpPr txBox="1">
            <a:spLocks/>
          </p:cNvSpPr>
          <p:nvPr/>
        </p:nvSpPr>
        <p:spPr>
          <a:xfrm>
            <a:off x="5321300" y="3198814"/>
            <a:ext cx="1563688" cy="6492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defRPr/>
            </a:pPr>
            <a:r>
              <a:rPr lang="en-US" sz="1067" dirty="0">
                <a:solidFill>
                  <a:schemeClr val="bg1"/>
                </a:solidFill>
                <a:latin typeface="+mn-lt"/>
              </a:rPr>
              <a:t>.</a:t>
            </a:r>
          </a:p>
        </p:txBody>
      </p:sp>
      <p:sp>
        <p:nvSpPr>
          <p:cNvPr id="29" name="Text Placeholder 33"/>
          <p:cNvSpPr txBox="1">
            <a:spLocks/>
          </p:cNvSpPr>
          <p:nvPr/>
        </p:nvSpPr>
        <p:spPr>
          <a:xfrm>
            <a:off x="5321300" y="2924175"/>
            <a:ext cx="1563688"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endParaRPr lang="en-AU" sz="1200" dirty="0">
              <a:solidFill>
                <a:schemeClr val="bg1"/>
              </a:solidFill>
              <a:latin typeface="+mj-lt"/>
            </a:endParaRPr>
          </a:p>
        </p:txBody>
      </p:sp>
      <p:sp>
        <p:nvSpPr>
          <p:cNvPr id="30" name="Rectangle 29"/>
          <p:cNvSpPr/>
          <p:nvPr/>
        </p:nvSpPr>
        <p:spPr>
          <a:xfrm>
            <a:off x="9750426" y="2286000"/>
            <a:ext cx="2441575" cy="22582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17">
              <a:defRPr/>
            </a:pPr>
            <a:endParaRPr lang="en-US" sz="2400"/>
          </a:p>
        </p:txBody>
      </p:sp>
      <p:sp>
        <p:nvSpPr>
          <p:cNvPr id="34" name="Text Placeholder 32"/>
          <p:cNvSpPr txBox="1">
            <a:spLocks/>
          </p:cNvSpPr>
          <p:nvPr/>
        </p:nvSpPr>
        <p:spPr>
          <a:xfrm>
            <a:off x="2879725" y="912814"/>
            <a:ext cx="1563688" cy="6492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defRPr/>
            </a:pPr>
            <a:r>
              <a:rPr lang="en-US" sz="1067" dirty="0">
                <a:solidFill>
                  <a:schemeClr val="bg1"/>
                </a:solidFill>
                <a:latin typeface="+mn-lt"/>
              </a:rPr>
              <a:t>Lemon drops oat cake oat cake sugar plum sweet gingerbread chocolate cake gingerbread.</a:t>
            </a:r>
          </a:p>
        </p:txBody>
      </p:sp>
      <p:sp>
        <p:nvSpPr>
          <p:cNvPr id="35" name="Text Placeholder 33"/>
          <p:cNvSpPr txBox="1">
            <a:spLocks/>
          </p:cNvSpPr>
          <p:nvPr/>
        </p:nvSpPr>
        <p:spPr>
          <a:xfrm>
            <a:off x="2879725" y="638175"/>
            <a:ext cx="1563688"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AU" sz="1200" dirty="0">
                <a:solidFill>
                  <a:schemeClr val="bg1"/>
                </a:solidFill>
                <a:latin typeface="+mj-lt"/>
              </a:rPr>
              <a:t>Portfolio One</a:t>
            </a:r>
          </a:p>
        </p:txBody>
      </p:sp>
      <p:sp>
        <p:nvSpPr>
          <p:cNvPr id="74" name="Text Placeholder 33"/>
          <p:cNvSpPr txBox="1">
            <a:spLocks/>
          </p:cNvSpPr>
          <p:nvPr/>
        </p:nvSpPr>
        <p:spPr>
          <a:xfrm>
            <a:off x="2879725" y="5210175"/>
            <a:ext cx="1563688"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AU" sz="1200" dirty="0">
                <a:solidFill>
                  <a:schemeClr val="bg1"/>
                </a:solidFill>
                <a:latin typeface="+mj-lt"/>
              </a:rPr>
              <a:t>Portfolio Six</a:t>
            </a:r>
          </a:p>
        </p:txBody>
      </p:sp>
      <p:sp>
        <p:nvSpPr>
          <p:cNvPr id="77" name="Text Placeholder 33"/>
          <p:cNvSpPr txBox="1">
            <a:spLocks/>
          </p:cNvSpPr>
          <p:nvPr/>
        </p:nvSpPr>
        <p:spPr>
          <a:xfrm>
            <a:off x="7762875" y="5210175"/>
            <a:ext cx="1563688"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AU" sz="1200" dirty="0">
                <a:solidFill>
                  <a:schemeClr val="bg1"/>
                </a:solidFill>
                <a:latin typeface="+mj-lt"/>
              </a:rPr>
              <a:t>Portfolio  Seven</a:t>
            </a:r>
          </a:p>
        </p:txBody>
      </p:sp>
      <p:pic>
        <p:nvPicPr>
          <p:cNvPr id="10253" name="Zástupný symbol pro obrázek 2"/>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4500" r="14500"/>
          <a:stretch>
            <a:fillRect/>
          </a:stretch>
        </p:blipFill>
        <p:spPr/>
      </p:pic>
      <p:pic>
        <p:nvPicPr>
          <p:cNvPr id="7" name="Zástupný symbol pro obrázek 6"/>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18999" b="18999"/>
          <a:stretch>
            <a:fillRect/>
          </a:stretch>
        </p:blipFill>
        <p:spPr>
          <a:xfrm>
            <a:off x="9765792" y="0"/>
            <a:ext cx="2441448" cy="2286000"/>
          </a:xfrm>
        </p:spPr>
      </p:pic>
      <p:pic>
        <p:nvPicPr>
          <p:cNvPr id="8" name="Zástupný symbol pro obrázek 7"/>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t="18965" b="18965"/>
          <a:stretch>
            <a:fillRect/>
          </a:stretch>
        </p:blipFill>
        <p:spPr>
          <a:xfrm>
            <a:off x="4882896" y="0"/>
            <a:ext cx="2478464" cy="2286000"/>
          </a:xfrm>
        </p:spPr>
      </p:pic>
      <p:pic>
        <p:nvPicPr>
          <p:cNvPr id="10" name="Zástupný symbol pro obrázek 9"/>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l="9514" r="9514"/>
          <a:stretch>
            <a:fillRect/>
          </a:stretch>
        </p:blipFill>
        <p:spPr>
          <a:xfrm>
            <a:off x="7343537" y="2269331"/>
            <a:ext cx="2441448" cy="2286000"/>
          </a:xfrm>
        </p:spPr>
      </p:pic>
      <p:pic>
        <p:nvPicPr>
          <p:cNvPr id="11" name="Zástupný symbol pro obrázek 10"/>
          <p:cNvPicPr>
            <a:picLocks noGrp="1" noChangeAspect="1"/>
          </p:cNvPicPr>
          <p:nvPr>
            <p:ph type="pic" sz="quarter" idx="19"/>
          </p:nvPr>
        </p:nvPicPr>
        <p:blipFill>
          <a:blip r:embed="rId7" cstate="print">
            <a:extLst>
              <a:ext uri="{28A0092B-C50C-407E-A947-70E740481C1C}">
                <a14:useLocalDpi xmlns:a14="http://schemas.microsoft.com/office/drawing/2010/main" val="0"/>
              </a:ext>
            </a:extLst>
          </a:blip>
          <a:srcRect l="14645" r="14645"/>
          <a:stretch>
            <a:fillRect/>
          </a:stretch>
        </p:blipFill>
        <p:spPr>
          <a:xfrm>
            <a:off x="2440845" y="2274887"/>
            <a:ext cx="2457292" cy="2286000"/>
          </a:xfrm>
        </p:spPr>
      </p:pic>
      <p:sp>
        <p:nvSpPr>
          <p:cNvPr id="39" name="Rectangle 32"/>
          <p:cNvSpPr/>
          <p:nvPr/>
        </p:nvSpPr>
        <p:spPr>
          <a:xfrm>
            <a:off x="2441449" y="-11114"/>
            <a:ext cx="2484687" cy="2286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17">
              <a:defRPr/>
            </a:pPr>
            <a:endParaRPr lang="en-US" sz="2400"/>
          </a:p>
        </p:txBody>
      </p:sp>
      <p:pic>
        <p:nvPicPr>
          <p:cNvPr id="10259" name="Picture 19" descr="fta_e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06012" y="6133107"/>
            <a:ext cx="1930400" cy="45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Obdélník 8"/>
          <p:cNvSpPr>
            <a:spLocks noChangeArrowheads="1"/>
          </p:cNvSpPr>
          <p:nvPr/>
        </p:nvSpPr>
        <p:spPr bwMode="auto">
          <a:xfrm>
            <a:off x="1417399" y="5298430"/>
            <a:ext cx="11852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cs-CZ" sz="2400" b="1" cap="all" dirty="0"/>
              <a:t>ÚVOD DO MEZINÁRODNÍ MIGRACE</a:t>
            </a:r>
            <a:r>
              <a:rPr lang="en-US" sz="2400" b="1" cap="all" dirty="0"/>
              <a:t> - evidence </a:t>
            </a:r>
            <a:r>
              <a:rPr lang="cs-CZ" sz="2400" b="1" cap="all" dirty="0"/>
              <a:t>Z moldavské republiky</a:t>
            </a:r>
            <a:endParaRPr lang="cs-CZ" sz="2400" dirty="0"/>
          </a:p>
        </p:txBody>
      </p:sp>
    </p:spTree>
    <p:extLst>
      <p:ext uri="{BB962C8B-B14F-4D97-AF65-F5344CB8AC3E}">
        <p14:creationId xmlns:p14="http://schemas.microsoft.com/office/powerpoint/2010/main" val="268500852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BE517B"/>
            </a:solidFill>
          </a:ln>
        </p:spPr>
        <p:style>
          <a:lnRef idx="1">
            <a:schemeClr val="accent1"/>
          </a:lnRef>
          <a:fillRef idx="0">
            <a:schemeClr val="accent1"/>
          </a:fillRef>
          <a:effectRef idx="0">
            <a:schemeClr val="accent1"/>
          </a:effectRef>
          <a:fontRef idx="minor">
            <a:schemeClr val="tx1"/>
          </a:fontRef>
        </p:style>
      </p:cxnSp>
      <p:pic>
        <p:nvPicPr>
          <p:cNvPr id="5" name="Obrázek 37">
            <a:extLst>
              <a:ext uri="{FF2B5EF4-FFF2-40B4-BE49-F238E27FC236}">
                <a16:creationId xmlns:a16="http://schemas.microsoft.com/office/drawing/2014/main" id="{93D03219-3976-4E8A-8A59-07BB8A4E4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18611" y="1575865"/>
            <a:ext cx="2464670" cy="3706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délník 8">
            <a:extLst>
              <a:ext uri="{FF2B5EF4-FFF2-40B4-BE49-F238E27FC236}">
                <a16:creationId xmlns:a16="http://schemas.microsoft.com/office/drawing/2014/main" id="{CA53D9F9-575A-4830-84DC-CF688B25B715}"/>
              </a:ext>
            </a:extLst>
          </p:cNvPr>
          <p:cNvSpPr/>
          <p:nvPr/>
        </p:nvSpPr>
        <p:spPr>
          <a:xfrm>
            <a:off x="4093124" y="2324013"/>
            <a:ext cx="7595114" cy="2677656"/>
          </a:xfrm>
          <a:prstGeom prst="rect">
            <a:avLst/>
          </a:prstGeom>
        </p:spPr>
        <p:txBody>
          <a:bodyPr wrap="square">
            <a:spAutoFit/>
          </a:bodyPr>
          <a:lstStyle/>
          <a:p>
            <a:pPr marL="457189" indent="-457189">
              <a:buFont typeface="Wingdings" panose="05000000000000000000" pitchFamily="2" charset="2"/>
              <a:buChar char="§"/>
            </a:pPr>
            <a:r>
              <a:rPr lang="cs-CZ" sz="2400" dirty="0">
                <a:latin typeface="Calibri" panose="020F0502020204030204" pitchFamily="34" charset="0"/>
                <a:ea typeface="Times New Roman" panose="02020603050405020304" pitchFamily="18" charset="0"/>
                <a:cs typeface="Times New Roman" panose="02020603050405020304" pitchFamily="18" charset="0"/>
              </a:rPr>
              <a:t>Odhaduje se, že </a:t>
            </a:r>
            <a:r>
              <a:rPr lang="en-GB" sz="2400" dirty="0">
                <a:latin typeface="Calibri" panose="020F0502020204030204" pitchFamily="34" charset="0"/>
                <a:ea typeface="Times New Roman" panose="02020603050405020304" pitchFamily="18" charset="0"/>
                <a:cs typeface="Times New Roman" panose="02020603050405020304" pitchFamily="18" charset="0"/>
              </a:rPr>
              <a:t>80% </a:t>
            </a:r>
            <a:r>
              <a:rPr lang="cs-CZ" sz="2400" dirty="0">
                <a:latin typeface="Calibri" panose="020F0502020204030204" pitchFamily="34" charset="0"/>
                <a:ea typeface="Times New Roman" panose="02020603050405020304" pitchFamily="18" charset="0"/>
                <a:cs typeface="Times New Roman" panose="02020603050405020304" pitchFamily="18" charset="0"/>
              </a:rPr>
              <a:t>všech migrantů opustilo zemi po finanční krizi v Ruské federaci v roce 1998, kdy se ekonomická situace výrazně zhoršila</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(Cuc et al.,2008) </a:t>
            </a:r>
            <a:endParaRPr lang="cs-CZ" sz="1600" dirty="0">
              <a:latin typeface="Calibri" panose="020F0502020204030204" pitchFamily="34" charset="0"/>
              <a:ea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
            </a:pPr>
            <a:endParaRPr lang="cs-CZ" sz="2400" dirty="0">
              <a:latin typeface="Calibri" panose="020F0502020204030204" pitchFamily="34" charset="0"/>
              <a:ea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
            </a:pPr>
            <a:r>
              <a:rPr lang="cs-CZ" sz="2400" dirty="0">
                <a:latin typeface="Calibri" panose="020F0502020204030204" pitchFamily="34" charset="0"/>
                <a:ea typeface="Times New Roman" panose="02020603050405020304" pitchFamily="18" charset="0"/>
                <a:cs typeface="Times New Roman" panose="02020603050405020304" pitchFamily="18" charset="0"/>
              </a:rPr>
              <a:t>Odhaduje se, že v současnosti pracuje v zahraničí </a:t>
            </a:r>
            <a:r>
              <a:rPr lang="en-GB" sz="2400" b="1" dirty="0">
                <a:latin typeface="Calibri" panose="020F0502020204030204" pitchFamily="34" charset="0"/>
                <a:ea typeface="Times New Roman" panose="02020603050405020304" pitchFamily="18" charset="0"/>
                <a:cs typeface="Times New Roman" panose="02020603050405020304" pitchFamily="18" charset="0"/>
              </a:rPr>
              <a:t>770,000 </a:t>
            </a:r>
            <a:r>
              <a:rPr lang="cs-CZ" sz="2400" dirty="0">
                <a:latin typeface="Calibri" panose="020F0502020204030204" pitchFamily="34" charset="0"/>
                <a:ea typeface="Times New Roman" panose="02020603050405020304" pitchFamily="18" charset="0"/>
                <a:cs typeface="Times New Roman" panose="02020603050405020304" pitchFamily="18" charset="0"/>
              </a:rPr>
              <a:t>emigrantů</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cs-CZ" sz="2400" dirty="0">
                <a:latin typeface="Calibri" panose="020F0502020204030204" pitchFamily="34" charset="0"/>
                <a:ea typeface="Times New Roman" panose="02020603050405020304" pitchFamily="18" charset="0"/>
                <a:cs typeface="Times New Roman" panose="02020603050405020304" pitchFamily="18" charset="0"/>
              </a:rPr>
              <a:t>což reprezentuje cca </a:t>
            </a:r>
            <a:r>
              <a:rPr lang="en-GB" sz="2400" b="1" dirty="0">
                <a:latin typeface="Calibri" panose="020F0502020204030204" pitchFamily="34" charset="0"/>
                <a:ea typeface="Times New Roman" panose="02020603050405020304" pitchFamily="18" charset="0"/>
                <a:cs typeface="Times New Roman" panose="02020603050405020304" pitchFamily="18" charset="0"/>
              </a:rPr>
              <a:t>21.5</a:t>
            </a:r>
            <a:r>
              <a:rPr lang="cs-CZ" sz="2400" b="1" dirty="0">
                <a:latin typeface="Calibri" panose="020F0502020204030204" pitchFamily="34" charset="0"/>
                <a:ea typeface="Times New Roman" panose="02020603050405020304" pitchFamily="18" charset="0"/>
                <a:cs typeface="Times New Roman" panose="02020603050405020304" pitchFamily="18" charset="0"/>
              </a:rPr>
              <a:t>%</a:t>
            </a:r>
            <a:r>
              <a:rPr lang="cs-CZ" sz="2400" dirty="0">
                <a:latin typeface="Calibri" panose="020F0502020204030204" pitchFamily="34" charset="0"/>
                <a:ea typeface="Times New Roman" panose="02020603050405020304" pitchFamily="18" charset="0"/>
                <a:cs typeface="Times New Roman" panose="02020603050405020304" pitchFamily="18" charset="0"/>
              </a:rPr>
              <a:t> moldavské populace</a:t>
            </a:r>
            <a:r>
              <a:rPr lang="en-GB" sz="16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err="1">
                <a:latin typeface="Calibri" panose="020F0502020204030204" pitchFamily="34" charset="0"/>
                <a:ea typeface="Times New Roman" panose="02020603050405020304" pitchFamily="18" charset="0"/>
                <a:cs typeface="Times New Roman" panose="02020603050405020304" pitchFamily="18" charset="0"/>
              </a:rPr>
              <a:t>Ratha</a:t>
            </a:r>
            <a:r>
              <a:rPr lang="en-GB" sz="1600" dirty="0">
                <a:latin typeface="Calibri" panose="020F0502020204030204" pitchFamily="34" charset="0"/>
                <a:ea typeface="Times New Roman" panose="02020603050405020304" pitchFamily="18" charset="0"/>
                <a:cs typeface="Times New Roman" panose="02020603050405020304" pitchFamily="18" charset="0"/>
              </a:rPr>
              <a:t> et al., 2010).</a:t>
            </a:r>
            <a:endParaRPr lang="cs-CZ" sz="1600" dirty="0"/>
          </a:p>
        </p:txBody>
      </p:sp>
      <p:sp>
        <p:nvSpPr>
          <p:cNvPr id="11" name="Zástupný symbol pro text 1">
            <a:extLst>
              <a:ext uri="{FF2B5EF4-FFF2-40B4-BE49-F238E27FC236}">
                <a16:creationId xmlns:a16="http://schemas.microsoft.com/office/drawing/2014/main" id="{E9AC98C0-EFA4-4257-A151-B16CD83E3A9D}"/>
              </a:ext>
            </a:extLst>
          </p:cNvPr>
          <p:cNvSpPr txBox="1">
            <a:spLocks/>
          </p:cNvSpPr>
          <p:nvPr/>
        </p:nvSpPr>
        <p:spPr>
          <a:xfrm>
            <a:off x="1208400" y="607193"/>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3200" b="1" dirty="0"/>
              <a:t>MEZINÁRODNÍ MIGRACE</a:t>
            </a:r>
          </a:p>
        </p:txBody>
      </p:sp>
    </p:spTree>
    <p:extLst>
      <p:ext uri="{BB962C8B-B14F-4D97-AF65-F5344CB8AC3E}">
        <p14:creationId xmlns:p14="http://schemas.microsoft.com/office/powerpoint/2010/main" val="99787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8BB05E"/>
            </a:solidFill>
          </a:ln>
        </p:spPr>
        <p:style>
          <a:lnRef idx="1">
            <a:schemeClr val="accent1"/>
          </a:lnRef>
          <a:fillRef idx="0">
            <a:schemeClr val="accent1"/>
          </a:fillRef>
          <a:effectRef idx="0">
            <a:schemeClr val="accent1"/>
          </a:effectRef>
          <a:fontRef idx="minor">
            <a:schemeClr val="tx1"/>
          </a:fontRef>
        </p:style>
      </p:cxnSp>
      <p:pic>
        <p:nvPicPr>
          <p:cNvPr id="9" name="Zástupný symbol obrázku 8" descr="Obsah obrázku strom, tráva, exteriér, obloha&#10;&#10;Popis byl vytvořen automaticky">
            <a:extLst>
              <a:ext uri="{FF2B5EF4-FFF2-40B4-BE49-F238E27FC236}">
                <a16:creationId xmlns:a16="http://schemas.microsoft.com/office/drawing/2014/main" id="{9222BA33-E1EF-4BC9-90E4-4FAC466E21FF}"/>
              </a:ext>
            </a:extLst>
          </p:cNvPr>
          <p:cNvPicPr>
            <a:picLocks noGrp="1" noChangeAspect="1"/>
          </p:cNvPicPr>
          <p:nvPr>
            <p:ph type="pic" sz="quarter" idx="22"/>
          </p:nvPr>
        </p:nvPicPr>
        <p:blipFill rotWithShape="1">
          <a:blip r:embed="rId2">
            <a:extLst>
              <a:ext uri="{28A0092B-C50C-407E-A947-70E740481C1C}">
                <a14:useLocalDpi xmlns:a14="http://schemas.microsoft.com/office/drawing/2010/main" val="0"/>
              </a:ext>
            </a:extLst>
          </a:blip>
          <a:srcRect r="-1" b="7904"/>
          <a:stretch/>
        </p:blipFill>
        <p:spPr>
          <a:xfrm>
            <a:off x="4388431" y="1235494"/>
            <a:ext cx="6666733" cy="4604800"/>
          </a:xfrm>
          <a:prstGeom prst="rect">
            <a:avLst/>
          </a:prstGeom>
        </p:spPr>
      </p:pic>
      <p:sp>
        <p:nvSpPr>
          <p:cNvPr id="10" name="Obdélník 9">
            <a:extLst>
              <a:ext uri="{FF2B5EF4-FFF2-40B4-BE49-F238E27FC236}">
                <a16:creationId xmlns:a16="http://schemas.microsoft.com/office/drawing/2014/main" id="{18AAC4DE-8D7B-4E3D-BCFE-EA1F88E8CF3C}"/>
              </a:ext>
            </a:extLst>
          </p:cNvPr>
          <p:cNvSpPr/>
          <p:nvPr/>
        </p:nvSpPr>
        <p:spPr>
          <a:xfrm>
            <a:off x="455803" y="2187126"/>
            <a:ext cx="3215281" cy="2477601"/>
          </a:xfrm>
          <a:prstGeom prst="rect">
            <a:avLst/>
          </a:prstGeom>
        </p:spPr>
        <p:txBody>
          <a:bodyPr wrap="square">
            <a:spAutoFit/>
          </a:bodyPr>
          <a:lstStyle/>
          <a:p>
            <a:r>
              <a:rPr lang="cs-CZ" sz="2400" dirty="0"/>
              <a:t>Nejčastěji emigrují za prací obyvatelé zemědělských oblastí, které jsou nejvíce postiženy destabilizací moldavské ekonomiky </a:t>
            </a:r>
            <a:r>
              <a:rPr lang="en-GB" sz="1100" dirty="0">
                <a:latin typeface="Times New Roman" panose="02020603050405020304" pitchFamily="18" charset="0"/>
                <a:ea typeface="Times New Roman" panose="02020603050405020304" pitchFamily="18" charset="0"/>
              </a:rPr>
              <a:t>(Ministry of Economy, 2012).</a:t>
            </a:r>
            <a:endParaRPr lang="cs-CZ" sz="1100" dirty="0"/>
          </a:p>
        </p:txBody>
      </p:sp>
      <p:sp>
        <p:nvSpPr>
          <p:cNvPr id="20" name="Zástupný symbol pro text 1">
            <a:extLst>
              <a:ext uri="{FF2B5EF4-FFF2-40B4-BE49-F238E27FC236}">
                <a16:creationId xmlns:a16="http://schemas.microsoft.com/office/drawing/2014/main" id="{3A05DA68-95F4-4D42-B6A7-36FA187AE3ED}"/>
              </a:ext>
            </a:extLst>
          </p:cNvPr>
          <p:cNvSpPr txBox="1">
            <a:spLocks/>
          </p:cNvSpPr>
          <p:nvPr/>
        </p:nvSpPr>
        <p:spPr>
          <a:xfrm>
            <a:off x="455803" y="328411"/>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2667" b="1" dirty="0"/>
              <a:t>CHUDOBA A MIGRACE</a:t>
            </a:r>
          </a:p>
        </p:txBody>
      </p:sp>
    </p:spTree>
    <p:extLst>
      <p:ext uri="{BB962C8B-B14F-4D97-AF65-F5344CB8AC3E}">
        <p14:creationId xmlns:p14="http://schemas.microsoft.com/office/powerpoint/2010/main" val="33903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EB33E"/>
            </a:solidFill>
          </a:ln>
        </p:spPr>
        <p:style>
          <a:lnRef idx="1">
            <a:schemeClr val="accent1"/>
          </a:lnRef>
          <a:fillRef idx="0">
            <a:schemeClr val="accent1"/>
          </a:fillRef>
          <a:effectRef idx="0">
            <a:schemeClr val="accent1"/>
          </a:effectRef>
          <a:fontRef idx="minor">
            <a:schemeClr val="tx1"/>
          </a:fontRef>
        </p:style>
      </p:cxnSp>
      <p:pic>
        <p:nvPicPr>
          <p:cNvPr id="8194" name="Picture 2" descr="Související obrázek">
            <a:extLst>
              <a:ext uri="{FF2B5EF4-FFF2-40B4-BE49-F238E27FC236}">
                <a16:creationId xmlns:a16="http://schemas.microsoft.com/office/drawing/2014/main" id="{C91CFCF4-E4F1-4D60-9D59-8F5D501C91E3}"/>
              </a:ext>
            </a:extLst>
          </p:cNvPr>
          <p:cNvPicPr>
            <a:picLocks noGrp="1" noChangeAspect="1" noChangeArrowheads="1"/>
          </p:cNvPicPr>
          <p:nvPr>
            <p:ph type="pic" sz="quarter" idx="22"/>
          </p:nvPr>
        </p:nvPicPr>
        <p:blipFill>
          <a:blip r:embed="rId2">
            <a:extLst>
              <a:ext uri="{28A0092B-C50C-407E-A947-70E740481C1C}">
                <a14:useLocalDpi xmlns:a14="http://schemas.microsoft.com/office/drawing/2010/main" val="0"/>
              </a:ext>
            </a:extLst>
          </a:blip>
          <a:srcRect l="4144" r="4144"/>
          <a:stretch>
            <a:fillRect/>
          </a:stretch>
        </p:blipFill>
        <p:spPr bwMode="auto">
          <a:xfrm>
            <a:off x="255671" y="1966911"/>
            <a:ext cx="3219050" cy="3509956"/>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DD943412-DBD0-413A-8F6D-870D70D816BC}"/>
              </a:ext>
            </a:extLst>
          </p:cNvPr>
          <p:cNvSpPr/>
          <p:nvPr/>
        </p:nvSpPr>
        <p:spPr>
          <a:xfrm>
            <a:off x="4001684" y="1514385"/>
            <a:ext cx="7854267" cy="1446550"/>
          </a:xfrm>
          <a:prstGeom prst="rect">
            <a:avLst/>
          </a:prstGeom>
        </p:spPr>
        <p:txBody>
          <a:bodyPr wrap="square">
            <a:spAutoFit/>
          </a:bodyPr>
          <a:lstStyle/>
          <a:p>
            <a:r>
              <a:rPr lang="cs-CZ" sz="2200" dirty="0"/>
              <a:t>Migrace je ovlivněna faktory, které migranty nutí opustit zemi původu (</a:t>
            </a:r>
            <a:r>
              <a:rPr lang="cs-CZ" sz="2200" dirty="0" err="1"/>
              <a:t>push</a:t>
            </a:r>
            <a:r>
              <a:rPr lang="cs-CZ" sz="2200" dirty="0"/>
              <a:t> faktory) a dále faktory, které je přitahují do nové země (</a:t>
            </a:r>
            <a:r>
              <a:rPr lang="cs-CZ" sz="2200" dirty="0" err="1"/>
              <a:t>pull</a:t>
            </a:r>
            <a:r>
              <a:rPr lang="cs-CZ" sz="2200" dirty="0"/>
              <a:t> faktory)</a:t>
            </a:r>
          </a:p>
          <a:p>
            <a:endParaRPr lang="cs-CZ" sz="2200" dirty="0"/>
          </a:p>
        </p:txBody>
      </p:sp>
      <p:sp>
        <p:nvSpPr>
          <p:cNvPr id="8" name="Obdélník 7">
            <a:extLst>
              <a:ext uri="{FF2B5EF4-FFF2-40B4-BE49-F238E27FC236}">
                <a16:creationId xmlns:a16="http://schemas.microsoft.com/office/drawing/2014/main" id="{89F6CB35-B001-4926-97F6-97A19030126A}"/>
              </a:ext>
            </a:extLst>
          </p:cNvPr>
          <p:cNvSpPr/>
          <p:nvPr/>
        </p:nvSpPr>
        <p:spPr>
          <a:xfrm>
            <a:off x="4001684" y="2859281"/>
            <a:ext cx="7854267" cy="2462213"/>
          </a:xfrm>
          <a:prstGeom prst="rect">
            <a:avLst/>
          </a:prstGeom>
        </p:spPr>
        <p:txBody>
          <a:bodyPr wrap="square">
            <a:spAutoFit/>
          </a:bodyPr>
          <a:lstStyle/>
          <a:p>
            <a:r>
              <a:rPr lang="cs-CZ" sz="2200" b="1" dirty="0" err="1"/>
              <a:t>Push</a:t>
            </a:r>
            <a:r>
              <a:rPr lang="cs-CZ" sz="2200" b="1" dirty="0"/>
              <a:t> faktory: </a:t>
            </a:r>
            <a:r>
              <a:rPr lang="cs-CZ" sz="2200" dirty="0"/>
              <a:t>nízká úroveň životních podmínek, nedostatek ekonomických a pracovních příležitostí, znečištěné životní prostředí, politická represe, přírodní katastrofy, válečné konflikty </a:t>
            </a:r>
          </a:p>
          <a:p>
            <a:endParaRPr lang="cs-CZ" sz="2200" dirty="0"/>
          </a:p>
          <a:p>
            <a:r>
              <a:rPr lang="cs-CZ" sz="2200" b="1" dirty="0" err="1"/>
              <a:t>Pull</a:t>
            </a:r>
            <a:r>
              <a:rPr lang="cs-CZ" sz="2200" b="1" dirty="0"/>
              <a:t> faktory: </a:t>
            </a:r>
            <a:r>
              <a:rPr lang="cs-CZ" sz="2200" dirty="0"/>
              <a:t>ekonomická prosperita, lepší pracovní příležitosti, politické svobody, přítomnost příbuzných, přátel či lidí ze stejné komunity</a:t>
            </a:r>
          </a:p>
        </p:txBody>
      </p:sp>
      <p:sp>
        <p:nvSpPr>
          <p:cNvPr id="9" name="Zástupný symbol pro text 1">
            <a:extLst>
              <a:ext uri="{FF2B5EF4-FFF2-40B4-BE49-F238E27FC236}">
                <a16:creationId xmlns:a16="http://schemas.microsoft.com/office/drawing/2014/main" id="{32876717-1874-48AF-B864-02D18B8A1A3D}"/>
              </a:ext>
            </a:extLst>
          </p:cNvPr>
          <p:cNvSpPr txBox="1">
            <a:spLocks/>
          </p:cNvSpPr>
          <p:nvPr/>
        </p:nvSpPr>
        <p:spPr>
          <a:xfrm>
            <a:off x="773465" y="593743"/>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dirty="0"/>
              <a:t>PUSH</a:t>
            </a:r>
            <a:r>
              <a:rPr lang="cs-CZ" sz="3200" b="1" dirty="0"/>
              <a:t> A PULL</a:t>
            </a:r>
            <a:r>
              <a:rPr lang="en-GB" sz="3200" b="1" dirty="0"/>
              <a:t> </a:t>
            </a:r>
            <a:r>
              <a:rPr lang="cs-CZ" sz="3200" b="1" dirty="0"/>
              <a:t>FAKTORY</a:t>
            </a:r>
          </a:p>
        </p:txBody>
      </p:sp>
    </p:spTree>
    <p:extLst>
      <p:ext uri="{BB962C8B-B14F-4D97-AF65-F5344CB8AC3E}">
        <p14:creationId xmlns:p14="http://schemas.microsoft.com/office/powerpoint/2010/main" val="15313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6CA3DD"/>
            </a:solidFill>
          </a:ln>
        </p:spPr>
        <p:style>
          <a:lnRef idx="1">
            <a:schemeClr val="accent1"/>
          </a:lnRef>
          <a:fillRef idx="0">
            <a:schemeClr val="accent1"/>
          </a:fillRef>
          <a:effectRef idx="0">
            <a:schemeClr val="accent1"/>
          </a:effectRef>
          <a:fontRef idx="minor">
            <a:schemeClr val="tx1"/>
          </a:fontRef>
        </p:style>
      </p:cxnSp>
      <p:pic>
        <p:nvPicPr>
          <p:cNvPr id="5" name="Obrázek 8">
            <a:extLst>
              <a:ext uri="{FF2B5EF4-FFF2-40B4-BE49-F238E27FC236}">
                <a16:creationId xmlns:a16="http://schemas.microsoft.com/office/drawing/2014/main" id="{0A9AFD9F-C430-46B3-96E1-C11EFB8EDDCC}"/>
              </a:ext>
            </a:extLst>
          </p:cNvPr>
          <p:cNvPicPr>
            <a:picLocks noGrp="1" noChangeAspect="1"/>
          </p:cNvPicPr>
          <p:nvPr>
            <p:ph type="pic" sz="quarter" idx="22"/>
          </p:nvPr>
        </p:nvPicPr>
        <p:blipFill rotWithShape="1">
          <a:blip r:embed="rId2">
            <a:extLst>
              <a:ext uri="{28A0092B-C50C-407E-A947-70E740481C1C}">
                <a14:useLocalDpi xmlns:a14="http://schemas.microsoft.com/office/drawing/2010/main" val="0"/>
              </a:ext>
            </a:extLst>
          </a:blip>
          <a:srcRect t="7642" b="7131"/>
          <a:stretch/>
        </p:blipFill>
        <p:spPr bwMode="auto">
          <a:xfrm>
            <a:off x="250974" y="2510350"/>
            <a:ext cx="3266320" cy="18372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a:extLst>
              <a:ext uri="{FF2B5EF4-FFF2-40B4-BE49-F238E27FC236}">
                <a16:creationId xmlns:a16="http://schemas.microsoft.com/office/drawing/2014/main" id="{44618F46-AB3C-4211-BE8D-3C94043A9AED}"/>
              </a:ext>
            </a:extLst>
          </p:cNvPr>
          <p:cNvSpPr/>
          <p:nvPr/>
        </p:nvSpPr>
        <p:spPr>
          <a:xfrm>
            <a:off x="3959111" y="1411209"/>
            <a:ext cx="7943964" cy="4029436"/>
          </a:xfrm>
          <a:prstGeom prst="rect">
            <a:avLst/>
          </a:prstGeom>
        </p:spPr>
        <p:txBody>
          <a:bodyPr wrap="square">
            <a:spAutoFit/>
          </a:bodyPr>
          <a:lstStyle/>
          <a:p>
            <a:pPr marL="457189" indent="-457189">
              <a:lnSpc>
                <a:spcPct val="120000"/>
              </a:lnSpc>
              <a:spcBef>
                <a:spcPts val="751"/>
              </a:spcBef>
              <a:buFont typeface="Wingdings" panose="05000000000000000000" pitchFamily="2" charset="2"/>
              <a:buChar char="§"/>
            </a:pPr>
            <a:r>
              <a:rPr lang="cs-CZ" sz="2200" dirty="0"/>
              <a:t>Mizerné platy místních obyvatel představují překážku, kterou musí většina obyvatel Moldavska denně překonávat. </a:t>
            </a:r>
          </a:p>
          <a:p>
            <a:pPr marL="457189" indent="-457189">
              <a:lnSpc>
                <a:spcPct val="120000"/>
              </a:lnSpc>
              <a:spcBef>
                <a:spcPts val="751"/>
              </a:spcBef>
              <a:buFont typeface="Wingdings" panose="05000000000000000000" pitchFamily="2" charset="2"/>
              <a:buChar char="§"/>
            </a:pPr>
            <a:r>
              <a:rPr lang="cs-CZ" sz="2200" dirty="0"/>
              <a:t>Vysoká hladina cen potravin a jiného zboží každodenní potřeby způsobují, že většina rodin je odkázána k životu ze dne na den.</a:t>
            </a:r>
          </a:p>
          <a:p>
            <a:pPr marL="457189" indent="-457189">
              <a:lnSpc>
                <a:spcPct val="120000"/>
              </a:lnSpc>
              <a:spcBef>
                <a:spcPts val="751"/>
              </a:spcBef>
              <a:buFont typeface="Wingdings" panose="05000000000000000000" pitchFamily="2" charset="2"/>
              <a:buChar char="§"/>
            </a:pPr>
            <a:r>
              <a:rPr lang="cs-CZ" sz="2200" dirty="0"/>
              <a:t>Ceny potravin a oblečení jsou srovnatelné s těmi v České republice. Průměrný plat se v přepočtu pohybuje okolo 6</a:t>
            </a:r>
            <a:r>
              <a:rPr lang="cs-CZ" sz="2200" dirty="0" smtClean="0"/>
              <a:t>000 </a:t>
            </a:r>
            <a:r>
              <a:rPr lang="cs-CZ" sz="2200" dirty="0"/>
              <a:t>Kč v hlavním městě, situace na venkově je </a:t>
            </a:r>
            <a:r>
              <a:rPr lang="cs-CZ" sz="2200" dirty="0" smtClean="0"/>
              <a:t>horší (4000 Kč).</a:t>
            </a:r>
            <a:endParaRPr lang="cs-CZ" sz="2200" dirty="0"/>
          </a:p>
          <a:p>
            <a:pPr marL="457189" indent="-457189">
              <a:lnSpc>
                <a:spcPct val="120000"/>
              </a:lnSpc>
              <a:spcBef>
                <a:spcPts val="751"/>
              </a:spcBef>
              <a:buFont typeface="Wingdings" panose="05000000000000000000" pitchFamily="2" charset="2"/>
              <a:buChar char="§"/>
            </a:pPr>
            <a:r>
              <a:rPr lang="cs-CZ" sz="2200" dirty="0"/>
              <a:t>Lidé na venkově se živí především z toho, co vypěstují, nic jiného si mnohdy nemohou dovolit </a:t>
            </a:r>
            <a:r>
              <a:rPr lang="cs-CZ" altLang="cs-CZ" sz="1100" dirty="0"/>
              <a:t>(IOM, 2012) </a:t>
            </a:r>
            <a:endParaRPr lang="en-US" altLang="cs-CZ" sz="1100" dirty="0"/>
          </a:p>
        </p:txBody>
      </p:sp>
      <p:sp>
        <p:nvSpPr>
          <p:cNvPr id="9" name="Zástupný symbol pro text 1">
            <a:extLst>
              <a:ext uri="{FF2B5EF4-FFF2-40B4-BE49-F238E27FC236}">
                <a16:creationId xmlns:a16="http://schemas.microsoft.com/office/drawing/2014/main" id="{55AF78CF-0188-406A-9BD6-FC5F31D8E6F5}"/>
              </a:ext>
            </a:extLst>
          </p:cNvPr>
          <p:cNvSpPr txBox="1">
            <a:spLocks/>
          </p:cNvSpPr>
          <p:nvPr/>
        </p:nvSpPr>
        <p:spPr>
          <a:xfrm>
            <a:off x="566036" y="332576"/>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t>PUSH </a:t>
            </a:r>
            <a:r>
              <a:rPr lang="cs-CZ" sz="3200" b="1"/>
              <a:t>FAKTORY</a:t>
            </a:r>
            <a:endParaRPr lang="cs-CZ" sz="3200" b="1" dirty="0"/>
          </a:p>
        </p:txBody>
      </p:sp>
    </p:spTree>
    <p:extLst>
      <p:ext uri="{BB962C8B-B14F-4D97-AF65-F5344CB8AC3E}">
        <p14:creationId xmlns:p14="http://schemas.microsoft.com/office/powerpoint/2010/main" val="713449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Zástupný symbol obrázku 3" descr="Obsah obrázku tráva, exteriér, strom, vsedě&#10;&#10;Popis byl vytvořen automaticky">
            <a:extLst>
              <a:ext uri="{FF2B5EF4-FFF2-40B4-BE49-F238E27FC236}">
                <a16:creationId xmlns:a16="http://schemas.microsoft.com/office/drawing/2014/main" id="{04AFC432-BBEF-4638-BDFD-073456B570E2}"/>
              </a:ext>
            </a:extLst>
          </p:cNvPr>
          <p:cNvPicPr>
            <a:picLocks noGrp="1" noChangeAspect="1"/>
          </p:cNvPicPr>
          <p:nvPr>
            <p:ph type="pic" sz="quarter" idx="22"/>
          </p:nvPr>
        </p:nvPicPr>
        <p:blipFill rotWithShape="1">
          <a:blip r:embed="rId2">
            <a:extLst>
              <a:ext uri="{28A0092B-C50C-407E-A947-70E740481C1C}">
                <a14:useLocalDpi xmlns:a14="http://schemas.microsoft.com/office/drawing/2010/main" val="0"/>
              </a:ext>
            </a:extLst>
          </a:blip>
          <a:srcRect t="9903" r="-1" b="18347"/>
          <a:stretch/>
        </p:blipFill>
        <p:spPr>
          <a:xfrm>
            <a:off x="321733" y="321733"/>
            <a:ext cx="11548534" cy="6214534"/>
          </a:xfrm>
          <a:prstGeom prst="rect">
            <a:avLst/>
          </a:prstGeom>
        </p:spPr>
      </p:pic>
      <p:sp>
        <p:nvSpPr>
          <p:cNvPr id="4" name="Obdélník 3">
            <a:extLst>
              <a:ext uri="{FF2B5EF4-FFF2-40B4-BE49-F238E27FC236}">
                <a16:creationId xmlns:a16="http://schemas.microsoft.com/office/drawing/2014/main" id="{9352EBBA-635E-4391-A02B-8C39F2E05D12}"/>
              </a:ext>
            </a:extLst>
          </p:cNvPr>
          <p:cNvSpPr/>
          <p:nvPr/>
        </p:nvSpPr>
        <p:spPr>
          <a:xfrm>
            <a:off x="321733" y="644884"/>
            <a:ext cx="11548534" cy="1569660"/>
          </a:xfrm>
          <a:prstGeom prst="rect">
            <a:avLst/>
          </a:prstGeom>
          <a:solidFill>
            <a:schemeClr val="bg1">
              <a:alpha val="91000"/>
            </a:schemeClr>
          </a:solidFill>
          <a:ln>
            <a:solidFill>
              <a:schemeClr val="bg1"/>
            </a:solidFill>
          </a:ln>
        </p:spPr>
        <p:txBody>
          <a:bodyPr wrap="square">
            <a:spAutoFit/>
          </a:bodyPr>
          <a:lstStyle/>
          <a:p>
            <a:r>
              <a:rPr lang="cs-CZ" sz="2000" i="1" dirty="0">
                <a:solidFill>
                  <a:srgbClr val="252525"/>
                </a:solidFill>
                <a:ea typeface="Calibri" panose="020F0502020204030204" pitchFamily="34" charset="0"/>
                <a:cs typeface="Arial" panose="020B0604020202020204" pitchFamily="34" charset="0"/>
              </a:rPr>
              <a:t> </a:t>
            </a:r>
            <a:r>
              <a:rPr lang="cs-CZ" sz="2400" i="1" dirty="0">
                <a:solidFill>
                  <a:srgbClr val="252525"/>
                </a:solidFill>
                <a:ea typeface="Calibri" panose="020F0502020204030204" pitchFamily="34" charset="0"/>
                <a:cs typeface="Arial" panose="020B0604020202020204" pitchFamily="34" charset="0"/>
              </a:rPr>
              <a:t>„</a:t>
            </a:r>
            <a:r>
              <a:rPr lang="cs-CZ" sz="2400" dirty="0">
                <a:solidFill>
                  <a:srgbClr val="252525"/>
                </a:solidFill>
                <a:ea typeface="Calibri" panose="020F0502020204030204" pitchFamily="34" charset="0"/>
                <a:cs typeface="Arial" panose="020B0604020202020204" pitchFamily="34" charset="0"/>
              </a:rPr>
              <a:t>Myslím, že migrace není spojena jenom s venkovem, moldavská města sice poskytují pracovní příležitosti, ale těchto možností je minimum, ne všichni mají štěstí najít práci i ve větším městě. Proto mladá generace Moldavanů už v průběhu studia pomalu začíná hledat informace o tom, kam by mohli odcestovat za prací.“ </a:t>
            </a:r>
          </a:p>
        </p:txBody>
      </p:sp>
    </p:spTree>
    <p:extLst>
      <p:ext uri="{BB962C8B-B14F-4D97-AF65-F5344CB8AC3E}">
        <p14:creationId xmlns:p14="http://schemas.microsoft.com/office/powerpoint/2010/main" val="2170803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symbol obrázku 3" descr="Obsah obrázku osoba, strom, exteriér, malé&#10;&#10;Popis byl vytvořen automaticky">
            <a:extLst>
              <a:ext uri="{FF2B5EF4-FFF2-40B4-BE49-F238E27FC236}">
                <a16:creationId xmlns:a16="http://schemas.microsoft.com/office/drawing/2014/main" id="{6A5A6D46-7783-4B28-A4A1-250203D0677B}"/>
              </a:ext>
            </a:extLst>
          </p:cNvPr>
          <p:cNvPicPr>
            <a:picLocks noGrp="1" noChangeAspect="1"/>
          </p:cNvPicPr>
          <p:nvPr>
            <p:ph type="pic" sz="quarter" idx="22"/>
          </p:nvPr>
        </p:nvPicPr>
        <p:blipFill rotWithShape="1">
          <a:blip r:embed="rId2">
            <a:extLst>
              <a:ext uri="{28A0092B-C50C-407E-A947-70E740481C1C}">
                <a14:useLocalDpi xmlns:a14="http://schemas.microsoft.com/office/drawing/2010/main" val="0"/>
              </a:ext>
            </a:extLst>
          </a:blip>
          <a:srcRect t="16563" r="-1" b="2210"/>
          <a:stretch/>
        </p:blipFill>
        <p:spPr>
          <a:xfrm>
            <a:off x="321733" y="321733"/>
            <a:ext cx="11548534" cy="6214534"/>
          </a:xfrm>
          <a:prstGeom prst="rect">
            <a:avLst/>
          </a:prstGeom>
        </p:spPr>
      </p:pic>
      <p:sp>
        <p:nvSpPr>
          <p:cNvPr id="10" name="Obdélník 9">
            <a:extLst>
              <a:ext uri="{FF2B5EF4-FFF2-40B4-BE49-F238E27FC236}">
                <a16:creationId xmlns:a16="http://schemas.microsoft.com/office/drawing/2014/main" id="{91806DD1-04BB-454A-8712-204182BDD7BA}"/>
              </a:ext>
            </a:extLst>
          </p:cNvPr>
          <p:cNvSpPr/>
          <p:nvPr/>
        </p:nvSpPr>
        <p:spPr>
          <a:xfrm>
            <a:off x="321733" y="4801227"/>
            <a:ext cx="11548534" cy="1569660"/>
          </a:xfrm>
          <a:prstGeom prst="rect">
            <a:avLst/>
          </a:prstGeom>
          <a:solidFill>
            <a:schemeClr val="bg1">
              <a:alpha val="85000"/>
            </a:schemeClr>
          </a:solidFill>
          <a:ln>
            <a:solidFill>
              <a:schemeClr val="bg1"/>
            </a:solidFill>
          </a:ln>
        </p:spPr>
        <p:txBody>
          <a:bodyPr wrap="square">
            <a:spAutoFit/>
          </a:bodyPr>
          <a:lstStyle/>
          <a:p>
            <a:r>
              <a:rPr lang="cs-CZ" sz="2400" dirty="0">
                <a:solidFill>
                  <a:srgbClr val="252525"/>
                </a:solidFill>
                <a:ea typeface="Calibri" panose="020F0502020204030204" pitchFamily="34" charset="0"/>
                <a:cs typeface="Arial" panose="020B0604020202020204" pitchFamily="34" charset="0"/>
              </a:rPr>
              <a:t>„Chtěla bych pracovat u nás v regionu, ale práci jsem nenašla. Nabízeli mi pozici prodavačky v obchodě, ale plat byl tak malý, že bych neuživila rodinu, mám rodiče a malou dcerku. Bylo to těžké, když jsem byla sama v Rusku, byla jsem odříznuta od rodiny. Pokud bych ale do Ruska neodjela, vůbec bych rodinu nedokázala uživit. Posílala jsem peníze domů. “ </a:t>
            </a:r>
            <a:endParaRPr lang="cs-CZ" sz="2400" dirty="0"/>
          </a:p>
        </p:txBody>
      </p:sp>
    </p:spTree>
    <p:extLst>
      <p:ext uri="{BB962C8B-B14F-4D97-AF65-F5344CB8AC3E}">
        <p14:creationId xmlns:p14="http://schemas.microsoft.com/office/powerpoint/2010/main" val="1298547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6AAE25-BD23-41B5-AAE4-1DA5898C2AD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0ED40"/>
            </a:solidFill>
          </a:ln>
        </p:spPr>
        <p:style>
          <a:lnRef idx="1">
            <a:schemeClr val="accent1"/>
          </a:lnRef>
          <a:fillRef idx="0">
            <a:schemeClr val="accent1"/>
          </a:fillRef>
          <a:effectRef idx="0">
            <a:schemeClr val="accent1"/>
          </a:effectRef>
          <a:fontRef idx="minor">
            <a:schemeClr val="tx1"/>
          </a:fontRef>
        </p:style>
      </p:cxnSp>
      <p:sp>
        <p:nvSpPr>
          <p:cNvPr id="11" name="Obdélník 10">
            <a:extLst>
              <a:ext uri="{FF2B5EF4-FFF2-40B4-BE49-F238E27FC236}">
                <a16:creationId xmlns:a16="http://schemas.microsoft.com/office/drawing/2014/main" id="{0F361206-0382-466C-92C3-67394C7F98D9}"/>
              </a:ext>
            </a:extLst>
          </p:cNvPr>
          <p:cNvSpPr/>
          <p:nvPr/>
        </p:nvSpPr>
        <p:spPr>
          <a:xfrm>
            <a:off x="5342566" y="2271765"/>
            <a:ext cx="6152406" cy="2677656"/>
          </a:xfrm>
          <a:prstGeom prst="rect">
            <a:avLst/>
          </a:prstGeom>
        </p:spPr>
        <p:txBody>
          <a:bodyPr wrap="square">
            <a:spAutoFit/>
          </a:bodyPr>
          <a:lstStyle/>
          <a:p>
            <a:pPr marL="457189" indent="-457189">
              <a:buFont typeface="Wingdings" panose="05000000000000000000" pitchFamily="2" charset="2"/>
              <a:buChar char="§"/>
            </a:pPr>
            <a:r>
              <a:rPr lang="cs-CZ" sz="2800" dirty="0">
                <a:ea typeface="Times New Roman" panose="02020603050405020304" pitchFamily="18" charset="0"/>
                <a:cs typeface="Times New Roman" panose="02020603050405020304" pitchFamily="18" charset="0"/>
              </a:rPr>
              <a:t>Vyšší platy v zahraničí</a:t>
            </a:r>
            <a:endParaRPr lang="en-GB" sz="2800" dirty="0">
              <a:ea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
            </a:pPr>
            <a:r>
              <a:rPr lang="cs-CZ" sz="2800" dirty="0">
                <a:ea typeface="Times New Roman" panose="02020603050405020304" pitchFamily="18" charset="0"/>
                <a:cs typeface="Times New Roman" panose="02020603050405020304" pitchFamily="18" charset="0"/>
              </a:rPr>
              <a:t>Lepší životní podmínky</a:t>
            </a:r>
            <a:endParaRPr lang="en-GB" sz="2800" dirty="0">
              <a:ea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
            </a:pPr>
            <a:r>
              <a:rPr lang="cs-CZ" sz="2800" dirty="0">
                <a:ea typeface="Times New Roman" panose="02020603050405020304" pitchFamily="18" charset="0"/>
                <a:cs typeface="Times New Roman" panose="02020603050405020304" pitchFamily="18" charset="0"/>
              </a:rPr>
              <a:t>Lepší podmínky pro osobní rozvoj</a:t>
            </a:r>
            <a:endParaRPr lang="en-GB" sz="2800" dirty="0">
              <a:ea typeface="Times New Roman" panose="02020603050405020304" pitchFamily="18" charset="0"/>
              <a:cs typeface="Times New Roman" panose="02020603050405020304" pitchFamily="18" charset="0"/>
            </a:endParaRPr>
          </a:p>
          <a:p>
            <a:pPr marL="457189" indent="-457189">
              <a:buFont typeface="Wingdings" panose="05000000000000000000" pitchFamily="2" charset="2"/>
              <a:buChar char="§"/>
            </a:pPr>
            <a:r>
              <a:rPr lang="cs-CZ" sz="2800" dirty="0">
                <a:ea typeface="Times New Roman" panose="02020603050405020304" pitchFamily="18" charset="0"/>
                <a:cs typeface="Times New Roman" panose="02020603050405020304" pitchFamily="18" charset="0"/>
              </a:rPr>
              <a:t>Sociální sítě - přítomnost příbuzných, přátel či lidí ze stejné komunity</a:t>
            </a:r>
          </a:p>
          <a:p>
            <a:pPr marL="457189" indent="-457189">
              <a:buFont typeface="Wingdings" panose="05000000000000000000" pitchFamily="2" charset="2"/>
              <a:buChar char="§"/>
            </a:pPr>
            <a:r>
              <a:rPr lang="cs-CZ" sz="2800" dirty="0">
                <a:ea typeface="Times New Roman" panose="02020603050405020304" pitchFamily="18" charset="0"/>
                <a:cs typeface="Times New Roman" panose="02020603050405020304" pitchFamily="18" charset="0"/>
              </a:rPr>
              <a:t>L</a:t>
            </a:r>
            <a:r>
              <a:rPr lang="en-GB" sz="2800" dirty="0" err="1">
                <a:ea typeface="Times New Roman" panose="02020603050405020304" pitchFamily="18" charset="0"/>
                <a:cs typeface="Times New Roman" panose="02020603050405020304" pitchFamily="18" charset="0"/>
              </a:rPr>
              <a:t>epší</a:t>
            </a:r>
            <a:r>
              <a:rPr lang="en-GB" sz="2800" dirty="0">
                <a:ea typeface="Times New Roman" panose="02020603050405020304" pitchFamily="18" charset="0"/>
                <a:cs typeface="Times New Roman" panose="02020603050405020304" pitchFamily="18" charset="0"/>
              </a:rPr>
              <a:t> </a:t>
            </a:r>
            <a:r>
              <a:rPr lang="en-GB" sz="2800" dirty="0" err="1">
                <a:ea typeface="Times New Roman" panose="02020603050405020304" pitchFamily="18" charset="0"/>
                <a:cs typeface="Times New Roman" panose="02020603050405020304" pitchFamily="18" charset="0"/>
              </a:rPr>
              <a:t>pracovní</a:t>
            </a:r>
            <a:r>
              <a:rPr lang="en-GB" sz="2800" dirty="0">
                <a:ea typeface="Times New Roman" panose="02020603050405020304" pitchFamily="18" charset="0"/>
                <a:cs typeface="Times New Roman" panose="02020603050405020304" pitchFamily="18" charset="0"/>
              </a:rPr>
              <a:t> </a:t>
            </a:r>
            <a:r>
              <a:rPr lang="en-GB" sz="2800" dirty="0" err="1">
                <a:ea typeface="Times New Roman" panose="02020603050405020304" pitchFamily="18" charset="0"/>
                <a:cs typeface="Times New Roman" panose="02020603050405020304" pitchFamily="18" charset="0"/>
              </a:rPr>
              <a:t>příležitosti</a:t>
            </a:r>
            <a:endParaRPr lang="en-GB" sz="2800" dirty="0">
              <a:ea typeface="Times New Roman" panose="02020603050405020304" pitchFamily="18" charset="0"/>
              <a:cs typeface="Times New Roman" panose="02020603050405020304" pitchFamily="18" charset="0"/>
            </a:endParaRPr>
          </a:p>
        </p:txBody>
      </p:sp>
      <p:sp>
        <p:nvSpPr>
          <p:cNvPr id="12" name="Zástupný symbol pro text 1">
            <a:extLst>
              <a:ext uri="{FF2B5EF4-FFF2-40B4-BE49-F238E27FC236}">
                <a16:creationId xmlns:a16="http://schemas.microsoft.com/office/drawing/2014/main" id="{A4B41A04-DF6C-4701-A89B-1D8398FF1A06}"/>
              </a:ext>
            </a:extLst>
          </p:cNvPr>
          <p:cNvSpPr txBox="1">
            <a:spLocks/>
          </p:cNvSpPr>
          <p:nvPr/>
        </p:nvSpPr>
        <p:spPr>
          <a:xfrm>
            <a:off x="643380" y="640825"/>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cap="all"/>
              <a:t>Pull </a:t>
            </a:r>
            <a:r>
              <a:rPr lang="cs-CZ" sz="3200" b="1" cap="all"/>
              <a:t>faktory</a:t>
            </a:r>
            <a:endParaRPr lang="cs-CZ" sz="3200" b="1" cap="all" dirty="0"/>
          </a:p>
        </p:txBody>
      </p:sp>
      <p:pic>
        <p:nvPicPr>
          <p:cNvPr id="22" name="Zástupný symbol pro obsah 6">
            <a:extLst>
              <a:ext uri="{FF2B5EF4-FFF2-40B4-BE49-F238E27FC236}">
                <a16:creationId xmlns:a16="http://schemas.microsoft.com/office/drawing/2014/main" id="{F4339934-BC13-479E-9738-002EE4914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7028" y="2271765"/>
            <a:ext cx="3349342" cy="2551695"/>
          </a:xfrm>
          <a:prstGeom prst="rect">
            <a:avLst/>
          </a:prstGeom>
        </p:spPr>
      </p:pic>
    </p:spTree>
    <p:extLst>
      <p:ext uri="{BB962C8B-B14F-4D97-AF65-F5344CB8AC3E}">
        <p14:creationId xmlns:p14="http://schemas.microsoft.com/office/powerpoint/2010/main" val="49005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3" name="Graf 2">
                <a:extLst>
                  <a:ext uri="{FF2B5EF4-FFF2-40B4-BE49-F238E27FC236}">
                    <a16:creationId xmlns:a16="http://schemas.microsoft.com/office/drawing/2014/main" id="{D53FD877-5AA6-4A99-B0DD-6C0D17889C7A}"/>
                  </a:ext>
                </a:extLst>
              </p:cNvPr>
              <p:cNvGraphicFramePr/>
              <p:nvPr>
                <p:extLst>
                  <p:ext uri="{D42A27DB-BD31-4B8C-83A1-F6EECF244321}">
                    <p14:modId xmlns:p14="http://schemas.microsoft.com/office/powerpoint/2010/main" val="3469329064"/>
                  </p:ext>
                </p:extLst>
              </p:nvPr>
            </p:nvGraphicFramePr>
            <p:xfrm>
              <a:off x="1902230" y="1176116"/>
              <a:ext cx="9235899" cy="45057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Graf 2">
                <a:extLst>
                  <a:ext uri="{FF2B5EF4-FFF2-40B4-BE49-F238E27FC236}">
                    <a16:creationId xmlns:a16="http://schemas.microsoft.com/office/drawing/2014/main" id="{D53FD877-5AA6-4A99-B0DD-6C0D17889C7A}"/>
                  </a:ext>
                </a:extLst>
              </p:cNvPr>
              <p:cNvPicPr>
                <a:picLocks noGrp="1" noRot="1" noChangeAspect="1" noMove="1" noResize="1" noEditPoints="1" noAdjustHandles="1" noChangeArrowheads="1" noChangeShapeType="1"/>
              </p:cNvPicPr>
              <p:nvPr/>
            </p:nvPicPr>
            <p:blipFill>
              <a:blip r:embed="rId3"/>
              <a:stretch>
                <a:fillRect/>
              </a:stretch>
            </p:blipFill>
            <p:spPr>
              <a:xfrm>
                <a:off x="1902230" y="1176116"/>
                <a:ext cx="9235899" cy="4505767"/>
              </a:xfrm>
              <a:prstGeom prst="rect">
                <a:avLst/>
              </a:prstGeom>
            </p:spPr>
          </p:pic>
        </mc:Fallback>
      </mc:AlternateContent>
      <p:sp>
        <p:nvSpPr>
          <p:cNvPr id="4" name="TextovéPole 3">
            <a:extLst>
              <a:ext uri="{FF2B5EF4-FFF2-40B4-BE49-F238E27FC236}">
                <a16:creationId xmlns:a16="http://schemas.microsoft.com/office/drawing/2014/main" id="{E4B403F8-CF23-4BCC-B7FF-C130EE9725CA}"/>
              </a:ext>
            </a:extLst>
          </p:cNvPr>
          <p:cNvSpPr txBox="1"/>
          <p:nvPr/>
        </p:nvSpPr>
        <p:spPr>
          <a:xfrm>
            <a:off x="2192694" y="2957804"/>
            <a:ext cx="2022798" cy="369332"/>
          </a:xfrm>
          <a:prstGeom prst="rect">
            <a:avLst/>
          </a:prstGeom>
          <a:noFill/>
        </p:spPr>
        <p:txBody>
          <a:bodyPr wrap="none" rtlCol="0">
            <a:spAutoFit/>
          </a:bodyPr>
          <a:lstStyle/>
          <a:p>
            <a:r>
              <a:rPr lang="cs-CZ" dirty="0"/>
              <a:t>Ekonomická situace</a:t>
            </a:r>
          </a:p>
        </p:txBody>
      </p:sp>
      <p:sp>
        <p:nvSpPr>
          <p:cNvPr id="5" name="TextovéPole 4">
            <a:extLst>
              <a:ext uri="{FF2B5EF4-FFF2-40B4-BE49-F238E27FC236}">
                <a16:creationId xmlns:a16="http://schemas.microsoft.com/office/drawing/2014/main" id="{03DD630B-F1EF-44D1-BBD4-A8FFCAF186A3}"/>
              </a:ext>
            </a:extLst>
          </p:cNvPr>
          <p:cNvSpPr txBox="1"/>
          <p:nvPr/>
        </p:nvSpPr>
        <p:spPr>
          <a:xfrm>
            <a:off x="4341845" y="2957804"/>
            <a:ext cx="2016578" cy="369332"/>
          </a:xfrm>
          <a:prstGeom prst="rect">
            <a:avLst/>
          </a:prstGeom>
          <a:noFill/>
        </p:spPr>
        <p:txBody>
          <a:bodyPr wrap="none" rtlCol="0">
            <a:spAutoFit/>
          </a:bodyPr>
          <a:lstStyle/>
          <a:p>
            <a:r>
              <a:rPr lang="cs-CZ" dirty="0"/>
              <a:t>Pracovní příležitosti</a:t>
            </a:r>
          </a:p>
        </p:txBody>
      </p:sp>
      <p:sp>
        <p:nvSpPr>
          <p:cNvPr id="6" name="TextovéPole 5">
            <a:extLst>
              <a:ext uri="{FF2B5EF4-FFF2-40B4-BE49-F238E27FC236}">
                <a16:creationId xmlns:a16="http://schemas.microsoft.com/office/drawing/2014/main" id="{CDFC3B00-D960-4B44-90DB-103901F2CB5E}"/>
              </a:ext>
            </a:extLst>
          </p:cNvPr>
          <p:cNvSpPr txBox="1"/>
          <p:nvPr/>
        </p:nvSpPr>
        <p:spPr>
          <a:xfrm>
            <a:off x="7089346" y="2233126"/>
            <a:ext cx="666721" cy="369332"/>
          </a:xfrm>
          <a:prstGeom prst="rect">
            <a:avLst/>
          </a:prstGeom>
          <a:noFill/>
        </p:spPr>
        <p:txBody>
          <a:bodyPr wrap="none" rtlCol="0">
            <a:spAutoFit/>
          </a:bodyPr>
          <a:lstStyle/>
          <a:p>
            <a:r>
              <a:rPr lang="cs-CZ" dirty="0"/>
              <a:t>Jazyk</a:t>
            </a:r>
          </a:p>
        </p:txBody>
      </p:sp>
      <p:sp>
        <p:nvSpPr>
          <p:cNvPr id="7" name="TextovéPole 6">
            <a:extLst>
              <a:ext uri="{FF2B5EF4-FFF2-40B4-BE49-F238E27FC236}">
                <a16:creationId xmlns:a16="http://schemas.microsoft.com/office/drawing/2014/main" id="{FF0EF05C-2131-4774-804D-E3ECF16E23F9}"/>
              </a:ext>
            </a:extLst>
          </p:cNvPr>
          <p:cNvSpPr txBox="1"/>
          <p:nvPr/>
        </p:nvSpPr>
        <p:spPr>
          <a:xfrm>
            <a:off x="7089346" y="4265657"/>
            <a:ext cx="860813" cy="369332"/>
          </a:xfrm>
          <a:prstGeom prst="rect">
            <a:avLst/>
          </a:prstGeom>
          <a:noFill/>
        </p:spPr>
        <p:txBody>
          <a:bodyPr wrap="none" rtlCol="0">
            <a:spAutoFit/>
          </a:bodyPr>
          <a:lstStyle/>
          <a:p>
            <a:r>
              <a:rPr lang="cs-CZ" dirty="0"/>
              <a:t>Kultura</a:t>
            </a:r>
          </a:p>
        </p:txBody>
      </p:sp>
      <p:sp>
        <p:nvSpPr>
          <p:cNvPr id="8" name="TextovéPole 7">
            <a:extLst>
              <a:ext uri="{FF2B5EF4-FFF2-40B4-BE49-F238E27FC236}">
                <a16:creationId xmlns:a16="http://schemas.microsoft.com/office/drawing/2014/main" id="{5ECA1B1A-6E2A-45B9-A902-214E3DC3242E}"/>
              </a:ext>
            </a:extLst>
          </p:cNvPr>
          <p:cNvSpPr txBox="1"/>
          <p:nvPr/>
        </p:nvSpPr>
        <p:spPr>
          <a:xfrm>
            <a:off x="8949249" y="2048460"/>
            <a:ext cx="1723100" cy="369332"/>
          </a:xfrm>
          <a:prstGeom prst="rect">
            <a:avLst/>
          </a:prstGeom>
          <a:noFill/>
        </p:spPr>
        <p:txBody>
          <a:bodyPr wrap="none" rtlCol="0">
            <a:spAutoFit/>
          </a:bodyPr>
          <a:lstStyle/>
          <a:p>
            <a:r>
              <a:rPr lang="cs-CZ" dirty="0"/>
              <a:t>Vzdálenost státu</a:t>
            </a:r>
          </a:p>
        </p:txBody>
      </p:sp>
      <p:sp>
        <p:nvSpPr>
          <p:cNvPr id="9" name="TextovéPole 8">
            <a:extLst>
              <a:ext uri="{FF2B5EF4-FFF2-40B4-BE49-F238E27FC236}">
                <a16:creationId xmlns:a16="http://schemas.microsoft.com/office/drawing/2014/main" id="{BFED73A8-C895-4696-AC2E-1D684988D8B0}"/>
              </a:ext>
            </a:extLst>
          </p:cNvPr>
          <p:cNvSpPr txBox="1"/>
          <p:nvPr/>
        </p:nvSpPr>
        <p:spPr>
          <a:xfrm>
            <a:off x="8841215" y="4255543"/>
            <a:ext cx="866969" cy="369332"/>
          </a:xfrm>
          <a:prstGeom prst="rect">
            <a:avLst/>
          </a:prstGeom>
          <a:noFill/>
        </p:spPr>
        <p:txBody>
          <a:bodyPr wrap="none" rtlCol="0">
            <a:spAutoFit/>
          </a:bodyPr>
          <a:lstStyle/>
          <a:p>
            <a:r>
              <a:rPr lang="cs-CZ" dirty="0"/>
              <a:t>Politika</a:t>
            </a:r>
          </a:p>
        </p:txBody>
      </p:sp>
      <p:sp>
        <p:nvSpPr>
          <p:cNvPr id="10" name="TextovéPole 9">
            <a:extLst>
              <a:ext uri="{FF2B5EF4-FFF2-40B4-BE49-F238E27FC236}">
                <a16:creationId xmlns:a16="http://schemas.microsoft.com/office/drawing/2014/main" id="{EC471562-DA43-4D45-942A-CC190D524DDA}"/>
              </a:ext>
            </a:extLst>
          </p:cNvPr>
          <p:cNvSpPr txBox="1"/>
          <p:nvPr/>
        </p:nvSpPr>
        <p:spPr>
          <a:xfrm>
            <a:off x="10094627" y="4255543"/>
            <a:ext cx="934157" cy="461665"/>
          </a:xfrm>
          <a:prstGeom prst="rect">
            <a:avLst/>
          </a:prstGeom>
          <a:noFill/>
        </p:spPr>
        <p:txBody>
          <a:bodyPr wrap="square" rtlCol="0">
            <a:spAutoFit/>
          </a:bodyPr>
          <a:lstStyle/>
          <a:p>
            <a:r>
              <a:rPr lang="cs-CZ" sz="1200" dirty="0"/>
              <a:t>Nezaměstnanost</a:t>
            </a:r>
          </a:p>
        </p:txBody>
      </p:sp>
      <p:sp>
        <p:nvSpPr>
          <p:cNvPr id="11" name="Zástupný symbol pro text 1">
            <a:extLst>
              <a:ext uri="{FF2B5EF4-FFF2-40B4-BE49-F238E27FC236}">
                <a16:creationId xmlns:a16="http://schemas.microsoft.com/office/drawing/2014/main" id="{2BECDBB4-33D5-4A67-AA8A-757F329D4CB0}"/>
              </a:ext>
            </a:extLst>
          </p:cNvPr>
          <p:cNvSpPr txBox="1">
            <a:spLocks/>
          </p:cNvSpPr>
          <p:nvPr/>
        </p:nvSpPr>
        <p:spPr>
          <a:xfrm>
            <a:off x="643380" y="640825"/>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cap="all" dirty="0"/>
              <a:t>Pull </a:t>
            </a:r>
            <a:r>
              <a:rPr lang="cs-CZ" sz="3200" b="1" cap="all" dirty="0"/>
              <a:t>faktory</a:t>
            </a:r>
          </a:p>
        </p:txBody>
      </p:sp>
    </p:spTree>
    <p:extLst>
      <p:ext uri="{BB962C8B-B14F-4D97-AF65-F5344CB8AC3E}">
        <p14:creationId xmlns:p14="http://schemas.microsoft.com/office/powerpoint/2010/main" val="426800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6"/>
          </p:nvPr>
        </p:nvSpPr>
        <p:spPr/>
        <p:txBody>
          <a:bodyPr/>
          <a:lstStyle/>
          <a:p>
            <a:pPr>
              <a:defRPr/>
            </a:pPr>
            <a:fld id="{24F1204A-9FA9-4133-AB3C-0E8FAFFF89EE}" type="slidenum">
              <a:rPr lang="en-US" smtClean="0"/>
              <a:pPr>
                <a:defRPr/>
              </a:pPr>
              <a:t>18</a:t>
            </a:fld>
            <a:endParaRPr lang="en-US" dirty="0"/>
          </a:p>
        </p:txBody>
      </p:sp>
      <p:graphicFrame>
        <p:nvGraphicFramePr>
          <p:cNvPr id="6" name="Diagram 5"/>
          <p:cNvGraphicFramePr/>
          <p:nvPr>
            <p:extLst>
              <p:ext uri="{D42A27DB-BD31-4B8C-83A1-F6EECF244321}">
                <p14:modId xmlns:p14="http://schemas.microsoft.com/office/powerpoint/2010/main" val="1579443950"/>
              </p:ext>
            </p:extLst>
          </p:nvPr>
        </p:nvGraphicFramePr>
        <p:xfrm>
          <a:off x="106966" y="934555"/>
          <a:ext cx="11978071" cy="4988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symbol pro text 1">
            <a:extLst>
              <a:ext uri="{FF2B5EF4-FFF2-40B4-BE49-F238E27FC236}">
                <a16:creationId xmlns:a16="http://schemas.microsoft.com/office/drawing/2014/main" id="{1A34794E-478F-4217-8758-C25FF9BD53B9}"/>
              </a:ext>
            </a:extLst>
          </p:cNvPr>
          <p:cNvSpPr txBox="1">
            <a:spLocks/>
          </p:cNvSpPr>
          <p:nvPr/>
        </p:nvSpPr>
        <p:spPr>
          <a:xfrm>
            <a:off x="643380" y="211136"/>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3200" b="1" cap="all" dirty="0"/>
              <a:t>Migrační síť a její výhody</a:t>
            </a:r>
          </a:p>
        </p:txBody>
      </p:sp>
    </p:spTree>
    <p:extLst>
      <p:ext uri="{BB962C8B-B14F-4D97-AF65-F5344CB8AC3E}">
        <p14:creationId xmlns:p14="http://schemas.microsoft.com/office/powerpoint/2010/main" val="2091373383"/>
      </p:ext>
    </p:extLst>
  </p:cSld>
  <p:clrMapOvr>
    <a:masterClrMapping/>
  </p:clrMapOvr>
  <p:transition spd="slow" advTm="10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383DA4"/>
            </a:solidFill>
          </a:ln>
        </p:spPr>
        <p:style>
          <a:lnRef idx="1">
            <a:schemeClr val="accent1"/>
          </a:lnRef>
          <a:fillRef idx="0">
            <a:schemeClr val="accent1"/>
          </a:fillRef>
          <a:effectRef idx="0">
            <a:schemeClr val="accent1"/>
          </a:effectRef>
          <a:fontRef idx="minor">
            <a:schemeClr val="tx1"/>
          </a:fontRef>
        </p:style>
      </p:cxnSp>
      <p:pic>
        <p:nvPicPr>
          <p:cNvPr id="5" name="Picture 2" descr="Výsledek obrázku pro barriers funny">
            <a:extLst>
              <a:ext uri="{FF2B5EF4-FFF2-40B4-BE49-F238E27FC236}">
                <a16:creationId xmlns:a16="http://schemas.microsoft.com/office/drawing/2014/main" id="{60966BC9-CC55-47F6-B10E-470EE3FABE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497" y="2376283"/>
            <a:ext cx="3133266" cy="2099288"/>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CFB26EC0-ECBD-4F4F-8FA2-E5139BD227CC}"/>
              </a:ext>
            </a:extLst>
          </p:cNvPr>
          <p:cNvSpPr/>
          <p:nvPr/>
        </p:nvSpPr>
        <p:spPr>
          <a:xfrm>
            <a:off x="4457108" y="2100603"/>
            <a:ext cx="10436519" cy="3046988"/>
          </a:xfrm>
          <a:prstGeom prst="rect">
            <a:avLst/>
          </a:prstGeom>
        </p:spPr>
        <p:txBody>
          <a:bodyPr wrap="square">
            <a:spAutoFit/>
          </a:bodyPr>
          <a:lstStyle/>
          <a:p>
            <a:pPr marL="457189" indent="-457189">
              <a:buClr>
                <a:schemeClr val="accent1"/>
              </a:buClr>
              <a:buFont typeface="Wingdings" panose="05000000000000000000" pitchFamily="2" charset="2"/>
              <a:buChar char="§"/>
            </a:pPr>
            <a:r>
              <a:rPr lang="cs-CZ" sz="2400"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vzdálenost od domova, přátel, rodiny</a:t>
            </a:r>
          </a:p>
          <a:p>
            <a:pPr marL="457189" indent="-457189">
              <a:buClr>
                <a:schemeClr val="accent1"/>
              </a:buClr>
              <a:buFont typeface="Wingdings" panose="05000000000000000000" pitchFamily="2" charset="2"/>
              <a:buChar char="§"/>
            </a:pPr>
            <a:r>
              <a:rPr lang="cs-CZ" sz="2400"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strach z nepřátelského prostředí</a:t>
            </a:r>
          </a:p>
          <a:p>
            <a:pPr marL="457189" indent="-457189">
              <a:buClr>
                <a:schemeClr val="accent1"/>
              </a:buClr>
              <a:buFont typeface="Wingdings" panose="05000000000000000000" pitchFamily="2" charset="2"/>
              <a:buChar char="§"/>
            </a:pPr>
            <a:r>
              <a:rPr lang="cs-CZ" sz="2400"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jazyk</a:t>
            </a:r>
          </a:p>
          <a:p>
            <a:pPr marL="457189" indent="-457189">
              <a:buClr>
                <a:schemeClr val="accent1"/>
              </a:buClr>
              <a:buFont typeface="Wingdings" panose="05000000000000000000" pitchFamily="2" charset="2"/>
              <a:buChar char="§"/>
            </a:pPr>
            <a:r>
              <a:rPr lang="cs-CZ" sz="2400"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odlišná kultura</a:t>
            </a:r>
          </a:p>
          <a:p>
            <a:pPr marL="457189" indent="-457189">
              <a:buClr>
                <a:schemeClr val="accent1"/>
              </a:buClr>
              <a:buFont typeface="Wingdings" panose="05000000000000000000" pitchFamily="2" charset="2"/>
              <a:buChar char="§"/>
            </a:pPr>
            <a:r>
              <a:rPr lang="cs-CZ" sz="2400"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adaptace na místní podmínky</a:t>
            </a:r>
          </a:p>
          <a:p>
            <a:pPr marL="457189" indent="-457189">
              <a:buClr>
                <a:schemeClr val="accent1"/>
              </a:buClr>
              <a:buFont typeface="Wingdings" panose="05000000000000000000" pitchFamily="2" charset="2"/>
              <a:buChar char="§"/>
            </a:pPr>
            <a:r>
              <a:rPr lang="cs-CZ" sz="2400"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pracovní pozice neodpovídající kvalifikacím</a:t>
            </a:r>
          </a:p>
          <a:p>
            <a:pPr marL="457189" indent="-457189">
              <a:buClr>
                <a:schemeClr val="accent1"/>
              </a:buClr>
              <a:buFont typeface="Wingdings" panose="05000000000000000000" pitchFamily="2" charset="2"/>
              <a:buChar char="§"/>
            </a:pPr>
            <a:r>
              <a:rPr lang="cs-CZ" sz="2400" dirty="0">
                <a:ln w="0"/>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vízum</a:t>
            </a:r>
          </a:p>
          <a:p>
            <a:pPr marL="457189" indent="-457189">
              <a:buFont typeface="Wingdings" panose="05000000000000000000" pitchFamily="2" charset="2"/>
              <a:buChar char="§"/>
            </a:pPr>
            <a:endParaRPr lang="cs-CZ" sz="2400" dirty="0">
              <a:ln w="0"/>
              <a:solidFill>
                <a:schemeClr val="accent1"/>
              </a:solidFill>
              <a:effectLst>
                <a:outerShdw blurRad="38100" dist="25400" dir="5400000" algn="ctr" rotWithShape="0">
                  <a:srgbClr val="6E747A">
                    <a:alpha val="43000"/>
                  </a:srgbClr>
                </a:outerShdw>
              </a:effectLst>
            </a:endParaRPr>
          </a:p>
        </p:txBody>
      </p:sp>
      <p:sp>
        <p:nvSpPr>
          <p:cNvPr id="8" name="Zástupný symbol pro text 1">
            <a:extLst>
              <a:ext uri="{FF2B5EF4-FFF2-40B4-BE49-F238E27FC236}">
                <a16:creationId xmlns:a16="http://schemas.microsoft.com/office/drawing/2014/main" id="{11EACF33-F1A0-4EC3-9E9F-7DFC7FC7841D}"/>
              </a:ext>
            </a:extLst>
          </p:cNvPr>
          <p:cNvSpPr txBox="1">
            <a:spLocks/>
          </p:cNvSpPr>
          <p:nvPr/>
        </p:nvSpPr>
        <p:spPr>
          <a:xfrm>
            <a:off x="643380" y="599741"/>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3200" b="1" cap="all" dirty="0"/>
              <a:t>Překážky migrace</a:t>
            </a:r>
          </a:p>
        </p:txBody>
      </p:sp>
    </p:spTree>
    <p:extLst>
      <p:ext uri="{BB962C8B-B14F-4D97-AF65-F5344CB8AC3E}">
        <p14:creationId xmlns:p14="http://schemas.microsoft.com/office/powerpoint/2010/main" val="34953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text 1"/>
          <p:cNvSpPr>
            <a:spLocks noGrp="1"/>
          </p:cNvSpPr>
          <p:nvPr>
            <p:ph type="body" sz="quarter" idx="14"/>
          </p:nvPr>
        </p:nvSpPr>
        <p:spPr>
          <a:xfrm>
            <a:off x="2235201" y="662215"/>
            <a:ext cx="10905239" cy="304623"/>
          </a:xfrm>
        </p:spPr>
        <p:txBody>
          <a:bodyPr>
            <a:noAutofit/>
          </a:bodyPr>
          <a:lstStyle/>
          <a:p>
            <a:r>
              <a:rPr lang="cs-CZ" sz="3200" b="1" dirty="0">
                <a:solidFill>
                  <a:schemeClr val="tx1"/>
                </a:solidFill>
                <a:latin typeface="Gill Sans MT" panose="020B0502020104020203" pitchFamily="34" charset="-18"/>
              </a:rPr>
              <a:t>EKONOMICKÁ SITUACE	</a:t>
            </a:r>
          </a:p>
        </p:txBody>
      </p:sp>
      <p:sp>
        <p:nvSpPr>
          <p:cNvPr id="4" name="Zástupný symbol pro číslo snímku 3"/>
          <p:cNvSpPr>
            <a:spLocks noGrp="1"/>
          </p:cNvSpPr>
          <p:nvPr>
            <p:ph type="sldNum" sz="quarter" idx="16"/>
          </p:nvPr>
        </p:nvSpPr>
        <p:spPr/>
        <p:txBody>
          <a:bodyPr/>
          <a:lstStyle/>
          <a:p>
            <a:pPr>
              <a:defRPr/>
            </a:pPr>
            <a:fld id="{24F1204A-9FA9-4133-AB3C-0E8FAFFF89EE}" type="slidenum">
              <a:rPr lang="en-US" smtClean="0"/>
              <a:pPr>
                <a:defRPr/>
              </a:pPr>
              <a:t>2</a:t>
            </a:fld>
            <a:endParaRPr lang="en-US" dirty="0"/>
          </a:p>
        </p:txBody>
      </p:sp>
      <p:sp>
        <p:nvSpPr>
          <p:cNvPr id="5" name="Obdélník 4"/>
          <p:cNvSpPr/>
          <p:nvPr/>
        </p:nvSpPr>
        <p:spPr>
          <a:xfrm>
            <a:off x="288925" y="1452815"/>
            <a:ext cx="9517233" cy="5262979"/>
          </a:xfrm>
          <a:prstGeom prst="rect">
            <a:avLst/>
          </a:prstGeom>
        </p:spPr>
        <p:txBody>
          <a:bodyPr wrap="square">
            <a:spAutoFit/>
          </a:bodyPr>
          <a:lstStyle/>
          <a:p>
            <a:pPr marL="457189" indent="-457189">
              <a:buFont typeface="Wingdings" panose="05000000000000000000" pitchFamily="2" charset="2"/>
              <a:buChar char="§"/>
            </a:pPr>
            <a:r>
              <a:rPr lang="cs-CZ" sz="2400" dirty="0"/>
              <a:t>Moldavská republika je nejchudším státem v Evropě </a:t>
            </a:r>
            <a:r>
              <a:rPr lang="en-US" sz="1600" dirty="0"/>
              <a:t>(UNDP, 201</a:t>
            </a:r>
            <a:r>
              <a:rPr lang="cs-CZ" sz="1600" dirty="0"/>
              <a:t>9</a:t>
            </a:r>
            <a:r>
              <a:rPr lang="en-US" sz="1600" dirty="0"/>
              <a:t>; WB, 201</a:t>
            </a:r>
            <a:r>
              <a:rPr lang="cs-CZ" sz="1600" dirty="0"/>
              <a:t>9</a:t>
            </a:r>
            <a:r>
              <a:rPr lang="en-US" sz="1600" dirty="0"/>
              <a:t>).  </a:t>
            </a:r>
            <a:endParaRPr lang="cs-CZ" sz="1600" dirty="0"/>
          </a:p>
          <a:p>
            <a:pPr marL="457189" indent="-457189">
              <a:buFont typeface="Wingdings" panose="05000000000000000000" pitchFamily="2" charset="2"/>
              <a:buChar char="§"/>
            </a:pPr>
            <a:endParaRPr lang="cs-CZ" sz="2400" dirty="0"/>
          </a:p>
          <a:p>
            <a:pPr marL="457189" indent="-457189">
              <a:buFont typeface="Wingdings" panose="05000000000000000000" pitchFamily="2" charset="2"/>
              <a:buChar char="§"/>
            </a:pPr>
            <a:r>
              <a:rPr lang="cs-CZ" sz="2400" dirty="0"/>
              <a:t>I přes mírný ekonomický růst, Moldavská republika zůstává státem s nejnižším HDP na hlavu v Evropě</a:t>
            </a:r>
            <a:r>
              <a:rPr lang="en-US" sz="2400" dirty="0"/>
              <a:t>. </a:t>
            </a:r>
            <a:endParaRPr lang="cs-CZ" sz="2400" dirty="0"/>
          </a:p>
          <a:p>
            <a:pPr marL="457189" indent="-457189">
              <a:buFont typeface="Wingdings" panose="05000000000000000000" pitchFamily="2" charset="2"/>
              <a:buChar char="§"/>
            </a:pPr>
            <a:endParaRPr lang="cs-CZ" sz="2400" dirty="0"/>
          </a:p>
          <a:p>
            <a:pPr marL="342900" indent="-342900">
              <a:buFont typeface="Wingdings" panose="05000000000000000000" pitchFamily="2" charset="2"/>
              <a:buChar char="§"/>
            </a:pPr>
            <a:r>
              <a:rPr lang="cs-CZ" sz="2400" dirty="0" smtClean="0"/>
              <a:t>Moldavský </a:t>
            </a:r>
            <a:r>
              <a:rPr lang="cs-CZ" sz="2400" dirty="0"/>
              <a:t>hrubý domácího produktu (HDP) na hlavu činí 2500 USD, zatímco HDP České republiky na hlavu dosahuje přibližně desetinásobku</a:t>
            </a:r>
            <a:r>
              <a:rPr lang="cs-CZ" sz="2400" dirty="0" smtClean="0"/>
              <a:t>.</a:t>
            </a:r>
          </a:p>
          <a:p>
            <a:pPr marL="342900" indent="-342900">
              <a:buFont typeface="Wingdings" panose="05000000000000000000" pitchFamily="2" charset="2"/>
              <a:buChar char="§"/>
            </a:pPr>
            <a:endParaRPr lang="cs-CZ" sz="2400" dirty="0"/>
          </a:p>
          <a:p>
            <a:pPr marL="342900" indent="-342900">
              <a:buFont typeface="Wingdings" panose="05000000000000000000" pitchFamily="2" charset="2"/>
              <a:buChar char="§"/>
            </a:pPr>
            <a:r>
              <a:rPr lang="cs-CZ" sz="2400" dirty="0"/>
              <a:t>V Moldavsku žije </a:t>
            </a:r>
            <a:r>
              <a:rPr lang="cs-CZ" sz="2400" dirty="0" smtClean="0"/>
              <a:t>20 </a:t>
            </a:r>
            <a:r>
              <a:rPr lang="cs-CZ" sz="2400" dirty="0"/>
              <a:t>% obyvatel pod hranicí chudoby a Index lidského rozvoje (HDI) Moldavsko umístil na 112. příčku ze 189 zemí. </a:t>
            </a:r>
          </a:p>
          <a:p>
            <a:endParaRPr lang="cs-CZ" sz="2400" dirty="0"/>
          </a:p>
          <a:p>
            <a:pPr marL="457189" indent="-457189">
              <a:buFont typeface="Wingdings" panose="05000000000000000000" pitchFamily="2" charset="2"/>
              <a:buChar char="§"/>
            </a:pPr>
            <a:endParaRPr lang="cs-CZ" sz="2400" dirty="0"/>
          </a:p>
          <a:p>
            <a:pPr marL="457189" indent="-457189">
              <a:buFont typeface="Wingdings" panose="05000000000000000000" pitchFamily="2" charset="2"/>
              <a:buChar char="§"/>
            </a:pPr>
            <a:endParaRPr lang="cs-CZ" sz="2400" dirty="0"/>
          </a:p>
          <a:p>
            <a:pPr marL="457189" indent="-457189">
              <a:buFont typeface="Wingdings" panose="05000000000000000000" pitchFamily="2" charset="2"/>
              <a:buChar char="§"/>
            </a:pPr>
            <a:endParaRPr lang="cs-CZ" sz="2400" dirty="0"/>
          </a:p>
        </p:txBody>
      </p:sp>
      <p:sp>
        <p:nvSpPr>
          <p:cNvPr id="7" name="Zástupný symbol pro číslo snímku 3"/>
          <p:cNvSpPr txBox="1">
            <a:spLocks/>
          </p:cNvSpPr>
          <p:nvPr/>
        </p:nvSpPr>
        <p:spPr>
          <a:xfrm>
            <a:off x="11471275" y="6257925"/>
            <a:ext cx="431800" cy="388939"/>
          </a:xfrm>
          <a:prstGeom prst="rect">
            <a:avLst/>
          </a:prstGeom>
        </p:spPr>
        <p:txBody>
          <a:bodyPr vert="horz" lIns="0" tIns="0" rIns="0" bIns="0" rtlCol="0" anchor="ctr"/>
          <a:lstStyle>
            <a:defPPr>
              <a:defRPr lang="en-US"/>
            </a:defPPr>
            <a:lvl1pPr marL="0" algn="ctr" defTabSz="1031626" rtl="0" eaLnBrk="1" latinLnBrk="0" hangingPunct="1">
              <a:defRPr sz="800" kern="1200">
                <a:solidFill>
                  <a:schemeClr val="bg1">
                    <a:lumMod val="50000"/>
                  </a:schemeClr>
                </a:solidFill>
                <a:latin typeface="Roboto Light" panose="02000000000000000000" pitchFamily="2" charset="0"/>
                <a:ea typeface="Roboto Light" panose="02000000000000000000" pitchFamily="2" charset="0"/>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defRPr/>
            </a:pPr>
            <a:fld id="{24F1204A-9FA9-4133-AB3C-0E8FAFFF89EE}" type="slidenum">
              <a:rPr lang="en-US" sz="1067"/>
              <a:pPr>
                <a:defRPr/>
              </a:pPr>
              <a:t>2</a:t>
            </a:fld>
            <a:endParaRPr lang="en-US" sz="1067" dirty="0"/>
          </a:p>
        </p:txBody>
      </p:sp>
      <p:pic>
        <p:nvPicPr>
          <p:cNvPr id="8" name="Obrázek 3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2538" y="5321301"/>
            <a:ext cx="204946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txBox="1">
            <a:spLocks/>
          </p:cNvSpPr>
          <p:nvPr/>
        </p:nvSpPr>
        <p:spPr>
          <a:xfrm>
            <a:off x="11471275" y="6257925"/>
            <a:ext cx="431800" cy="388939"/>
          </a:xfrm>
          <a:prstGeom prst="rect">
            <a:avLst/>
          </a:prstGeom>
        </p:spPr>
        <p:txBody>
          <a:bodyPr/>
          <a:lstStyle>
            <a:defPPr>
              <a:defRPr lang="en-US"/>
            </a:defPPr>
            <a:lvl1pPr marL="0" algn="l" defTabSz="1031626" rtl="0" eaLnBrk="0" latinLnBrk="0" hangingPunct="0">
              <a:defRPr sz="2000" b="1" kern="1200">
                <a:solidFill>
                  <a:schemeClr val="tx1"/>
                </a:solidFill>
                <a:latin typeface="Arial" panose="020B0604020202020204" pitchFamily="34" charset="0"/>
                <a:ea typeface="+mn-ea"/>
                <a:cs typeface="+mn-cs"/>
              </a:defRPr>
            </a:lvl1pPr>
            <a:lvl2pPr marL="557213" indent="-214313" algn="l" defTabSz="1031626" rtl="0" eaLnBrk="0" latinLnBrk="0" hangingPunct="0">
              <a:defRPr sz="2000" b="1" kern="1200">
                <a:solidFill>
                  <a:schemeClr val="tx1"/>
                </a:solidFill>
                <a:latin typeface="Arial" panose="020B0604020202020204" pitchFamily="34" charset="0"/>
                <a:ea typeface="+mn-ea"/>
                <a:cs typeface="+mn-cs"/>
              </a:defRPr>
            </a:lvl2pPr>
            <a:lvl3pPr marL="857250" indent="-171450" algn="l" defTabSz="1031626" rtl="0" eaLnBrk="0" latinLnBrk="0" hangingPunct="0">
              <a:defRPr sz="2000" b="1" kern="1200">
                <a:solidFill>
                  <a:schemeClr val="tx1"/>
                </a:solidFill>
                <a:latin typeface="Arial" panose="020B0604020202020204" pitchFamily="34" charset="0"/>
                <a:ea typeface="+mn-ea"/>
                <a:cs typeface="+mn-cs"/>
              </a:defRPr>
            </a:lvl3pPr>
            <a:lvl4pPr marL="1200150" indent="-171450" algn="l" defTabSz="1031626" rtl="0" eaLnBrk="0" latinLnBrk="0" hangingPunct="0">
              <a:defRPr sz="2000" b="1" kern="1200">
                <a:solidFill>
                  <a:schemeClr val="tx1"/>
                </a:solidFill>
                <a:latin typeface="Arial" panose="020B0604020202020204" pitchFamily="34" charset="0"/>
                <a:ea typeface="+mn-ea"/>
                <a:cs typeface="+mn-cs"/>
              </a:defRPr>
            </a:lvl4pPr>
            <a:lvl5pPr marL="1543050" indent="-171450" algn="l" defTabSz="1031626" rtl="0" eaLnBrk="0" latinLnBrk="0" hangingPunct="0">
              <a:defRPr sz="2000" b="1" kern="1200">
                <a:solidFill>
                  <a:schemeClr val="tx1"/>
                </a:solidFill>
                <a:latin typeface="Arial" panose="020B0604020202020204" pitchFamily="34" charset="0"/>
                <a:ea typeface="+mn-ea"/>
                <a:cs typeface="+mn-cs"/>
              </a:defRPr>
            </a:lvl5pPr>
            <a:lvl6pPr marL="1885950" indent="-171450" algn="l" defTabSz="68461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6pPr>
            <a:lvl7pPr marL="2228850" indent="-171450" algn="l" defTabSz="68461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7pPr>
            <a:lvl8pPr marL="2571750" indent="-171450" algn="l" defTabSz="68461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8pPr>
            <a:lvl9pPr marL="2914650" indent="-171450" algn="l" defTabSz="684610" rtl="0" eaLnBrk="0" fontAlgn="base" latinLnBrk="0" hangingPunct="0">
              <a:spcBef>
                <a:spcPct val="0"/>
              </a:spcBef>
              <a:spcAft>
                <a:spcPct val="0"/>
              </a:spcAft>
              <a:defRPr sz="2000" b="1" kern="1200">
                <a:solidFill>
                  <a:schemeClr val="tx1"/>
                </a:solidFill>
                <a:latin typeface="Arial" panose="020B0604020202020204" pitchFamily="34" charset="0"/>
                <a:ea typeface="+mn-ea"/>
                <a:cs typeface="+mn-cs"/>
              </a:defRPr>
            </a:lvl9pPr>
          </a:lstStyle>
          <a:p>
            <a:pPr eaLnBrk="1" hangingPunct="1"/>
            <a:fld id="{36CF3925-2707-46A5-8504-3A6EF9FC7A92}" type="slidenum">
              <a:rPr lang="en-US" altLang="cs-CZ" sz="2667" b="0">
                <a:solidFill>
                  <a:srgbClr val="7F7F7F"/>
                </a:solidFill>
                <a:latin typeface="Roboto light"/>
              </a:rPr>
              <a:pPr eaLnBrk="1" hangingPunct="1"/>
              <a:t>2</a:t>
            </a:fld>
            <a:endParaRPr lang="en-US" altLang="cs-CZ" sz="2667" b="0">
              <a:solidFill>
                <a:srgbClr val="7F7F7F"/>
              </a:solidFill>
              <a:latin typeface="Roboto light"/>
            </a:endParaRPr>
          </a:p>
        </p:txBody>
      </p:sp>
      <p:sp>
        <p:nvSpPr>
          <p:cNvPr id="10" name="Slide Number Placeholder 3"/>
          <p:cNvSpPr txBox="1">
            <a:spLocks/>
          </p:cNvSpPr>
          <p:nvPr/>
        </p:nvSpPr>
        <p:spPr bwMode="auto">
          <a:xfrm>
            <a:off x="11471275" y="6257925"/>
            <a:ext cx="431800" cy="38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b="1">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b="1">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b="1">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fld id="{0949A47A-39E0-4E63-ACEC-CF649CC05BA8}" type="slidenum">
              <a:rPr lang="en-US" altLang="cs-CZ" sz="1000" b="0">
                <a:solidFill>
                  <a:srgbClr val="7F7F7F"/>
                </a:solidFill>
                <a:latin typeface="Roboto light"/>
                <a:ea typeface="Roboto light"/>
                <a:cs typeface="Roboto light"/>
              </a:rPr>
              <a:pPr algn="ctr" eaLnBrk="1" hangingPunct="1"/>
              <a:t>2</a:t>
            </a:fld>
            <a:endParaRPr lang="en-US" altLang="cs-CZ" sz="1000" b="0">
              <a:solidFill>
                <a:srgbClr val="7F7F7F"/>
              </a:solidFill>
              <a:latin typeface="Roboto light"/>
              <a:ea typeface="Roboto light"/>
              <a:cs typeface="Roboto light"/>
            </a:endParaRPr>
          </a:p>
        </p:txBody>
      </p:sp>
      <p:sp>
        <p:nvSpPr>
          <p:cNvPr id="11" name="Rectangle 32"/>
          <p:cNvSpPr/>
          <p:nvPr/>
        </p:nvSpPr>
        <p:spPr>
          <a:xfrm>
            <a:off x="10098088" y="1"/>
            <a:ext cx="2093912" cy="280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endParaRPr lang="en-US" sz="2000"/>
          </a:p>
        </p:txBody>
      </p:sp>
      <p:sp>
        <p:nvSpPr>
          <p:cNvPr id="12" name="Rectangle 32"/>
          <p:cNvSpPr/>
          <p:nvPr/>
        </p:nvSpPr>
        <p:spPr>
          <a:xfrm>
            <a:off x="10098088" y="1654175"/>
            <a:ext cx="2093912" cy="2809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endParaRPr lang="en-US" sz="2000"/>
          </a:p>
        </p:txBody>
      </p:sp>
      <p:pic>
        <p:nvPicPr>
          <p:cNvPr id="13" name="Obrázek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088" y="280988"/>
            <a:ext cx="2093912"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8088" y="1935163"/>
            <a:ext cx="2093912"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2"/>
          <p:cNvSpPr/>
          <p:nvPr/>
        </p:nvSpPr>
        <p:spPr>
          <a:xfrm>
            <a:off x="10098088" y="5038726"/>
            <a:ext cx="2093912" cy="282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endParaRPr lang="en-US" sz="2000">
              <a:solidFill>
                <a:schemeClr val="accent3"/>
              </a:solidFill>
            </a:endParaRPr>
          </a:p>
        </p:txBody>
      </p:sp>
    </p:spTree>
    <p:extLst>
      <p:ext uri="{BB962C8B-B14F-4D97-AF65-F5344CB8AC3E}">
        <p14:creationId xmlns:p14="http://schemas.microsoft.com/office/powerpoint/2010/main" val="3249790433"/>
      </p:ext>
    </p:extLst>
  </p:cSld>
  <p:clrMapOvr>
    <a:masterClrMapping/>
  </p:clrMapOvr>
  <p:transition spd="slow" advTm="10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954E67"/>
            </a:solidFill>
          </a:ln>
        </p:spPr>
        <p:style>
          <a:lnRef idx="1">
            <a:schemeClr val="accent1"/>
          </a:lnRef>
          <a:fillRef idx="0">
            <a:schemeClr val="accent1"/>
          </a:fillRef>
          <a:effectRef idx="0">
            <a:schemeClr val="accent1"/>
          </a:effectRef>
          <a:fontRef idx="minor">
            <a:schemeClr val="tx1"/>
          </a:fontRef>
        </p:style>
      </p:cxnSp>
      <p:sp>
        <p:nvSpPr>
          <p:cNvPr id="8" name="Obdélník 7">
            <a:extLst>
              <a:ext uri="{FF2B5EF4-FFF2-40B4-BE49-F238E27FC236}">
                <a16:creationId xmlns:a16="http://schemas.microsoft.com/office/drawing/2014/main" id="{3D50FD0E-9799-432A-979E-AC87F1207CB2}"/>
              </a:ext>
            </a:extLst>
          </p:cNvPr>
          <p:cNvSpPr/>
          <p:nvPr/>
        </p:nvSpPr>
        <p:spPr>
          <a:xfrm>
            <a:off x="4200190" y="1418936"/>
            <a:ext cx="6627302" cy="3785652"/>
          </a:xfrm>
          <a:prstGeom prst="rect">
            <a:avLst/>
          </a:prstGeom>
        </p:spPr>
        <p:txBody>
          <a:bodyPr wrap="square">
            <a:spAutoFit/>
          </a:bodyPr>
          <a:lstStyle/>
          <a:p>
            <a:r>
              <a:rPr lang="cs-CZ" sz="2000" dirty="0"/>
              <a:t>„hodně peněz do Moldavska přichází ze zahraničí od Moldavanů, kteří tam pracují a posílají peníze domů. Na tom teď stojí moldavská ekonomika. Pokud potřebujete, aby místní ekonomika fungovala, musíte v zemi udržet práceschopné obyvatelstvo.“ Pokud mladá generace odjede za prací do zahraničí, ekonomická situace se dle respondentů nemůže zlepšit. </a:t>
            </a:r>
          </a:p>
          <a:p>
            <a:endParaRPr lang="cs-CZ" sz="2000" dirty="0"/>
          </a:p>
          <a:p>
            <a:r>
              <a:rPr lang="cs-CZ" sz="2000" dirty="0"/>
              <a:t>„kdo byl v zahraničí, tak skoro každý by tam chtěl zůstat. Mění se mentalita, způsob chování, člověk vnímá život úplně jinak. Hodně lidí se ptá, pokud se vrátím do Moldavska, co mě tam čeká? Lepší život? Asi těžko.“ </a:t>
            </a:r>
          </a:p>
        </p:txBody>
      </p:sp>
      <p:pic>
        <p:nvPicPr>
          <p:cNvPr id="12290" name="Picture 2" descr="Výsledek obrázku pro moldovan people">
            <a:extLst>
              <a:ext uri="{FF2B5EF4-FFF2-40B4-BE49-F238E27FC236}">
                <a16:creationId xmlns:a16="http://schemas.microsoft.com/office/drawing/2014/main" id="{0835CC14-E084-455E-9703-FC1B3CAFB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33" y="2325249"/>
            <a:ext cx="3305261" cy="220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74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954E67"/>
            </a:solidFill>
          </a:ln>
        </p:spPr>
        <p:style>
          <a:lnRef idx="1">
            <a:schemeClr val="accent1"/>
          </a:lnRef>
          <a:fillRef idx="0">
            <a:schemeClr val="accent1"/>
          </a:fillRef>
          <a:effectRef idx="0">
            <a:schemeClr val="accent1"/>
          </a:effectRef>
          <a:fontRef idx="minor">
            <a:schemeClr val="tx1"/>
          </a:fontRef>
        </p:style>
      </p:cxnSp>
      <p:pic>
        <p:nvPicPr>
          <p:cNvPr id="6" name="Zástupný symbol obrázku 5" descr="Obsah obrázku budova, exteriér, zeď, osoba&#10;&#10;Popis byl vytvořen automaticky">
            <a:extLst>
              <a:ext uri="{FF2B5EF4-FFF2-40B4-BE49-F238E27FC236}">
                <a16:creationId xmlns:a16="http://schemas.microsoft.com/office/drawing/2014/main" id="{38A5DB95-EEA4-40D1-AF83-B00D373E329D}"/>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13882" b="13882"/>
          <a:stretch>
            <a:fillRect/>
          </a:stretch>
        </p:blipFill>
        <p:spPr>
          <a:xfrm>
            <a:off x="607461" y="1768566"/>
            <a:ext cx="2911594" cy="3174670"/>
          </a:xfrm>
          <a:prstGeom prst="rect">
            <a:avLst/>
          </a:prstGeom>
        </p:spPr>
      </p:pic>
      <p:sp>
        <p:nvSpPr>
          <p:cNvPr id="5" name="Obdélník 4">
            <a:extLst>
              <a:ext uri="{FF2B5EF4-FFF2-40B4-BE49-F238E27FC236}">
                <a16:creationId xmlns:a16="http://schemas.microsoft.com/office/drawing/2014/main" id="{732CDB3B-550F-4E10-BEAA-D98E4E248AD1}"/>
              </a:ext>
            </a:extLst>
          </p:cNvPr>
          <p:cNvSpPr/>
          <p:nvPr/>
        </p:nvSpPr>
        <p:spPr>
          <a:xfrm>
            <a:off x="4085439" y="2067187"/>
            <a:ext cx="7446566" cy="3046988"/>
          </a:xfrm>
          <a:prstGeom prst="rect">
            <a:avLst/>
          </a:prstGeom>
        </p:spPr>
        <p:txBody>
          <a:bodyPr wrap="square">
            <a:spAutoFit/>
          </a:bodyPr>
          <a:lstStyle/>
          <a:p>
            <a:pPr marL="457189" indent="-457189">
              <a:buFont typeface="Wingdings" panose="05000000000000000000" pitchFamily="2" charset="2"/>
              <a:buChar char="§"/>
            </a:pPr>
            <a:r>
              <a:rPr lang="cs-CZ" sz="2400" dirty="0"/>
              <a:t>Hlavními destinacemi migrantů jsou Rusko, Itálie, Rumunsko, Řecko, Portugalsko, Španělsko ale i Česká republika. </a:t>
            </a:r>
          </a:p>
          <a:p>
            <a:pPr marL="457189" indent="-457189">
              <a:buFont typeface="Wingdings" panose="05000000000000000000" pitchFamily="2" charset="2"/>
              <a:buChar char="§"/>
            </a:pPr>
            <a:endParaRPr lang="cs-CZ" sz="2400" dirty="0"/>
          </a:p>
          <a:p>
            <a:pPr marL="457189" indent="-457189">
              <a:buFont typeface="Wingdings" panose="05000000000000000000" pitchFamily="2" charset="2"/>
              <a:buChar char="§"/>
            </a:pPr>
            <a:r>
              <a:rPr lang="cs-CZ" sz="2400" dirty="0"/>
              <a:t>Tito lidé opouštějí své rodiny a děti za vidinou lepší budoucnosti v zahraničí. V zemi zůstávají hlavně děti a staří lidé.</a:t>
            </a:r>
            <a:endParaRPr lang="en-US" sz="2400" dirty="0"/>
          </a:p>
          <a:p>
            <a:pPr marL="457189" indent="-457189">
              <a:buFont typeface="Wingdings" panose="05000000000000000000" pitchFamily="2" charset="2"/>
              <a:buChar char="§"/>
            </a:pPr>
            <a:endParaRPr lang="en-US" sz="2400" dirty="0"/>
          </a:p>
        </p:txBody>
      </p:sp>
      <p:sp>
        <p:nvSpPr>
          <p:cNvPr id="7" name="Zástupný symbol pro text 1">
            <a:extLst>
              <a:ext uri="{FF2B5EF4-FFF2-40B4-BE49-F238E27FC236}">
                <a16:creationId xmlns:a16="http://schemas.microsoft.com/office/drawing/2014/main" id="{BE166DD4-6C68-45A2-81FB-18138C297A88}"/>
              </a:ext>
            </a:extLst>
          </p:cNvPr>
          <p:cNvSpPr txBox="1">
            <a:spLocks/>
          </p:cNvSpPr>
          <p:nvPr/>
        </p:nvSpPr>
        <p:spPr>
          <a:xfrm>
            <a:off x="2156289" y="998812"/>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3200" b="1" cap="all" dirty="0"/>
              <a:t>Destinace migrantů</a:t>
            </a:r>
          </a:p>
        </p:txBody>
      </p:sp>
    </p:spTree>
    <p:extLst>
      <p:ext uri="{BB962C8B-B14F-4D97-AF65-F5344CB8AC3E}">
        <p14:creationId xmlns:p14="http://schemas.microsoft.com/office/powerpoint/2010/main" val="319242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 2"/>
          <p:cNvGraphicFramePr>
            <a:graphicFrameLocks/>
          </p:cNvGraphicFramePr>
          <p:nvPr>
            <p:extLst>
              <p:ext uri="{D42A27DB-BD31-4B8C-83A1-F6EECF244321}">
                <p14:modId xmlns:p14="http://schemas.microsoft.com/office/powerpoint/2010/main" val="559093786"/>
              </p:ext>
            </p:extLst>
          </p:nvPr>
        </p:nvGraphicFramePr>
        <p:xfrm>
          <a:off x="1785257" y="769258"/>
          <a:ext cx="8665029" cy="5148944"/>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text 1">
            <a:extLst>
              <a:ext uri="{FF2B5EF4-FFF2-40B4-BE49-F238E27FC236}">
                <a16:creationId xmlns:a16="http://schemas.microsoft.com/office/drawing/2014/main" id="{BE166DD4-6C68-45A2-81FB-18138C297A88}"/>
              </a:ext>
            </a:extLst>
          </p:cNvPr>
          <p:cNvSpPr txBox="1">
            <a:spLocks/>
          </p:cNvSpPr>
          <p:nvPr/>
        </p:nvSpPr>
        <p:spPr>
          <a:xfrm>
            <a:off x="283946" y="200526"/>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3200" b="1" cap="all" dirty="0" smtClean="0"/>
              <a:t>Migranti v </a:t>
            </a:r>
            <a:r>
              <a:rPr lang="cs-CZ" sz="3200" b="1" cap="all" dirty="0" err="1" smtClean="0"/>
              <a:t>čr</a:t>
            </a:r>
            <a:endParaRPr lang="cs-CZ" sz="3200" b="1" cap="all" dirty="0"/>
          </a:p>
        </p:txBody>
      </p:sp>
    </p:spTree>
    <p:extLst>
      <p:ext uri="{BB962C8B-B14F-4D97-AF65-F5344CB8AC3E}">
        <p14:creationId xmlns:p14="http://schemas.microsoft.com/office/powerpoint/2010/main" val="42297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5A9FE8"/>
            </a:solidFill>
          </a:ln>
        </p:spPr>
        <p:style>
          <a:lnRef idx="1">
            <a:schemeClr val="accent1"/>
          </a:lnRef>
          <a:fillRef idx="0">
            <a:schemeClr val="accent1"/>
          </a:fillRef>
          <a:effectRef idx="0">
            <a:schemeClr val="accent1"/>
          </a:effectRef>
          <a:fontRef idx="minor">
            <a:schemeClr val="tx1"/>
          </a:fontRef>
        </p:style>
      </p:cxnSp>
      <p:pic>
        <p:nvPicPr>
          <p:cNvPr id="3" name="Zástupný symbol obrázku 2">
            <a:extLst>
              <a:ext uri="{FF2B5EF4-FFF2-40B4-BE49-F238E27FC236}">
                <a16:creationId xmlns:a16="http://schemas.microsoft.com/office/drawing/2014/main" id="{D166AB35-D94C-4106-8DF3-513747E83483}"/>
              </a:ext>
            </a:extLst>
          </p:cNvPr>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19525" r="19525"/>
          <a:stretch>
            <a:fillRect/>
          </a:stretch>
        </p:blipFill>
        <p:spPr>
          <a:xfrm>
            <a:off x="625933" y="1919509"/>
            <a:ext cx="2761388" cy="301283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Obdélník 4">
            <a:extLst>
              <a:ext uri="{FF2B5EF4-FFF2-40B4-BE49-F238E27FC236}">
                <a16:creationId xmlns:a16="http://schemas.microsoft.com/office/drawing/2014/main" id="{BC4A4AAD-DF8D-4708-9F30-B17D1E7E8FEC}"/>
              </a:ext>
            </a:extLst>
          </p:cNvPr>
          <p:cNvSpPr/>
          <p:nvPr/>
        </p:nvSpPr>
        <p:spPr>
          <a:xfrm>
            <a:off x="4047667" y="1919509"/>
            <a:ext cx="7518400" cy="2882840"/>
          </a:xfrm>
          <a:prstGeom prst="rect">
            <a:avLst/>
          </a:prstGeom>
        </p:spPr>
        <p:txBody>
          <a:bodyPr wrap="square">
            <a:spAutoFit/>
          </a:bodyPr>
          <a:lstStyle/>
          <a:p>
            <a:pPr marL="457189" indent="-457189" algn="just">
              <a:spcBef>
                <a:spcPts val="1600"/>
              </a:spcBef>
              <a:buFont typeface="Wingdings" panose="05000000000000000000" pitchFamily="2" charset="2"/>
              <a:buChar char="§"/>
            </a:pPr>
            <a:r>
              <a:rPr lang="cs-CZ" sz="2400" dirty="0">
                <a:ea typeface="Times New Roman" panose="02020603050405020304" pitchFamily="18" charset="0"/>
                <a:cs typeface="Times New Roman" panose="02020603050405020304" pitchFamily="18" charset="0"/>
              </a:rPr>
              <a:t>Muži z chudších venkovských domácností migrují nejčastěji do Ruska (jedná se o </a:t>
            </a:r>
            <a:r>
              <a:rPr lang="cs-CZ" sz="2400" b="1" dirty="0">
                <a:ea typeface="Times New Roman" panose="02020603050405020304" pitchFamily="18" charset="0"/>
                <a:cs typeface="Times New Roman" panose="02020603050405020304" pitchFamily="18" charset="0"/>
              </a:rPr>
              <a:t>sezonní migraci</a:t>
            </a:r>
            <a:r>
              <a:rPr lang="cs-CZ" sz="2400" dirty="0">
                <a:ea typeface="Times New Roman" panose="02020603050405020304" pitchFamily="18" charset="0"/>
                <a:cs typeface="Times New Roman" panose="02020603050405020304" pitchFamily="18" charset="0"/>
              </a:rPr>
              <a:t>) nebo jiných Společenství nezávislých států  států a pracují na stavbě</a:t>
            </a:r>
            <a:r>
              <a:rPr lang="en-GB" sz="2400" dirty="0">
                <a:ea typeface="Times New Roman" panose="02020603050405020304" pitchFamily="18" charset="0"/>
                <a:cs typeface="Times New Roman" panose="02020603050405020304" pitchFamily="18" charset="0"/>
              </a:rPr>
              <a:t> </a:t>
            </a:r>
            <a:r>
              <a:rPr lang="en-GB" sz="1600" dirty="0">
                <a:ea typeface="Times New Roman" panose="02020603050405020304" pitchFamily="18" charset="0"/>
                <a:cs typeface="Times New Roman" panose="02020603050405020304" pitchFamily="18" charset="0"/>
              </a:rPr>
              <a:t>(Ruggiero, 2005). </a:t>
            </a:r>
            <a:endParaRPr lang="cs-CZ" sz="1600" dirty="0">
              <a:ea typeface="Times New Roman" panose="02020603050405020304" pitchFamily="18" charset="0"/>
              <a:cs typeface="Times New Roman" panose="02020603050405020304" pitchFamily="18" charset="0"/>
            </a:endParaRPr>
          </a:p>
          <a:p>
            <a:pPr marL="457189" indent="-457189" algn="just">
              <a:spcBef>
                <a:spcPts val="1600"/>
              </a:spcBef>
              <a:buFont typeface="Wingdings" panose="05000000000000000000" pitchFamily="2" charset="2"/>
              <a:buChar char="§"/>
            </a:pPr>
            <a:r>
              <a:rPr lang="cs-CZ" sz="2400" dirty="0">
                <a:ea typeface="Times New Roman" panose="02020603050405020304" pitchFamily="18" charset="0"/>
                <a:cs typeface="Times New Roman" panose="02020603050405020304" pitchFamily="18" charset="0"/>
              </a:rPr>
              <a:t>Chudé venkovské domácnosti nejsou často schopné financovat přechod do zemí EU a namísto toho posílají migranty do Ruska či SNS </a:t>
            </a:r>
            <a:r>
              <a:rPr lang="en-GB" sz="1600" dirty="0">
                <a:ea typeface="Times New Roman" panose="02020603050405020304" pitchFamily="18" charset="0"/>
                <a:cs typeface="Times New Roman" panose="02020603050405020304" pitchFamily="18" charset="0"/>
              </a:rPr>
              <a:t>(Munteanu, 2005). </a:t>
            </a:r>
            <a:endParaRPr lang="cs-CZ" sz="1600" dirty="0">
              <a:ea typeface="Times New Roman" panose="02020603050405020304" pitchFamily="18" charset="0"/>
              <a:cs typeface="Times New Roman" panose="02020603050405020304" pitchFamily="18" charset="0"/>
            </a:endParaRPr>
          </a:p>
        </p:txBody>
      </p:sp>
      <p:sp>
        <p:nvSpPr>
          <p:cNvPr id="6" name="Zástupný symbol pro text 1">
            <a:extLst>
              <a:ext uri="{FF2B5EF4-FFF2-40B4-BE49-F238E27FC236}">
                <a16:creationId xmlns:a16="http://schemas.microsoft.com/office/drawing/2014/main" id="{3A4310E1-1411-4174-98CC-AA86783820CD}"/>
              </a:ext>
            </a:extLst>
          </p:cNvPr>
          <p:cNvSpPr txBox="1">
            <a:spLocks/>
          </p:cNvSpPr>
          <p:nvPr/>
        </p:nvSpPr>
        <p:spPr>
          <a:xfrm>
            <a:off x="2231790" y="818800"/>
            <a:ext cx="10905239" cy="304623"/>
          </a:xfrm>
          <a:prstGeom prst="rect">
            <a:avLst/>
          </a:prstGeom>
        </p:spPr>
        <p:txBody>
          <a:bodyPr>
            <a:no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0" indent="0" algn="ctr">
              <a:buNone/>
            </a:pPr>
            <a:r>
              <a:rPr lang="cs-CZ" sz="3200" b="1" cap="all" dirty="0">
                <a:solidFill>
                  <a:schemeClr val="tx1"/>
                </a:solidFill>
              </a:rPr>
              <a:t>Destinace migrantů</a:t>
            </a:r>
          </a:p>
        </p:txBody>
      </p:sp>
    </p:spTree>
    <p:extLst>
      <p:ext uri="{BB962C8B-B14F-4D97-AF65-F5344CB8AC3E}">
        <p14:creationId xmlns:p14="http://schemas.microsoft.com/office/powerpoint/2010/main" val="2366006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A0A352"/>
            </a:solidFill>
          </a:ln>
        </p:spPr>
        <p:style>
          <a:lnRef idx="1">
            <a:schemeClr val="accent1"/>
          </a:lnRef>
          <a:fillRef idx="0">
            <a:schemeClr val="accent1"/>
          </a:fillRef>
          <a:effectRef idx="0">
            <a:schemeClr val="accent1"/>
          </a:effectRef>
          <a:fontRef idx="minor">
            <a:schemeClr val="tx1"/>
          </a:fontRef>
        </p:style>
      </p:cxnSp>
      <p:pic>
        <p:nvPicPr>
          <p:cNvPr id="3" name="Obrázek 2" descr="Obsah obrázku exteriér, strom, osoba, tráva&#10;&#10;Popis byl vytvořen automaticky">
            <a:extLst>
              <a:ext uri="{FF2B5EF4-FFF2-40B4-BE49-F238E27FC236}">
                <a16:creationId xmlns:a16="http://schemas.microsoft.com/office/drawing/2014/main" id="{CDD7C7CA-40FD-42CA-A7D1-2530A83B5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42" y="2303530"/>
            <a:ext cx="3298458" cy="2473844"/>
          </a:xfrm>
          <a:prstGeom prst="rect">
            <a:avLst/>
          </a:prstGeom>
        </p:spPr>
      </p:pic>
      <p:sp>
        <p:nvSpPr>
          <p:cNvPr id="5" name="Obdélník 4">
            <a:extLst>
              <a:ext uri="{FF2B5EF4-FFF2-40B4-BE49-F238E27FC236}">
                <a16:creationId xmlns:a16="http://schemas.microsoft.com/office/drawing/2014/main" id="{F7E9AA13-E6FC-4E55-A4FF-77BB5CB7BAF9}"/>
              </a:ext>
            </a:extLst>
          </p:cNvPr>
          <p:cNvSpPr/>
          <p:nvPr/>
        </p:nvSpPr>
        <p:spPr>
          <a:xfrm>
            <a:off x="4180113" y="2303530"/>
            <a:ext cx="6995885" cy="3416320"/>
          </a:xfrm>
          <a:prstGeom prst="rect">
            <a:avLst/>
          </a:prstGeom>
        </p:spPr>
        <p:txBody>
          <a:bodyPr wrap="square">
            <a:spAutoFit/>
          </a:bodyPr>
          <a:lstStyle/>
          <a:p>
            <a:pPr marL="457189" indent="-457189" algn="just">
              <a:spcBef>
                <a:spcPts val="1600"/>
              </a:spcBef>
              <a:buFont typeface="Wingdings" panose="05000000000000000000" pitchFamily="2" charset="2"/>
              <a:buChar char="§"/>
            </a:pPr>
            <a:r>
              <a:rPr lang="cs-CZ" sz="2400" dirty="0">
                <a:ea typeface="Times New Roman" panose="02020603050405020304" pitchFamily="18" charset="0"/>
                <a:cs typeface="Times New Roman" panose="02020603050405020304" pitchFamily="18" charset="0"/>
              </a:rPr>
              <a:t>Ženy z bohatších a vzdělanějších městských domácností migrují převážně do Itálie a Španělska, kde pracují v domácnostech, zdravotní péči či turismu </a:t>
            </a:r>
            <a:r>
              <a:rPr lang="en-GB" sz="1100" dirty="0">
                <a:ea typeface="Times New Roman" panose="02020603050405020304" pitchFamily="18" charset="0"/>
                <a:cs typeface="Times New Roman" panose="02020603050405020304" pitchFamily="18" charset="0"/>
              </a:rPr>
              <a:t>(Ruggiero, 2005).</a:t>
            </a:r>
            <a:endParaRPr lang="cs-CZ" sz="1100" dirty="0">
              <a:ea typeface="Times New Roman" panose="02020603050405020304" pitchFamily="18" charset="0"/>
              <a:cs typeface="Times New Roman" panose="02020603050405020304" pitchFamily="18" charset="0"/>
            </a:endParaRPr>
          </a:p>
          <a:p>
            <a:pPr marL="457189" indent="-457189" algn="just">
              <a:spcBef>
                <a:spcPts val="1600"/>
              </a:spcBef>
              <a:buFont typeface="Wingdings" panose="05000000000000000000" pitchFamily="2" charset="2"/>
              <a:buChar char="§"/>
            </a:pPr>
            <a:r>
              <a:rPr lang="cs-CZ" sz="2400" dirty="0">
                <a:ea typeface="Times New Roman" panose="02020603050405020304" pitchFamily="18" charset="0"/>
                <a:cs typeface="Times New Roman" panose="02020603050405020304" pitchFamily="18" charset="0"/>
              </a:rPr>
              <a:t>Migranti z </a:t>
            </a:r>
            <a:r>
              <a:rPr lang="cs-CZ" sz="2400" dirty="0" err="1">
                <a:ea typeface="Times New Roman" panose="02020603050405020304" pitchFamily="18" charset="0"/>
                <a:cs typeface="Times New Roman" panose="02020603050405020304" pitchFamily="18" charset="0"/>
              </a:rPr>
              <a:t>městkých</a:t>
            </a:r>
            <a:r>
              <a:rPr lang="cs-CZ" sz="2400" dirty="0">
                <a:ea typeface="Times New Roman" panose="02020603050405020304" pitchFamily="18" charset="0"/>
                <a:cs typeface="Times New Roman" panose="02020603050405020304" pitchFamily="18" charset="0"/>
              </a:rPr>
              <a:t> </a:t>
            </a:r>
            <a:r>
              <a:rPr lang="cs-CZ" sz="2400" dirty="0" err="1">
                <a:ea typeface="Times New Roman" panose="02020603050405020304" pitchFamily="18" charset="0"/>
                <a:cs typeface="Times New Roman" panose="02020603050405020304" pitchFamily="18" charset="0"/>
              </a:rPr>
              <a:t>domáctností</a:t>
            </a:r>
            <a:r>
              <a:rPr lang="cs-CZ" sz="2400" dirty="0">
                <a:ea typeface="Times New Roman" panose="02020603050405020304" pitchFamily="18" charset="0"/>
                <a:cs typeface="Times New Roman" panose="02020603050405020304" pitchFamily="18" charset="0"/>
              </a:rPr>
              <a:t> se uchylují častěji k dlouhodobé migraci</a:t>
            </a:r>
            <a:r>
              <a:rPr lang="en-GB" sz="2400" dirty="0">
                <a:ea typeface="Times New Roman" panose="02020603050405020304" pitchFamily="18" charset="0"/>
                <a:cs typeface="Times New Roman" panose="02020603050405020304" pitchFamily="18" charset="0"/>
              </a:rPr>
              <a:t> </a:t>
            </a:r>
            <a:r>
              <a:rPr lang="en-GB" sz="1100" dirty="0">
                <a:ea typeface="Times New Roman" panose="02020603050405020304" pitchFamily="18" charset="0"/>
                <a:cs typeface="Times New Roman" panose="02020603050405020304" pitchFamily="18" charset="0"/>
              </a:rPr>
              <a:t>(Pinger,2010; </a:t>
            </a:r>
            <a:r>
              <a:rPr lang="en-GB" sz="1100" dirty="0" err="1">
                <a:ea typeface="Times New Roman" panose="02020603050405020304" pitchFamily="18" charset="0"/>
                <a:cs typeface="Times New Roman" panose="02020603050405020304" pitchFamily="18" charset="0"/>
              </a:rPr>
              <a:t>Borodak</a:t>
            </a:r>
            <a:r>
              <a:rPr lang="en-GB" sz="1100" dirty="0">
                <a:ea typeface="Times New Roman" panose="02020603050405020304" pitchFamily="18" charset="0"/>
                <a:cs typeface="Times New Roman" panose="02020603050405020304" pitchFamily="18" charset="0"/>
              </a:rPr>
              <a:t> and Piracha,2010) </a:t>
            </a:r>
            <a:endParaRPr lang="cs-CZ" sz="1100" dirty="0">
              <a:ea typeface="Times New Roman" panose="02020603050405020304" pitchFamily="18" charset="0"/>
              <a:cs typeface="Times New Roman" panose="02020603050405020304" pitchFamily="18" charset="0"/>
            </a:endParaRPr>
          </a:p>
          <a:p>
            <a:pPr marL="457189" indent="-457189" algn="just">
              <a:spcBef>
                <a:spcPts val="1600"/>
              </a:spcBef>
              <a:buFont typeface="Wingdings" panose="05000000000000000000" pitchFamily="2" charset="2"/>
              <a:buChar char="§"/>
            </a:pP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a:p>
            <a:pPr marL="457189" indent="-457189" algn="just">
              <a:spcBef>
                <a:spcPts val="1600"/>
              </a:spcBef>
              <a:buFont typeface="Wingdings" panose="05000000000000000000" pitchFamily="2" charset="2"/>
              <a:buChar char="§"/>
            </a:pPr>
            <a:endParaRPr lang="cs-CZ"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Zástupný symbol pro text 1">
            <a:extLst>
              <a:ext uri="{FF2B5EF4-FFF2-40B4-BE49-F238E27FC236}">
                <a16:creationId xmlns:a16="http://schemas.microsoft.com/office/drawing/2014/main" id="{85DD5FD8-7DFD-4D0B-ABFD-2EBD42C9D21B}"/>
              </a:ext>
            </a:extLst>
          </p:cNvPr>
          <p:cNvSpPr txBox="1">
            <a:spLocks/>
          </p:cNvSpPr>
          <p:nvPr/>
        </p:nvSpPr>
        <p:spPr>
          <a:xfrm>
            <a:off x="2336054" y="1138150"/>
            <a:ext cx="10905239" cy="304623"/>
          </a:xfrm>
          <a:prstGeom prst="rect">
            <a:avLst/>
          </a:prstGeom>
        </p:spPr>
        <p:txBody>
          <a:bodyPr>
            <a:no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0" indent="0" algn="ctr">
              <a:buNone/>
            </a:pPr>
            <a:r>
              <a:rPr lang="en-GB" sz="3200" b="1" cap="all" dirty="0" err="1">
                <a:solidFill>
                  <a:schemeClr val="tx1"/>
                </a:solidFill>
              </a:rPr>
              <a:t>Destina</a:t>
            </a:r>
            <a:r>
              <a:rPr lang="cs-CZ" sz="3200" b="1" cap="all" dirty="0" err="1">
                <a:solidFill>
                  <a:schemeClr val="tx1"/>
                </a:solidFill>
              </a:rPr>
              <a:t>ce</a:t>
            </a:r>
            <a:r>
              <a:rPr lang="cs-CZ" sz="3200" b="1" cap="all" dirty="0">
                <a:solidFill>
                  <a:schemeClr val="tx1"/>
                </a:solidFill>
              </a:rPr>
              <a:t> migrantů</a:t>
            </a:r>
          </a:p>
        </p:txBody>
      </p:sp>
    </p:spTree>
    <p:extLst>
      <p:ext uri="{BB962C8B-B14F-4D97-AF65-F5344CB8AC3E}">
        <p14:creationId xmlns:p14="http://schemas.microsoft.com/office/powerpoint/2010/main" val="1142034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E6EC21"/>
            </a:solidFill>
          </a:ln>
        </p:spPr>
        <p:style>
          <a:lnRef idx="1">
            <a:schemeClr val="accent1"/>
          </a:lnRef>
          <a:fillRef idx="0">
            <a:schemeClr val="accent1"/>
          </a:fillRef>
          <a:effectRef idx="0">
            <a:schemeClr val="accent1"/>
          </a:effectRef>
          <a:fontRef idx="minor">
            <a:schemeClr val="tx1"/>
          </a:fontRef>
        </p:style>
      </p:cxnSp>
      <p:pic>
        <p:nvPicPr>
          <p:cNvPr id="16386" name="Picture 2" descr="Výsledek obrázku pro migration MOLDOVA">
            <a:extLst>
              <a:ext uri="{FF2B5EF4-FFF2-40B4-BE49-F238E27FC236}">
                <a16:creationId xmlns:a16="http://schemas.microsoft.com/office/drawing/2014/main" id="{9FC6A12E-2930-4E13-A985-597741F2FE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6" r="22857" b="1"/>
          <a:stretch/>
        </p:blipFill>
        <p:spPr bwMode="auto">
          <a:xfrm>
            <a:off x="354564" y="2393554"/>
            <a:ext cx="2994660" cy="207089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493A64CC-31B8-4848-AD6B-EBEED7869F07}"/>
              </a:ext>
            </a:extLst>
          </p:cNvPr>
          <p:cNvSpPr/>
          <p:nvPr/>
        </p:nvSpPr>
        <p:spPr>
          <a:xfrm>
            <a:off x="4065035" y="794437"/>
            <a:ext cx="8036765" cy="4893647"/>
          </a:xfrm>
          <a:prstGeom prst="rect">
            <a:avLst/>
          </a:prstGeom>
        </p:spPr>
        <p:txBody>
          <a:bodyPr wrap="square">
            <a:spAutoFit/>
          </a:bodyPr>
          <a:lstStyle/>
          <a:p>
            <a:r>
              <a:rPr lang="cs-CZ" sz="2400" b="1" dirty="0"/>
              <a:t>Podle definice Spojených národu (1998): </a:t>
            </a:r>
          </a:p>
          <a:p>
            <a:endParaRPr lang="cs-CZ" sz="2400" dirty="0"/>
          </a:p>
          <a:p>
            <a:r>
              <a:rPr lang="cs-CZ" sz="2400" b="1" dirty="0"/>
              <a:t>Dlouhodobý migrant</a:t>
            </a:r>
          </a:p>
          <a:p>
            <a:r>
              <a:rPr lang="cs-CZ" sz="2400" dirty="0"/>
              <a:t> je osoba, která se přestěhuje do jiné země než je jeho obvyklé bydliště </a:t>
            </a:r>
            <a:r>
              <a:rPr lang="cs-CZ" sz="2400" b="1" dirty="0"/>
              <a:t>po dobu alespoň jednoho roku</a:t>
            </a:r>
            <a:r>
              <a:rPr lang="cs-CZ" sz="2400" dirty="0"/>
              <a:t>, tak, že se jeho nové bydliště stane obvyklým bydlištěm. </a:t>
            </a:r>
          </a:p>
          <a:p>
            <a:endParaRPr lang="cs-CZ" sz="2400" dirty="0"/>
          </a:p>
          <a:p>
            <a:r>
              <a:rPr lang="cs-CZ" sz="2400" b="1" dirty="0"/>
              <a:t>Krátkodobý migrant </a:t>
            </a:r>
          </a:p>
          <a:p>
            <a:r>
              <a:rPr lang="cs-CZ" sz="2400" dirty="0"/>
              <a:t>je osoba, která se přestěhuje do jiné země než je jeho obvyklé bydliště po dobu alespoň </a:t>
            </a:r>
            <a:r>
              <a:rPr lang="cs-CZ" sz="2400" b="1" dirty="0"/>
              <a:t>tří měsíců, ale méně než na jeden rok</a:t>
            </a:r>
            <a:r>
              <a:rPr lang="cs-CZ" sz="2400" dirty="0"/>
              <a:t> s výjimkou případů, kdy migrace je za účelem rekreace, dovolené, návštěv u přátel a příbuzných, služebních cest, léčebným účelem nebo účelem náboženských poutí </a:t>
            </a:r>
            <a:r>
              <a:rPr lang="cs-CZ" sz="1100" dirty="0"/>
              <a:t>(UN, 1998). </a:t>
            </a:r>
          </a:p>
        </p:txBody>
      </p:sp>
    </p:spTree>
    <p:extLst>
      <p:ext uri="{BB962C8B-B14F-4D97-AF65-F5344CB8AC3E}">
        <p14:creationId xmlns:p14="http://schemas.microsoft.com/office/powerpoint/2010/main" val="24383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F0A3EB68-ABDC-46C9-BF31-B65AFEAEF11E}"/>
              </a:ext>
            </a:extLst>
          </p:cNvPr>
          <p:cNvSpPr/>
          <p:nvPr/>
        </p:nvSpPr>
        <p:spPr>
          <a:xfrm>
            <a:off x="280633" y="951987"/>
            <a:ext cx="11049740" cy="1938992"/>
          </a:xfrm>
          <a:prstGeom prst="rect">
            <a:avLst/>
          </a:prstGeom>
        </p:spPr>
        <p:txBody>
          <a:bodyPr wrap="square">
            <a:spAutoFit/>
          </a:bodyPr>
          <a:lstStyle/>
          <a:p>
            <a:r>
              <a:rPr lang="cs-CZ" sz="2400" b="1" dirty="0"/>
              <a:t>Odliv mozků (brain </a:t>
            </a:r>
            <a:r>
              <a:rPr lang="cs-CZ" sz="2400" b="1" dirty="0" err="1"/>
              <a:t>drain</a:t>
            </a:r>
            <a:r>
              <a:rPr lang="cs-CZ" sz="2400" b="1" dirty="0"/>
              <a:t>) a příliv mozků (brain </a:t>
            </a:r>
            <a:r>
              <a:rPr lang="cs-CZ" sz="2400" b="1" dirty="0" err="1"/>
              <a:t>gain</a:t>
            </a:r>
            <a:r>
              <a:rPr lang="cs-CZ" sz="2400" b="1" dirty="0"/>
              <a:t>) </a:t>
            </a:r>
          </a:p>
          <a:p>
            <a:endParaRPr lang="cs-CZ" sz="2400" dirty="0"/>
          </a:p>
          <a:p>
            <a:pPr marL="342900" indent="-342900">
              <a:buFont typeface="Wingdings" panose="05000000000000000000" pitchFamily="2" charset="2"/>
              <a:buChar char="§"/>
            </a:pPr>
            <a:r>
              <a:rPr lang="cs-CZ" sz="2400" dirty="0"/>
              <a:t>Odliv mozků znamená odchod kvalifikovaných jedinců většinou kvůli nedostatku příležitostí či lepším podmínkám. Dopad odlivu mozků na rozvojové země je jedním z nejdiskutovanějších témat v oblasti migrace a rozvoje.</a:t>
            </a:r>
          </a:p>
        </p:txBody>
      </p:sp>
      <p:sp>
        <p:nvSpPr>
          <p:cNvPr id="3" name="Obdélník 2">
            <a:extLst>
              <a:ext uri="{FF2B5EF4-FFF2-40B4-BE49-F238E27FC236}">
                <a16:creationId xmlns:a16="http://schemas.microsoft.com/office/drawing/2014/main" id="{6AB3EC82-265D-4518-B596-AC1FAE911B6F}"/>
              </a:ext>
            </a:extLst>
          </p:cNvPr>
          <p:cNvSpPr/>
          <p:nvPr/>
        </p:nvSpPr>
        <p:spPr>
          <a:xfrm>
            <a:off x="5022010" y="81340"/>
            <a:ext cx="2201245" cy="671851"/>
          </a:xfrm>
          <a:prstGeom prst="rect">
            <a:avLst/>
          </a:prstGeom>
        </p:spPr>
        <p:txBody>
          <a:bodyPr wrap="none">
            <a:spAutoFit/>
          </a:bodyPr>
          <a:lstStyle/>
          <a:p>
            <a:pPr algn="ctr">
              <a:lnSpc>
                <a:spcPct val="150000"/>
              </a:lnSpc>
              <a:spcBef>
                <a:spcPts val="1600"/>
              </a:spcBef>
            </a:pPr>
            <a:r>
              <a:rPr lang="en-GB" sz="2800" b="1" cap="all" dirty="0">
                <a:ea typeface="Times New Roman" panose="02020603050405020304" pitchFamily="18" charset="0"/>
                <a:cs typeface="Times New Roman" panose="02020603050405020304" pitchFamily="18" charset="0"/>
              </a:rPr>
              <a:t>Brain drain</a:t>
            </a:r>
            <a:endParaRPr lang="cs-CZ" sz="2800" cap="all" dirty="0">
              <a:ea typeface="Times New Roman" panose="02020603050405020304" pitchFamily="18" charset="0"/>
              <a:cs typeface="Times New Roman" panose="02020603050405020304" pitchFamily="18" charset="0"/>
            </a:endParaRPr>
          </a:p>
        </p:txBody>
      </p:sp>
      <p:sp>
        <p:nvSpPr>
          <p:cNvPr id="4" name="Obdélník 3">
            <a:extLst>
              <a:ext uri="{FF2B5EF4-FFF2-40B4-BE49-F238E27FC236}">
                <a16:creationId xmlns:a16="http://schemas.microsoft.com/office/drawing/2014/main" id="{8E39282E-8523-4F18-AD2E-63904EF01D6D}"/>
              </a:ext>
            </a:extLst>
          </p:cNvPr>
          <p:cNvSpPr/>
          <p:nvPr/>
        </p:nvSpPr>
        <p:spPr>
          <a:xfrm>
            <a:off x="280633" y="3084529"/>
            <a:ext cx="11684000" cy="830997"/>
          </a:xfrm>
          <a:prstGeom prst="rect">
            <a:avLst/>
          </a:prstGeom>
        </p:spPr>
        <p:txBody>
          <a:bodyPr wrap="square">
            <a:spAutoFit/>
          </a:bodyPr>
          <a:lstStyle/>
          <a:p>
            <a:pPr marL="457189" indent="-457189" algn="just">
              <a:spcBef>
                <a:spcPts val="1600"/>
              </a:spcBef>
              <a:buFont typeface="Wingdings" panose="05000000000000000000" pitchFamily="2" charset="2"/>
              <a:buChar char="§"/>
            </a:pPr>
            <a:r>
              <a:rPr lang="en-GB" sz="2400" dirty="0" err="1">
                <a:ea typeface="Times New Roman" panose="02020603050405020304" pitchFamily="18" charset="0"/>
                <a:cs typeface="Times New Roman" panose="02020603050405020304" pitchFamily="18" charset="0"/>
              </a:rPr>
              <a:t>Odhaduje</a:t>
            </a:r>
            <a:r>
              <a:rPr lang="en-GB" sz="2400" dirty="0">
                <a:ea typeface="Times New Roman" panose="02020603050405020304" pitchFamily="18" charset="0"/>
                <a:cs typeface="Times New Roman" panose="02020603050405020304" pitchFamily="18" charset="0"/>
              </a:rPr>
              <a:t> se, </a:t>
            </a:r>
            <a:r>
              <a:rPr lang="en-GB" sz="2400" dirty="0" err="1">
                <a:ea typeface="Times New Roman" panose="02020603050405020304" pitchFamily="18" charset="0"/>
                <a:cs typeface="Times New Roman" panose="02020603050405020304" pitchFamily="18" charset="0"/>
              </a:rPr>
              <a:t>že</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třetina</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migrantů</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jsou</a:t>
            </a:r>
            <a:r>
              <a:rPr lang="cs-CZ"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vysoce</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kvalifikovaní</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absolventi</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vysokých</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škol</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kteří</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nenašli</a:t>
            </a:r>
            <a:r>
              <a:rPr lang="en-GB" sz="2400" dirty="0">
                <a:ea typeface="Times New Roman" panose="02020603050405020304" pitchFamily="18" charset="0"/>
                <a:cs typeface="Times New Roman" panose="02020603050405020304" pitchFamily="18" charset="0"/>
              </a:rPr>
              <a:t> v </a:t>
            </a:r>
            <a:r>
              <a:rPr lang="en-GB" sz="2400" dirty="0" err="1">
                <a:ea typeface="Times New Roman" panose="02020603050405020304" pitchFamily="18" charset="0"/>
                <a:cs typeface="Times New Roman" panose="02020603050405020304" pitchFamily="18" charset="0"/>
              </a:rPr>
              <a:t>domovské</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zemi</a:t>
            </a:r>
            <a:r>
              <a:rPr lang="en-GB" sz="2400" dirty="0">
                <a:ea typeface="Times New Roman" panose="02020603050405020304" pitchFamily="18" charset="0"/>
                <a:cs typeface="Times New Roman" panose="02020603050405020304" pitchFamily="18" charset="0"/>
              </a:rPr>
              <a:t> </a:t>
            </a:r>
            <a:r>
              <a:rPr lang="en-GB" sz="2400" dirty="0" err="1">
                <a:ea typeface="Times New Roman" panose="02020603050405020304" pitchFamily="18" charset="0"/>
                <a:cs typeface="Times New Roman" panose="02020603050405020304" pitchFamily="18" charset="0"/>
              </a:rPr>
              <a:t>uplatnění</a:t>
            </a:r>
            <a:r>
              <a:rPr lang="en-GB" sz="2400" dirty="0">
                <a:ea typeface="Times New Roman" panose="02020603050405020304" pitchFamily="18" charset="0"/>
                <a:cs typeface="Times New Roman" panose="02020603050405020304" pitchFamily="18" charset="0"/>
              </a:rPr>
              <a:t> </a:t>
            </a:r>
            <a:r>
              <a:rPr lang="en-GB" sz="1600" dirty="0">
                <a:ea typeface="Times New Roman" panose="02020603050405020304" pitchFamily="18" charset="0"/>
                <a:cs typeface="Times New Roman" panose="02020603050405020304" pitchFamily="18" charset="0"/>
              </a:rPr>
              <a:t>(</a:t>
            </a:r>
            <a:r>
              <a:rPr lang="en-GB" sz="1600" dirty="0" err="1">
                <a:ea typeface="Times New Roman" panose="02020603050405020304" pitchFamily="18" charset="0"/>
                <a:cs typeface="Times New Roman" panose="02020603050405020304" pitchFamily="18" charset="0"/>
              </a:rPr>
              <a:t>Pantiru</a:t>
            </a:r>
            <a:r>
              <a:rPr lang="en-GB" sz="1600" dirty="0">
                <a:ea typeface="Times New Roman" panose="02020603050405020304" pitchFamily="18" charset="0"/>
                <a:cs typeface="Times New Roman" panose="02020603050405020304" pitchFamily="18" charset="0"/>
              </a:rPr>
              <a:t> et al., 2007).</a:t>
            </a:r>
          </a:p>
        </p:txBody>
      </p:sp>
      <p:pic>
        <p:nvPicPr>
          <p:cNvPr id="5" name="Obrázek 21">
            <a:extLst>
              <a:ext uri="{FF2B5EF4-FFF2-40B4-BE49-F238E27FC236}">
                <a16:creationId xmlns:a16="http://schemas.microsoft.com/office/drawing/2014/main" id="{B997B110-0B15-4D37-BFA1-40DBA3E1D3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3093" y="3773471"/>
            <a:ext cx="4381638" cy="288712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19" descr="fta_eng">
            <a:extLst>
              <a:ext uri="{FF2B5EF4-FFF2-40B4-BE49-F238E27FC236}">
                <a16:creationId xmlns:a16="http://schemas.microsoft.com/office/drawing/2014/main" id="{D50A02A0-B400-4A65-A740-2C32BB31C2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181" y="6189619"/>
            <a:ext cx="1930400" cy="45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96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p:txBody>
          <a:bodyPr/>
          <a:lstStyle/>
          <a:p>
            <a:fld id="{DACA9D1D-CB56-4EB7-9468-6E19E2148297}" type="slidenum">
              <a:rPr lang="en-US" altLang="cs-CZ" smtClean="0"/>
              <a:pPr/>
              <a:t>27</a:t>
            </a:fld>
            <a:endParaRPr lang="en-US" altLang="cs-CZ"/>
          </a:p>
        </p:txBody>
      </p:sp>
      <p:pic>
        <p:nvPicPr>
          <p:cNvPr id="2049" name="Graf 1"/>
          <p:cNvPicPr>
            <a:picLocks noChangeArrowheads="1"/>
          </p:cNvPicPr>
          <p:nvPr/>
        </p:nvPicPr>
        <p:blipFill>
          <a:blip r:embed="rId2">
            <a:extLst>
              <a:ext uri="{28A0092B-C50C-407E-A947-70E740481C1C}">
                <a14:useLocalDpi xmlns:a14="http://schemas.microsoft.com/office/drawing/2010/main" val="0"/>
              </a:ext>
            </a:extLst>
          </a:blip>
          <a:srcRect l="1309" t="2634" r="1753" b="2660"/>
          <a:stretch>
            <a:fillRect/>
          </a:stretch>
        </p:blipFill>
        <p:spPr bwMode="auto">
          <a:xfrm>
            <a:off x="2628678" y="1375573"/>
            <a:ext cx="71120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382953" y="5256756"/>
            <a:ext cx="6151684" cy="45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just" defTabSz="1219170" eaLnBrk="0" fontAlgn="base" hangingPunct="0">
              <a:spcBef>
                <a:spcPct val="0"/>
              </a:spcBef>
              <a:spcAft>
                <a:spcPct val="0"/>
              </a:spcAft>
            </a:pPr>
            <a:r>
              <a:rPr lang="cs-CZ" altLang="cs-CZ" sz="2133" b="1" dirty="0">
                <a:latin typeface="Times New Roman" panose="02020603050405020304" pitchFamily="18" charset="0"/>
                <a:ea typeface="Times New Roman" panose="02020603050405020304" pitchFamily="18" charset="0"/>
                <a:cs typeface="Times New Roman" panose="02020603050405020304" pitchFamily="18" charset="0"/>
              </a:rPr>
              <a:t>Graf</a:t>
            </a:r>
            <a:r>
              <a:rPr lang="en-GB" altLang="cs-CZ" sz="2133" b="1" dirty="0">
                <a:latin typeface="Times New Roman" panose="02020603050405020304" pitchFamily="18" charset="0"/>
                <a:ea typeface="Times New Roman" panose="02020603050405020304" pitchFamily="18" charset="0"/>
                <a:cs typeface="Times New Roman" panose="02020603050405020304" pitchFamily="18" charset="0"/>
              </a:rPr>
              <a:t>:</a:t>
            </a:r>
            <a:r>
              <a:rPr lang="en-GB" altLang="cs-CZ" sz="2133" dirty="0">
                <a:latin typeface="Times New Roman" panose="02020603050405020304" pitchFamily="18" charset="0"/>
                <a:ea typeface="Times New Roman" panose="02020603050405020304" pitchFamily="18" charset="0"/>
                <a:cs typeface="Times New Roman" panose="02020603050405020304" pitchFamily="18" charset="0"/>
              </a:rPr>
              <a:t> </a:t>
            </a:r>
            <a:r>
              <a:rPr lang="cs-CZ" altLang="cs-CZ" sz="2133" b="1" dirty="0">
                <a:latin typeface="Times New Roman" panose="02020603050405020304" pitchFamily="18" charset="0"/>
                <a:ea typeface="Times New Roman" panose="02020603050405020304" pitchFamily="18" charset="0"/>
                <a:cs typeface="Times New Roman" panose="02020603050405020304" pitchFamily="18" charset="0"/>
              </a:rPr>
              <a:t>distribuce migrace podle pohlaví a věku </a:t>
            </a:r>
            <a:r>
              <a:rPr lang="en-GB" altLang="cs-CZ" sz="2133" b="1" dirty="0">
                <a:latin typeface="Times New Roman" panose="02020603050405020304" pitchFamily="18" charset="0"/>
                <a:ea typeface="Times New Roman" panose="02020603050405020304" pitchFamily="18" charset="0"/>
                <a:cs typeface="Times New Roman" panose="02020603050405020304" pitchFamily="18" charset="0"/>
              </a:rPr>
              <a:t>(%)</a:t>
            </a:r>
            <a:endParaRPr lang="en-GB" altLang="cs-CZ" sz="2133" dirty="0">
              <a:latin typeface="Arial" panose="020B0604020202020204" pitchFamily="34" charset="0"/>
            </a:endParaRPr>
          </a:p>
        </p:txBody>
      </p:sp>
      <p:pic>
        <p:nvPicPr>
          <p:cNvPr id="7" name="Picture 19" descr="fta_e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6189619"/>
            <a:ext cx="1930400" cy="45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204903"/>
      </p:ext>
    </p:extLst>
  </p:cSld>
  <p:clrMapOvr>
    <a:masterClrMapping/>
  </p:clrMapOvr>
  <p:transition spd="slow" advTm="1000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p:txBody>
          <a:bodyPr/>
          <a:lstStyle/>
          <a:p>
            <a:fld id="{DACA9D1D-CB56-4EB7-9468-6E19E2148297}" type="slidenum">
              <a:rPr lang="en-US" altLang="cs-CZ" smtClean="0"/>
              <a:pPr/>
              <a:t>28</a:t>
            </a:fld>
            <a:endParaRPr lang="en-US" altLang="cs-CZ"/>
          </a:p>
        </p:txBody>
      </p:sp>
      <p:sp>
        <p:nvSpPr>
          <p:cNvPr id="3" name="Obdélník 2"/>
          <p:cNvSpPr/>
          <p:nvPr/>
        </p:nvSpPr>
        <p:spPr>
          <a:xfrm>
            <a:off x="27709" y="482601"/>
            <a:ext cx="11443566" cy="2349361"/>
          </a:xfrm>
          <a:prstGeom prst="rect">
            <a:avLst/>
          </a:prstGeom>
        </p:spPr>
        <p:txBody>
          <a:bodyPr wrap="square">
            <a:spAutoFit/>
          </a:bodyPr>
          <a:lstStyle/>
          <a:p>
            <a:pPr algn="ctr">
              <a:lnSpc>
                <a:spcPct val="150000"/>
              </a:lnSpc>
              <a:spcBef>
                <a:spcPts val="1600"/>
              </a:spcBef>
            </a:pPr>
            <a:r>
              <a:rPr lang="cs-CZ" sz="3200" b="1" cap="all" dirty="0">
                <a:ea typeface="Times New Roman" panose="02020603050405020304" pitchFamily="18" charset="0"/>
                <a:cs typeface="Times New Roman" panose="02020603050405020304" pitchFamily="18" charset="0"/>
              </a:rPr>
              <a:t>Dvojí občanství</a:t>
            </a:r>
          </a:p>
          <a:p>
            <a:pPr marL="457189" indent="-457189" algn="just">
              <a:spcBef>
                <a:spcPts val="1600"/>
              </a:spcBef>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Část obyvatel Moldavska má dvojí občanství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rumunské občanství</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ruské, bulharské</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189" indent="-457189" algn="just">
              <a:spcBef>
                <a:spcPts val="1600"/>
              </a:spcBef>
              <a:buFont typeface="Wingdings" panose="05000000000000000000" pitchFamily="2" charset="2"/>
              <a:buChar char="§"/>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Rumunské občanství umožňuje vycestovat do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EU, </a:t>
            </a:r>
            <a:r>
              <a:rPr lang="cs-CZ" sz="2400" dirty="0">
                <a:latin typeface="Times New Roman" panose="02020603050405020304" pitchFamily="18" charset="0"/>
                <a:ea typeface="Times New Roman" panose="02020603050405020304" pitchFamily="18" charset="0"/>
                <a:cs typeface="Times New Roman" panose="02020603050405020304" pitchFamily="18" charset="0"/>
              </a:rPr>
              <a:t>ruské občanství usnadňuje migraci do Ruské federace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err="1">
                <a:latin typeface="Times New Roman" panose="02020603050405020304" pitchFamily="18" charset="0"/>
                <a:ea typeface="Times New Roman" panose="02020603050405020304" pitchFamily="18" charset="0"/>
                <a:cs typeface="Times New Roman" panose="02020603050405020304" pitchFamily="18" charset="0"/>
              </a:rPr>
              <a:t>GeoPol</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/CBS-AXA, 2012).</a:t>
            </a:r>
            <a:endParaRPr lang="cs-CZ"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19" descr="fta_e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257926"/>
            <a:ext cx="1930400" cy="45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ástupný symbol pro číslo snímku 3">
            <a:extLst>
              <a:ext uri="{FF2B5EF4-FFF2-40B4-BE49-F238E27FC236}">
                <a16:creationId xmlns:a16="http://schemas.microsoft.com/office/drawing/2014/main" id="{2B387561-E188-4C8D-BCE9-68C122F4F0D3}"/>
              </a:ext>
            </a:extLst>
          </p:cNvPr>
          <p:cNvSpPr txBox="1">
            <a:spLocks/>
          </p:cNvSpPr>
          <p:nvPr/>
        </p:nvSpPr>
        <p:spPr>
          <a:xfrm>
            <a:off x="11471275" y="6257925"/>
            <a:ext cx="431800" cy="388939"/>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F1204A-9FA9-4133-AB3C-0E8FAFFF89EE}" type="slidenum">
              <a:rPr lang="en-US" smtClean="0"/>
              <a:pPr>
                <a:defRPr/>
              </a:pPr>
              <a:t>28</a:t>
            </a:fld>
            <a:endParaRPr lang="en-US" dirty="0"/>
          </a:p>
        </p:txBody>
      </p:sp>
      <p:pic>
        <p:nvPicPr>
          <p:cNvPr id="12" name="Obrázek 11">
            <a:extLst>
              <a:ext uri="{FF2B5EF4-FFF2-40B4-BE49-F238E27FC236}">
                <a16:creationId xmlns:a16="http://schemas.microsoft.com/office/drawing/2014/main" id="{A68C1FC7-EA9E-4471-A813-A16C5FBAD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4589" y="4345776"/>
            <a:ext cx="3767411" cy="2503757"/>
          </a:xfrm>
          <a:prstGeom prst="rect">
            <a:avLst/>
          </a:prstGeom>
        </p:spPr>
      </p:pic>
      <p:pic>
        <p:nvPicPr>
          <p:cNvPr id="13" name="Obrázek 12">
            <a:extLst>
              <a:ext uri="{FF2B5EF4-FFF2-40B4-BE49-F238E27FC236}">
                <a16:creationId xmlns:a16="http://schemas.microsoft.com/office/drawing/2014/main" id="{84069E71-5265-4D45-B142-E836AD975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4359699"/>
            <a:ext cx="3794349" cy="2521661"/>
          </a:xfrm>
          <a:prstGeom prst="rect">
            <a:avLst/>
          </a:prstGeom>
        </p:spPr>
      </p:pic>
      <p:pic>
        <p:nvPicPr>
          <p:cNvPr id="14" name="Obrázek 13">
            <a:extLst>
              <a:ext uri="{FF2B5EF4-FFF2-40B4-BE49-F238E27FC236}">
                <a16:creationId xmlns:a16="http://schemas.microsoft.com/office/drawing/2014/main" id="{9C765772-D078-4E19-8CC4-A7B397417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9698"/>
            <a:ext cx="3794352" cy="2521663"/>
          </a:xfrm>
          <a:prstGeom prst="rect">
            <a:avLst/>
          </a:prstGeom>
        </p:spPr>
      </p:pic>
      <p:sp>
        <p:nvSpPr>
          <p:cNvPr id="15" name="Rectangle 32">
            <a:extLst>
              <a:ext uri="{FF2B5EF4-FFF2-40B4-BE49-F238E27FC236}">
                <a16:creationId xmlns:a16="http://schemas.microsoft.com/office/drawing/2014/main" id="{BE7C61B9-7D55-4E6E-B425-A54A6F99BA4C}"/>
              </a:ext>
            </a:extLst>
          </p:cNvPr>
          <p:cNvSpPr/>
          <p:nvPr/>
        </p:nvSpPr>
        <p:spPr>
          <a:xfrm rot="5400000">
            <a:off x="6963174" y="5388122"/>
            <a:ext cx="2494631" cy="428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90">
              <a:defRPr/>
            </a:pPr>
            <a:endParaRPr lang="en-US" sz="2400">
              <a:solidFill>
                <a:schemeClr val="accent3"/>
              </a:solidFill>
            </a:endParaRPr>
          </a:p>
        </p:txBody>
      </p:sp>
      <p:sp>
        <p:nvSpPr>
          <p:cNvPr id="16" name="Rectangle 32">
            <a:extLst>
              <a:ext uri="{FF2B5EF4-FFF2-40B4-BE49-F238E27FC236}">
                <a16:creationId xmlns:a16="http://schemas.microsoft.com/office/drawing/2014/main" id="{8A7DC612-37CA-459E-A57D-8BA4EE45D6A0}"/>
              </a:ext>
            </a:extLst>
          </p:cNvPr>
          <p:cNvSpPr/>
          <p:nvPr/>
        </p:nvSpPr>
        <p:spPr>
          <a:xfrm rot="5400000">
            <a:off x="2759079" y="5373241"/>
            <a:ext cx="2526455" cy="489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90">
              <a:defRPr/>
            </a:pPr>
            <a:endParaRPr lang="en-US" sz="2400">
              <a:solidFill>
                <a:schemeClr val="accent3"/>
              </a:solidFill>
            </a:endParaRPr>
          </a:p>
        </p:txBody>
      </p:sp>
    </p:spTree>
    <p:extLst>
      <p:ext uri="{BB962C8B-B14F-4D97-AF65-F5344CB8AC3E}">
        <p14:creationId xmlns:p14="http://schemas.microsoft.com/office/powerpoint/2010/main" val="3630449228"/>
      </p:ext>
    </p:extLst>
  </p:cSld>
  <p:clrMapOvr>
    <a:masterClrMapping/>
  </p:clrMapOvr>
  <p:transition spd="slow" advTm="10000">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12755" y="461612"/>
            <a:ext cx="11623443" cy="5221942"/>
          </a:xfrm>
          <a:prstGeom prst="rect">
            <a:avLst/>
          </a:prstGeom>
        </p:spPr>
        <p:txBody>
          <a:bodyPr wrap="square">
            <a:spAutoFit/>
          </a:bodyPr>
          <a:lstStyle/>
          <a:p>
            <a:pPr algn="ctr">
              <a:lnSpc>
                <a:spcPct val="150000"/>
              </a:lnSpc>
              <a:spcBef>
                <a:spcPts val="1600"/>
              </a:spcBef>
            </a:pPr>
            <a:r>
              <a:rPr lang="cs-CZ" sz="3200" cap="all" dirty="0">
                <a:latin typeface="+mj-lt"/>
                <a:ea typeface="Times New Roman" panose="02020603050405020304" pitchFamily="18" charset="0"/>
                <a:cs typeface="Times New Roman" panose="02020603050405020304" pitchFamily="18" charset="0"/>
              </a:rPr>
              <a:t>      </a:t>
            </a:r>
            <a:r>
              <a:rPr lang="cs-CZ" sz="3200" b="1" cap="all" dirty="0">
                <a:ea typeface="Times New Roman" panose="02020603050405020304" pitchFamily="18" charset="0"/>
                <a:cs typeface="Times New Roman" panose="02020603050405020304" pitchFamily="18" charset="0"/>
              </a:rPr>
              <a:t>Sektory</a:t>
            </a:r>
          </a:p>
          <a:p>
            <a:pPr algn="just">
              <a:spcBef>
                <a:spcPts val="1600"/>
              </a:spcBef>
            </a:pPr>
            <a:r>
              <a:rPr lang="cs-CZ" sz="2400" dirty="0">
                <a:latin typeface="Times New Roman" panose="02020603050405020304" pitchFamily="18" charset="0"/>
                <a:ea typeface="Times New Roman" panose="02020603050405020304" pitchFamily="18" charset="0"/>
                <a:cs typeface="Times New Roman" panose="02020603050405020304" pitchFamily="18" charset="0"/>
              </a:rPr>
              <a:t>Hlavními sektory, kde jsou moldavští migranti zaměstnáni jsou:</a:t>
            </a:r>
          </a:p>
          <a:p>
            <a:pPr algn="just">
              <a:spcBef>
                <a:spcPts val="1600"/>
              </a:spcBef>
            </a:pP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600"/>
              </a:spcBef>
            </a:pP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600"/>
              </a:spcBef>
            </a:pP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600"/>
              </a:spcBef>
            </a:pP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600"/>
              </a:spcBef>
            </a:pP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600"/>
              </a:spcBef>
            </a:pPr>
            <a:r>
              <a:rPr lang="cs-CZ" sz="2400" dirty="0" smtClean="0">
                <a:latin typeface="Times New Roman" panose="02020603050405020304" pitchFamily="18" charset="0"/>
                <a:ea typeface="Times New Roman" panose="02020603050405020304" pitchFamily="18" charset="0"/>
                <a:cs typeface="Times New Roman" panose="02020603050405020304" pitchFamily="18" charset="0"/>
              </a:rPr>
              <a:t>V Rusku </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68.0</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ea typeface="Times New Roman" panose="02020603050405020304" pitchFamily="18" charset="0"/>
                <a:cs typeface="Times New Roman" panose="02020603050405020304" pitchFamily="18" charset="0"/>
              </a:rPr>
              <a:t>migrantů pracuje na stavbě</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ea typeface="Times New Roman" panose="02020603050405020304" pitchFamily="18" charset="0"/>
                <a:cs typeface="Times New Roman" panose="02020603050405020304" pitchFamily="18" charset="0"/>
              </a:rPr>
              <a:t>v</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EU </a:t>
            </a:r>
            <a:r>
              <a:rPr lang="cs-CZ" sz="2400" dirty="0" smtClean="0">
                <a:latin typeface="Times New Roman" panose="02020603050405020304" pitchFamily="18" charset="0"/>
                <a:ea typeface="Times New Roman" panose="02020603050405020304" pitchFamily="18" charset="0"/>
                <a:cs typeface="Times New Roman" panose="02020603050405020304" pitchFamily="18" charset="0"/>
              </a:rPr>
              <a:t>pouze</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28.6%) </a:t>
            </a:r>
            <a:r>
              <a:rPr lang="cs-CZ" sz="2400" dirty="0" smtClean="0">
                <a:latin typeface="Times New Roman" panose="02020603050405020304" pitchFamily="18" charset="0"/>
                <a:ea typeface="Times New Roman" panose="02020603050405020304" pitchFamily="18" charset="0"/>
                <a:cs typeface="Times New Roman" panose="02020603050405020304" pitchFamily="18" charset="0"/>
              </a:rPr>
              <a:t>téměř polovina</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(47.3%) </a:t>
            </a:r>
            <a:r>
              <a:rPr lang="cs-CZ" sz="2400" dirty="0" smtClean="0">
                <a:latin typeface="Times New Roman" panose="02020603050405020304" pitchFamily="18" charset="0"/>
                <a:ea typeface="Times New Roman" panose="02020603050405020304" pitchFamily="18" charset="0"/>
                <a:cs typeface="Times New Roman" panose="02020603050405020304" pitchFamily="18" charset="0"/>
              </a:rPr>
              <a:t>migrantů pracujících v </a:t>
            </a:r>
            <a:r>
              <a:rPr lang="en-GB" sz="2400" dirty="0" smtClean="0">
                <a:latin typeface="Times New Roman" panose="02020603050405020304" pitchFamily="18" charset="0"/>
                <a:ea typeface="Times New Roman" panose="02020603050405020304" pitchFamily="18" charset="0"/>
                <a:cs typeface="Times New Roman" panose="02020603050405020304" pitchFamily="18" charset="0"/>
              </a:rPr>
              <a:t>EU </a:t>
            </a:r>
            <a:r>
              <a:rPr lang="cs-CZ" sz="2400" dirty="0" smtClean="0">
                <a:latin typeface="Times New Roman" panose="02020603050405020304" pitchFamily="18" charset="0"/>
                <a:ea typeface="Times New Roman" panose="02020603050405020304" pitchFamily="18" charset="0"/>
                <a:cs typeface="Times New Roman" panose="02020603050405020304" pitchFamily="18" charset="0"/>
              </a:rPr>
              <a:t>je zaměstnaná v domácí péči </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(NBS</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2009).</a:t>
            </a:r>
            <a:endParaRPr lang="cs-CZ"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9" descr="fta_e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00" y="6329886"/>
            <a:ext cx="1930400" cy="45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 4"/>
          <p:cNvGraphicFramePr>
            <a:graphicFrameLocks/>
          </p:cNvGraphicFramePr>
          <p:nvPr>
            <p:extLst>
              <p:ext uri="{D42A27DB-BD31-4B8C-83A1-F6EECF244321}">
                <p14:modId xmlns:p14="http://schemas.microsoft.com/office/powerpoint/2010/main" val="2010713826"/>
              </p:ext>
            </p:extLst>
          </p:nvPr>
        </p:nvGraphicFramePr>
        <p:xfrm>
          <a:off x="2394857" y="1055915"/>
          <a:ext cx="8447314" cy="3744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4987375"/>
      </p:ext>
    </p:extLst>
  </p:cSld>
  <p:clrMapOvr>
    <a:masterClrMapping/>
  </p:clrMapOvr>
  <p:transition spd="slow" advTm="10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9"/>
          <p:cNvGrpSpPr>
            <a:grpSpLocks/>
          </p:cNvGrpSpPr>
          <p:nvPr/>
        </p:nvGrpSpPr>
        <p:grpSpPr bwMode="auto">
          <a:xfrm>
            <a:off x="1" y="0"/>
            <a:ext cx="6611815" cy="6858000"/>
            <a:chOff x="8310592" y="3919548"/>
            <a:chExt cx="2186585" cy="2160000"/>
          </a:xfrm>
          <a:solidFill>
            <a:schemeClr val="tx1">
              <a:lumMod val="10000"/>
              <a:lumOff val="90000"/>
            </a:schemeClr>
          </a:solidFill>
        </p:grpSpPr>
        <p:sp>
          <p:nvSpPr>
            <p:cNvPr id="27" name="Rectangle 29"/>
            <p:cNvSpPr/>
            <p:nvPr/>
          </p:nvSpPr>
          <p:spPr>
            <a:xfrm>
              <a:off x="8310592" y="3919548"/>
              <a:ext cx="2186585"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endParaRPr lang="id-ID" sz="2000"/>
            </a:p>
          </p:txBody>
        </p:sp>
        <p:sp>
          <p:nvSpPr>
            <p:cNvPr id="28" name="Text Placeholder 32"/>
            <p:cNvSpPr txBox="1">
              <a:spLocks/>
            </p:cNvSpPr>
            <p:nvPr/>
          </p:nvSpPr>
          <p:spPr bwMode="auto">
            <a:xfrm>
              <a:off x="8604070" y="4174865"/>
              <a:ext cx="1637923" cy="1701994"/>
            </a:xfrm>
            <a:prstGeom prst="rect">
              <a:avLst/>
            </a:prstGeom>
            <a:grpFill/>
            <a:ln w="9525">
              <a:noFill/>
              <a:miter lim="800000"/>
              <a:headEnd/>
              <a:tailEnd/>
            </a:ln>
          </p:spPr>
          <p:txBody>
            <a:bodyPr lIns="0" tIns="0" rIns="0" bIns="0"/>
            <a:lstStyle/>
            <a:p>
              <a:pPr defTabSz="685783">
                <a:lnSpc>
                  <a:spcPct val="150000"/>
                </a:lnSpc>
                <a:spcBef>
                  <a:spcPts val="751"/>
                </a:spcBef>
                <a:defRPr/>
              </a:pPr>
              <a:endParaRPr lang="en-US" sz="2000" dirty="0">
                <a:solidFill>
                  <a:schemeClr val="bg1"/>
                </a:solidFill>
                <a:latin typeface="Lato Light"/>
              </a:endParaRPr>
            </a:p>
          </p:txBody>
        </p:sp>
      </p:grpSp>
      <p:pic>
        <p:nvPicPr>
          <p:cNvPr id="174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840" y="260351"/>
            <a:ext cx="4695825"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39"/>
          <p:cNvGrpSpPr>
            <a:grpSpLocks/>
          </p:cNvGrpSpPr>
          <p:nvPr/>
        </p:nvGrpSpPr>
        <p:grpSpPr bwMode="auto">
          <a:xfrm rot="10800000" flipH="1">
            <a:off x="1173163" y="1797051"/>
            <a:ext cx="1492251" cy="358775"/>
            <a:chOff x="1652259" y="4256917"/>
            <a:chExt cx="1411082" cy="360191"/>
          </a:xfrm>
        </p:grpSpPr>
        <p:cxnSp>
          <p:nvCxnSpPr>
            <p:cNvPr id="30" name="Straight Connector 40"/>
            <p:cNvCxnSpPr/>
            <p:nvPr/>
          </p:nvCxnSpPr>
          <p:spPr>
            <a:xfrm rot="10800000">
              <a:off x="1652259" y="4269667"/>
              <a:ext cx="1411082" cy="0"/>
            </a:xfrm>
            <a:prstGeom prst="line">
              <a:avLst/>
            </a:prstGeom>
            <a:ln>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41"/>
            <p:cNvCxnSpPr/>
            <p:nvPr/>
          </p:nvCxnSpPr>
          <p:spPr>
            <a:xfrm flipH="1">
              <a:off x="1658264" y="4269667"/>
              <a:ext cx="0" cy="360191"/>
            </a:xfrm>
            <a:prstGeom prst="line">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sp>
        <p:nvSpPr>
          <p:cNvPr id="32" name="Rounded Rectangle 42"/>
          <p:cNvSpPr/>
          <p:nvPr/>
        </p:nvSpPr>
        <p:spPr>
          <a:xfrm flipH="1">
            <a:off x="339725" y="1457325"/>
            <a:ext cx="1517651" cy="461963"/>
          </a:xfrm>
          <a:prstGeom prst="roundRect">
            <a:avLst>
              <a:gd name="adj" fmla="val 72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r>
              <a:rPr lang="cs-CZ" sz="1400" dirty="0">
                <a:solidFill>
                  <a:schemeClr val="bg1"/>
                </a:solidFill>
                <a:latin typeface="Lato" panose="020F0502020204030203" pitchFamily="34" charset="0"/>
              </a:rPr>
              <a:t>Severní region</a:t>
            </a:r>
            <a:endParaRPr lang="en-AU" sz="1400" dirty="0">
              <a:solidFill>
                <a:schemeClr val="bg1"/>
              </a:solidFill>
              <a:latin typeface="Lato" panose="020F0502020204030203" pitchFamily="34" charset="0"/>
            </a:endParaRPr>
          </a:p>
        </p:txBody>
      </p:sp>
      <p:sp>
        <p:nvSpPr>
          <p:cNvPr id="33" name="Rounded Rectangle 46"/>
          <p:cNvSpPr/>
          <p:nvPr/>
        </p:nvSpPr>
        <p:spPr>
          <a:xfrm flipH="1">
            <a:off x="781049" y="5118101"/>
            <a:ext cx="1517651" cy="585788"/>
          </a:xfrm>
          <a:prstGeom prst="roundRect">
            <a:avLst>
              <a:gd name="adj" fmla="val 72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r>
              <a:rPr lang="cs-CZ" sz="1400" dirty="0">
                <a:solidFill>
                  <a:schemeClr val="bg1"/>
                </a:solidFill>
                <a:latin typeface="Lato" panose="020F0502020204030203" pitchFamily="34" charset="0"/>
              </a:rPr>
              <a:t>Jižní region</a:t>
            </a:r>
            <a:endParaRPr lang="en-AU" sz="1400" dirty="0">
              <a:solidFill>
                <a:schemeClr val="bg1"/>
              </a:solidFill>
              <a:latin typeface="Lato" panose="020F0502020204030203" pitchFamily="34" charset="0"/>
            </a:endParaRPr>
          </a:p>
        </p:txBody>
      </p:sp>
      <p:grpSp>
        <p:nvGrpSpPr>
          <p:cNvPr id="36" name="Group 43"/>
          <p:cNvGrpSpPr>
            <a:grpSpLocks/>
          </p:cNvGrpSpPr>
          <p:nvPr/>
        </p:nvGrpSpPr>
        <p:grpSpPr bwMode="auto">
          <a:xfrm rot="10800000" flipH="1" flipV="1">
            <a:off x="1549401" y="4757737"/>
            <a:ext cx="1916113" cy="360363"/>
            <a:chOff x="1652259" y="4256917"/>
            <a:chExt cx="2516953" cy="360191"/>
          </a:xfrm>
        </p:grpSpPr>
        <p:cxnSp>
          <p:nvCxnSpPr>
            <p:cNvPr id="37" name="Straight Connector 44"/>
            <p:cNvCxnSpPr/>
            <p:nvPr/>
          </p:nvCxnSpPr>
          <p:spPr>
            <a:xfrm rot="10800000" flipV="1">
              <a:off x="1650174" y="4269611"/>
              <a:ext cx="2516952" cy="0"/>
            </a:xfrm>
            <a:prstGeom prst="line">
              <a:avLst/>
            </a:prstGeom>
            <a:ln>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38" name="Straight Connector 45"/>
            <p:cNvCxnSpPr/>
            <p:nvPr/>
          </p:nvCxnSpPr>
          <p:spPr>
            <a:xfrm flipH="1">
              <a:off x="1664771" y="4256917"/>
              <a:ext cx="0" cy="360191"/>
            </a:xfrm>
            <a:prstGeom prst="line">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grpSp>
        <p:nvGrpSpPr>
          <p:cNvPr id="39" name="Group 35"/>
          <p:cNvGrpSpPr>
            <a:grpSpLocks/>
          </p:cNvGrpSpPr>
          <p:nvPr/>
        </p:nvGrpSpPr>
        <p:grpSpPr bwMode="auto">
          <a:xfrm rot="10800000">
            <a:off x="3508375" y="2503488"/>
            <a:ext cx="2641600" cy="360363"/>
            <a:chOff x="1652259" y="4256917"/>
            <a:chExt cx="1441370" cy="360191"/>
          </a:xfrm>
        </p:grpSpPr>
        <p:cxnSp>
          <p:nvCxnSpPr>
            <p:cNvPr id="40" name="Straight Connector 36"/>
            <p:cNvCxnSpPr/>
            <p:nvPr/>
          </p:nvCxnSpPr>
          <p:spPr>
            <a:xfrm rot="10800000">
              <a:off x="1652259" y="4244223"/>
              <a:ext cx="1441370" cy="0"/>
            </a:xfrm>
            <a:prstGeom prst="line">
              <a:avLst/>
            </a:prstGeom>
            <a:ln>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37"/>
            <p:cNvCxnSpPr/>
            <p:nvPr/>
          </p:nvCxnSpPr>
          <p:spPr>
            <a:xfrm flipH="1">
              <a:off x="1652259" y="4266437"/>
              <a:ext cx="0" cy="360191"/>
            </a:xfrm>
            <a:prstGeom prst="line">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sp>
        <p:nvSpPr>
          <p:cNvPr id="42" name="Rounded Rectangle 38"/>
          <p:cNvSpPr/>
          <p:nvPr/>
        </p:nvSpPr>
        <p:spPr>
          <a:xfrm>
            <a:off x="5391149" y="1976439"/>
            <a:ext cx="1517651" cy="585787"/>
          </a:xfrm>
          <a:prstGeom prst="roundRect">
            <a:avLst>
              <a:gd name="adj" fmla="val 72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solidFill>
                  <a:schemeClr val="bg1"/>
                </a:solidFill>
                <a:latin typeface="Lato"/>
              </a:rPr>
              <a:t>Centrální region</a:t>
            </a:r>
            <a:endParaRPr lang="en-AU" sz="1400" dirty="0">
              <a:solidFill>
                <a:schemeClr val="bg1"/>
              </a:solidFill>
              <a:latin typeface="Lato"/>
            </a:endParaRPr>
          </a:p>
        </p:txBody>
      </p:sp>
      <p:grpSp>
        <p:nvGrpSpPr>
          <p:cNvPr id="43" name="Group 35"/>
          <p:cNvGrpSpPr>
            <a:grpSpLocks/>
          </p:cNvGrpSpPr>
          <p:nvPr/>
        </p:nvGrpSpPr>
        <p:grpSpPr bwMode="auto">
          <a:xfrm rot="10800000" flipV="1">
            <a:off x="4090988" y="3222626"/>
            <a:ext cx="2387600" cy="593725"/>
            <a:chOff x="1652259" y="4256917"/>
            <a:chExt cx="1441370" cy="360191"/>
          </a:xfrm>
        </p:grpSpPr>
        <p:cxnSp>
          <p:nvCxnSpPr>
            <p:cNvPr id="44" name="Straight Connector 36"/>
            <p:cNvCxnSpPr/>
            <p:nvPr/>
          </p:nvCxnSpPr>
          <p:spPr>
            <a:xfrm rot="10800000">
              <a:off x="1652259" y="4248250"/>
              <a:ext cx="1441370" cy="0"/>
            </a:xfrm>
            <a:prstGeom prst="line">
              <a:avLst/>
            </a:prstGeom>
            <a:ln>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37"/>
            <p:cNvCxnSpPr/>
            <p:nvPr/>
          </p:nvCxnSpPr>
          <p:spPr>
            <a:xfrm flipH="1">
              <a:off x="1652259" y="4251139"/>
              <a:ext cx="0" cy="360191"/>
            </a:xfrm>
            <a:prstGeom prst="line">
              <a:avLst/>
            </a:prstGeom>
            <a:ln>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sp>
        <p:nvSpPr>
          <p:cNvPr id="46" name="Rounded Rectangle 38"/>
          <p:cNvSpPr/>
          <p:nvPr/>
        </p:nvSpPr>
        <p:spPr>
          <a:xfrm>
            <a:off x="5840413" y="3814763"/>
            <a:ext cx="1517651" cy="584200"/>
          </a:xfrm>
          <a:prstGeom prst="roundRect">
            <a:avLst>
              <a:gd name="adj" fmla="val 72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dirty="0">
                <a:solidFill>
                  <a:schemeClr val="bg1"/>
                </a:solidFill>
                <a:latin typeface="Lato"/>
              </a:rPr>
              <a:t>Kišiněv</a:t>
            </a:r>
            <a:endParaRPr lang="en-AU" sz="1400" dirty="0">
              <a:solidFill>
                <a:schemeClr val="bg1"/>
              </a:solidFill>
              <a:latin typeface="Lato"/>
            </a:endParaRPr>
          </a:p>
        </p:txBody>
      </p:sp>
      <p:sp>
        <p:nvSpPr>
          <p:cNvPr id="5" name="Obdélník 4"/>
          <p:cNvSpPr/>
          <p:nvPr/>
        </p:nvSpPr>
        <p:spPr>
          <a:xfrm>
            <a:off x="7465576" y="1594565"/>
            <a:ext cx="4611544" cy="2308324"/>
          </a:xfrm>
          <a:prstGeom prst="rect">
            <a:avLst/>
          </a:prstGeom>
        </p:spPr>
        <p:txBody>
          <a:bodyPr wrap="square">
            <a:spAutoFit/>
          </a:bodyPr>
          <a:lstStyle/>
          <a:p>
            <a:pPr marL="457189" indent="-457189">
              <a:buFont typeface="Wingdings" panose="05000000000000000000" pitchFamily="2" charset="2"/>
              <a:buChar char="§"/>
            </a:pPr>
            <a:r>
              <a:rPr lang="cs-CZ" sz="2400" dirty="0">
                <a:ea typeface="Times New Roman" panose="02020603050405020304" pitchFamily="18" charset="0"/>
              </a:rPr>
              <a:t>Rozdíly mezi jednotlivými regiony</a:t>
            </a:r>
            <a:r>
              <a:rPr lang="en-GB" sz="2400" dirty="0">
                <a:ea typeface="Times New Roman" panose="02020603050405020304" pitchFamily="18" charset="0"/>
              </a:rPr>
              <a:t>. </a:t>
            </a:r>
            <a:endParaRPr lang="cs-CZ" sz="2400" dirty="0">
              <a:ea typeface="Times New Roman" panose="02020603050405020304" pitchFamily="18" charset="0"/>
            </a:endParaRPr>
          </a:p>
          <a:p>
            <a:pPr marL="457189" indent="-457189">
              <a:buFont typeface="Wingdings" panose="05000000000000000000" pitchFamily="2" charset="2"/>
              <a:buChar char="§"/>
            </a:pPr>
            <a:endParaRPr lang="cs-CZ" sz="2400" dirty="0">
              <a:ea typeface="Times New Roman" panose="02020603050405020304" pitchFamily="18" charset="0"/>
            </a:endParaRPr>
          </a:p>
          <a:p>
            <a:pPr marL="457189" indent="-457189">
              <a:buFont typeface="Wingdings" panose="05000000000000000000" pitchFamily="2" charset="2"/>
              <a:buChar char="§"/>
            </a:pPr>
            <a:r>
              <a:rPr lang="cs-CZ" sz="2400" dirty="0">
                <a:ea typeface="Times New Roman" panose="02020603050405020304" pitchFamily="18" charset="0"/>
              </a:rPr>
              <a:t>Nejchudší oblastí Moldavska je jižní region, dále pak centrální region, severní region a Kišiněv.</a:t>
            </a:r>
            <a:endParaRPr lang="cs-CZ" sz="2400" dirty="0"/>
          </a:p>
        </p:txBody>
      </p:sp>
      <p:sp>
        <p:nvSpPr>
          <p:cNvPr id="34" name="Zástupný symbol pro text 1"/>
          <p:cNvSpPr txBox="1">
            <a:spLocks/>
          </p:cNvSpPr>
          <p:nvPr/>
        </p:nvSpPr>
        <p:spPr>
          <a:xfrm>
            <a:off x="7722282" y="506008"/>
            <a:ext cx="10905239" cy="304623"/>
          </a:xfrm>
          <a:prstGeom prst="rect">
            <a:avLst/>
          </a:prstGeom>
        </p:spPr>
        <p:txBody>
          <a:bodyPr>
            <a:no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0" indent="0">
              <a:buNone/>
            </a:pPr>
            <a:r>
              <a:rPr lang="cs-CZ" sz="2667" b="1" dirty="0">
                <a:solidFill>
                  <a:schemeClr val="tx1"/>
                </a:solidFill>
              </a:rPr>
              <a:t>EKONOMICKÁ SITUACE</a:t>
            </a:r>
          </a:p>
        </p:txBody>
      </p:sp>
    </p:spTree>
    <p:custDataLst>
      <p:tags r:id="rId1"/>
    </p:custDataLst>
    <p:extLst>
      <p:ext uri="{BB962C8B-B14F-4D97-AF65-F5344CB8AC3E}">
        <p14:creationId xmlns:p14="http://schemas.microsoft.com/office/powerpoint/2010/main" val="1716716397"/>
      </p:ext>
    </p:extLst>
  </p:cSld>
  <p:clrMapOvr>
    <a:masterClrMapping/>
  </p:clrMapOvr>
  <p:transition spd="slow" advTm="10000">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6"/>
          </p:nvPr>
        </p:nvSpPr>
        <p:spPr/>
        <p:txBody>
          <a:bodyPr/>
          <a:lstStyle/>
          <a:p>
            <a:pPr>
              <a:defRPr/>
            </a:pPr>
            <a:fld id="{24F1204A-9FA9-4133-AB3C-0E8FAFFF89EE}" type="slidenum">
              <a:rPr lang="en-US" smtClean="0"/>
              <a:pPr>
                <a:defRPr/>
              </a:pPr>
              <a:t>30</a:t>
            </a:fld>
            <a:endParaRPr lang="en-US" dirty="0"/>
          </a:p>
        </p:txBody>
      </p:sp>
      <p:sp>
        <p:nvSpPr>
          <p:cNvPr id="7" name="Rectangle 21"/>
          <p:cNvSpPr/>
          <p:nvPr/>
        </p:nvSpPr>
        <p:spPr>
          <a:xfrm>
            <a:off x="494221" y="1179098"/>
            <a:ext cx="3089144" cy="125037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9" name="Obdélník 8"/>
          <p:cNvSpPr/>
          <p:nvPr/>
        </p:nvSpPr>
        <p:spPr>
          <a:xfrm>
            <a:off x="711547" y="1388786"/>
            <a:ext cx="3061335" cy="830997"/>
          </a:xfrm>
          <a:prstGeom prst="rect">
            <a:avLst/>
          </a:prstGeom>
        </p:spPr>
        <p:txBody>
          <a:bodyPr wrap="square">
            <a:spAutoFit/>
          </a:bodyPr>
          <a:lstStyle/>
          <a:p>
            <a:r>
              <a:rPr lang="cs-CZ" sz="2400" dirty="0"/>
              <a:t>Velká závislost na </a:t>
            </a:r>
            <a:r>
              <a:rPr lang="cs-CZ" sz="2400" dirty="0" err="1"/>
              <a:t>remitencích</a:t>
            </a:r>
            <a:endParaRPr lang="cs-CZ" sz="2400" dirty="0"/>
          </a:p>
        </p:txBody>
      </p:sp>
      <p:sp>
        <p:nvSpPr>
          <p:cNvPr id="11" name="Obdélník 10"/>
          <p:cNvSpPr/>
          <p:nvPr/>
        </p:nvSpPr>
        <p:spPr>
          <a:xfrm>
            <a:off x="3962400" y="872817"/>
            <a:ext cx="7940675" cy="4893647"/>
          </a:xfrm>
          <a:prstGeom prst="rect">
            <a:avLst/>
          </a:prstGeom>
          <a:solidFill>
            <a:schemeClr val="bg1"/>
          </a:solidFill>
        </p:spPr>
        <p:txBody>
          <a:bodyPr wrap="square">
            <a:spAutoFit/>
          </a:bodyPr>
          <a:lstStyle/>
          <a:p>
            <a:r>
              <a:rPr lang="cs-CZ" sz="2400" dirty="0"/>
              <a:t>Peníze zasílané zahraničními pracovníky do země původu. </a:t>
            </a:r>
            <a:endParaRPr lang="cs-CZ" sz="2400" dirty="0" smtClean="0"/>
          </a:p>
          <a:p>
            <a:endParaRPr lang="cs-CZ" sz="2400" dirty="0"/>
          </a:p>
          <a:p>
            <a:r>
              <a:rPr lang="cs-CZ" sz="2400" dirty="0" smtClean="0"/>
              <a:t>Objem </a:t>
            </a:r>
            <a:r>
              <a:rPr lang="cs-CZ" sz="2400" dirty="0"/>
              <a:t>těchto peněz celosvětově představuje 300 miliard dolarů, což je třikrát větší částka, než kterou jednotlivé vlády poskytují na rozvojovou spolupráci.</a:t>
            </a:r>
          </a:p>
          <a:p>
            <a:endParaRPr lang="cs-CZ" sz="2400" dirty="0">
              <a:ea typeface="Times New Roman" panose="02020603050405020304" pitchFamily="18" charset="0"/>
            </a:endParaRPr>
          </a:p>
          <a:p>
            <a:r>
              <a:rPr lang="cs-CZ" sz="2400" dirty="0" smtClean="0"/>
              <a:t>V </a:t>
            </a:r>
            <a:r>
              <a:rPr lang="cs-CZ" sz="2400" dirty="0" err="1" smtClean="0"/>
              <a:t>moldavsku,celková</a:t>
            </a:r>
            <a:r>
              <a:rPr lang="cs-CZ" sz="2400" dirty="0" smtClean="0"/>
              <a:t> </a:t>
            </a:r>
            <a:r>
              <a:rPr lang="cs-CZ" sz="2400" dirty="0"/>
              <a:t>částka převáděná migranty svým blízkým do vlasti činí více než třetinu státního rozpočtu, a tyto peníze jsou i na vině stoupajících cen zejména potravin, oděvů a nemovitostí. </a:t>
            </a:r>
          </a:p>
          <a:p>
            <a:endParaRPr lang="cs-CZ" sz="2400" dirty="0"/>
          </a:p>
          <a:p>
            <a:r>
              <a:rPr lang="cs-CZ" sz="2400" dirty="0">
                <a:ea typeface="Times New Roman" panose="02020603050405020304" pitchFamily="18" charset="0"/>
              </a:rPr>
              <a:t>Okolo</a:t>
            </a:r>
            <a:r>
              <a:rPr lang="en-GB" sz="2400" dirty="0">
                <a:ea typeface="Times New Roman" panose="02020603050405020304" pitchFamily="18" charset="0"/>
              </a:rPr>
              <a:t> 30% </a:t>
            </a:r>
            <a:r>
              <a:rPr lang="cs-CZ" sz="2400" dirty="0">
                <a:ea typeface="Times New Roman" panose="02020603050405020304" pitchFamily="18" charset="0"/>
              </a:rPr>
              <a:t> domácností dostává </a:t>
            </a:r>
            <a:r>
              <a:rPr lang="cs-CZ" sz="2400" dirty="0" err="1">
                <a:ea typeface="Times New Roman" panose="02020603050405020304" pitchFamily="18" charset="0"/>
              </a:rPr>
              <a:t>remitence</a:t>
            </a:r>
            <a:r>
              <a:rPr lang="cs-CZ" sz="2400" dirty="0">
                <a:ea typeface="Times New Roman" panose="02020603050405020304" pitchFamily="18" charset="0"/>
              </a:rPr>
              <a:t>, což odpovídá téměř </a:t>
            </a:r>
            <a:r>
              <a:rPr lang="en-GB" sz="2400" dirty="0">
                <a:ea typeface="Times New Roman" panose="02020603050405020304" pitchFamily="18" charset="0"/>
              </a:rPr>
              <a:t>1.5 </a:t>
            </a:r>
            <a:r>
              <a:rPr lang="cs-CZ" sz="2400" dirty="0">
                <a:ea typeface="Times New Roman" panose="02020603050405020304" pitchFamily="18" charset="0"/>
              </a:rPr>
              <a:t>milionů lidí </a:t>
            </a:r>
            <a:r>
              <a:rPr lang="en-GB" sz="2400" dirty="0">
                <a:ea typeface="Times New Roman" panose="02020603050405020304" pitchFamily="18" charset="0"/>
              </a:rPr>
              <a:t> </a:t>
            </a:r>
            <a:r>
              <a:rPr lang="en-GB" sz="1600" dirty="0">
                <a:ea typeface="Times New Roman" panose="02020603050405020304" pitchFamily="18" charset="0"/>
              </a:rPr>
              <a:t>(IOM/CBS AXA, 2008 ; IOM, 2009). </a:t>
            </a:r>
            <a:endParaRPr lang="cs-CZ" sz="1600" dirty="0"/>
          </a:p>
        </p:txBody>
      </p:sp>
      <p:sp>
        <p:nvSpPr>
          <p:cNvPr id="2" name="Obdélník 1">
            <a:extLst>
              <a:ext uri="{FF2B5EF4-FFF2-40B4-BE49-F238E27FC236}">
                <a16:creationId xmlns:a16="http://schemas.microsoft.com/office/drawing/2014/main" id="{3CD8F9FE-6D3A-4107-81AA-96C898655326}"/>
              </a:ext>
            </a:extLst>
          </p:cNvPr>
          <p:cNvSpPr/>
          <p:nvPr/>
        </p:nvSpPr>
        <p:spPr>
          <a:xfrm>
            <a:off x="6071803" y="200966"/>
            <a:ext cx="2109424" cy="671851"/>
          </a:xfrm>
          <a:prstGeom prst="rect">
            <a:avLst/>
          </a:prstGeom>
        </p:spPr>
        <p:txBody>
          <a:bodyPr wrap="none">
            <a:spAutoFit/>
          </a:bodyPr>
          <a:lstStyle/>
          <a:p>
            <a:pPr algn="ctr">
              <a:lnSpc>
                <a:spcPct val="150000"/>
              </a:lnSpc>
              <a:spcBef>
                <a:spcPts val="1600"/>
              </a:spcBef>
            </a:pPr>
            <a:r>
              <a:rPr lang="cs-CZ" sz="2800" b="1" cap="all" dirty="0" err="1">
                <a:ea typeface="Times New Roman" panose="02020603050405020304" pitchFamily="18" charset="0"/>
                <a:cs typeface="Times New Roman" panose="02020603050405020304" pitchFamily="18" charset="0"/>
              </a:rPr>
              <a:t>remittence</a:t>
            </a:r>
            <a:endParaRPr lang="cs-CZ" sz="2800" b="1" cap="all" dirty="0">
              <a:ea typeface="Times New Roman" panose="02020603050405020304" pitchFamily="18" charset="0"/>
              <a:cs typeface="Times New Roman" panose="02020603050405020304" pitchFamily="18" charset="0"/>
            </a:endParaRPr>
          </a:p>
        </p:txBody>
      </p:sp>
      <p:pic>
        <p:nvPicPr>
          <p:cNvPr id="1026" name="Picture 2" descr="Na obrázku může být: sky, mrak, tráva, tree, rostlina, venku a natur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06400" y="2639161"/>
            <a:ext cx="3264786" cy="326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78566"/>
      </p:ext>
    </p:extLst>
  </p:cSld>
  <p:clrMapOvr>
    <a:masterClrMapping/>
  </p:clrMapOvr>
  <p:transition spd="slow" advTm="10000">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B2CBA75-6C2F-4174-9DAF-05673BC4A553}"/>
              </a:ext>
            </a:extLst>
          </p:cNvPr>
          <p:cNvSpPr/>
          <p:nvPr/>
        </p:nvSpPr>
        <p:spPr>
          <a:xfrm>
            <a:off x="767253" y="2036754"/>
            <a:ext cx="7157545" cy="2308324"/>
          </a:xfrm>
          <a:prstGeom prst="rect">
            <a:avLst/>
          </a:prstGeom>
        </p:spPr>
        <p:txBody>
          <a:bodyPr wrap="square">
            <a:spAutoFit/>
          </a:bodyPr>
          <a:lstStyle/>
          <a:p>
            <a:pPr marL="380990" indent="-380990">
              <a:buFont typeface="Wingdings" pitchFamily="2" charset="2"/>
              <a:buChar char="§"/>
            </a:pPr>
            <a:r>
              <a:rPr lang="cs-CZ" sz="2400" dirty="0"/>
              <a:t>Zaplacení nájmu, účtu za elektřinu atd.</a:t>
            </a:r>
          </a:p>
          <a:p>
            <a:pPr marL="380990" indent="-380990">
              <a:buFont typeface="Wingdings" pitchFamily="2" charset="2"/>
              <a:buChar char="§"/>
            </a:pPr>
            <a:r>
              <a:rPr lang="cs-CZ" sz="2400" dirty="0"/>
              <a:t>Potraviny</a:t>
            </a:r>
          </a:p>
          <a:p>
            <a:pPr marL="380990" indent="-380990">
              <a:buFont typeface="Wingdings" pitchFamily="2" charset="2"/>
              <a:buChar char="§"/>
            </a:pPr>
            <a:r>
              <a:rPr lang="cs-CZ" sz="2400" dirty="0"/>
              <a:t>Oblečení</a:t>
            </a:r>
          </a:p>
          <a:p>
            <a:pPr marL="380990" indent="-380990">
              <a:buFont typeface="Wingdings" pitchFamily="2" charset="2"/>
              <a:buChar char="§"/>
            </a:pPr>
            <a:r>
              <a:rPr lang="cs-CZ" sz="2400" dirty="0"/>
              <a:t>Vzdělání</a:t>
            </a:r>
          </a:p>
          <a:p>
            <a:pPr marL="380990" indent="-380990">
              <a:buFont typeface="Wingdings" pitchFamily="2" charset="2"/>
              <a:buChar char="§"/>
            </a:pPr>
            <a:r>
              <a:rPr lang="cs-CZ" sz="2400" dirty="0"/>
              <a:t>Léky</a:t>
            </a:r>
          </a:p>
          <a:p>
            <a:pPr marL="380990" indent="-380990">
              <a:buFont typeface="Wingdings" pitchFamily="2" charset="2"/>
              <a:buChar char="§"/>
            </a:pPr>
            <a:r>
              <a:rPr lang="cs-CZ" sz="2400" dirty="0"/>
              <a:t>Vybavení domu/rekonstrukce</a:t>
            </a:r>
          </a:p>
        </p:txBody>
      </p:sp>
      <p:sp>
        <p:nvSpPr>
          <p:cNvPr id="5" name="Obdélník 4">
            <a:extLst>
              <a:ext uri="{FF2B5EF4-FFF2-40B4-BE49-F238E27FC236}">
                <a16:creationId xmlns:a16="http://schemas.microsoft.com/office/drawing/2014/main" id="{F984AE1F-05F6-4769-BF66-93A8464F4244}"/>
              </a:ext>
            </a:extLst>
          </p:cNvPr>
          <p:cNvSpPr/>
          <p:nvPr/>
        </p:nvSpPr>
        <p:spPr>
          <a:xfrm>
            <a:off x="767255" y="413321"/>
            <a:ext cx="10615447" cy="830997"/>
          </a:xfrm>
          <a:prstGeom prst="rect">
            <a:avLst/>
          </a:prstGeom>
        </p:spPr>
        <p:txBody>
          <a:bodyPr wrap="square">
            <a:spAutoFit/>
          </a:bodyPr>
          <a:lstStyle/>
          <a:p>
            <a:r>
              <a:rPr lang="cs-CZ" sz="2400" dirty="0" err="1"/>
              <a:t>Remitence</a:t>
            </a:r>
            <a:r>
              <a:rPr lang="cs-CZ" sz="2400" dirty="0"/>
              <a:t> většinou slouží pouze k udržení chodu domácnosti a nákupu základních potřeb, ale nebývají příliš často investovány. </a:t>
            </a:r>
          </a:p>
        </p:txBody>
      </p:sp>
      <p:sp>
        <p:nvSpPr>
          <p:cNvPr id="6" name="Rectangle 21">
            <a:extLst>
              <a:ext uri="{FF2B5EF4-FFF2-40B4-BE49-F238E27FC236}">
                <a16:creationId xmlns:a16="http://schemas.microsoft.com/office/drawing/2014/main" id="{A781A6B7-5F9B-4C3C-BA29-ADD0E7C637B1}"/>
              </a:ext>
            </a:extLst>
          </p:cNvPr>
          <p:cNvSpPr/>
          <p:nvPr/>
        </p:nvSpPr>
        <p:spPr>
          <a:xfrm>
            <a:off x="504496" y="5434092"/>
            <a:ext cx="11368190" cy="93072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7" name="Obdélník 6">
            <a:extLst>
              <a:ext uri="{FF2B5EF4-FFF2-40B4-BE49-F238E27FC236}">
                <a16:creationId xmlns:a16="http://schemas.microsoft.com/office/drawing/2014/main" id="{1C7574AA-1A32-49E1-8A69-57ED9DD9BD52}"/>
              </a:ext>
            </a:extLst>
          </p:cNvPr>
          <p:cNvSpPr/>
          <p:nvPr/>
        </p:nvSpPr>
        <p:spPr>
          <a:xfrm>
            <a:off x="767253" y="5434092"/>
            <a:ext cx="10481317" cy="830997"/>
          </a:xfrm>
          <a:prstGeom prst="rect">
            <a:avLst/>
          </a:prstGeom>
        </p:spPr>
        <p:txBody>
          <a:bodyPr wrap="square">
            <a:spAutoFit/>
          </a:bodyPr>
          <a:lstStyle/>
          <a:p>
            <a:r>
              <a:rPr lang="cs-CZ" sz="2400" dirty="0"/>
              <a:t>Téměř 25% domácností hradí z </a:t>
            </a:r>
            <a:r>
              <a:rPr lang="cs-CZ" sz="2400" dirty="0" err="1"/>
              <a:t>remitencí</a:t>
            </a:r>
            <a:r>
              <a:rPr lang="cs-CZ" sz="2400" dirty="0"/>
              <a:t> jídlo, oblečení, léky a jiné základní potřeby</a:t>
            </a:r>
            <a:r>
              <a:rPr lang="en-US" sz="1600" dirty="0"/>
              <a:t>. </a:t>
            </a:r>
            <a:endParaRPr lang="cs-CZ" sz="1600" dirty="0"/>
          </a:p>
        </p:txBody>
      </p:sp>
      <p:pic>
        <p:nvPicPr>
          <p:cNvPr id="2052" name="Picture 4" descr="Výsledek obrázku pro money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902" y="1888259"/>
            <a:ext cx="4631668" cy="260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65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6"/>
          </p:nvPr>
        </p:nvSpPr>
        <p:spPr/>
        <p:txBody>
          <a:bodyPr/>
          <a:lstStyle/>
          <a:p>
            <a:pPr>
              <a:defRPr/>
            </a:pPr>
            <a:fld id="{24F1204A-9FA9-4133-AB3C-0E8FAFFF89EE}" type="slidenum">
              <a:rPr lang="en-US" smtClean="0"/>
              <a:pPr>
                <a:defRPr/>
              </a:pPr>
              <a:t>32</a:t>
            </a:fld>
            <a:endParaRPr lang="en-US" dirty="0"/>
          </a:p>
        </p:txBody>
      </p:sp>
      <p:sp>
        <p:nvSpPr>
          <p:cNvPr id="9" name="Obdélník 8"/>
          <p:cNvSpPr/>
          <p:nvPr/>
        </p:nvSpPr>
        <p:spPr>
          <a:xfrm>
            <a:off x="5312841" y="534717"/>
            <a:ext cx="2046971" cy="461665"/>
          </a:xfrm>
          <a:prstGeom prst="rect">
            <a:avLst/>
          </a:prstGeom>
        </p:spPr>
        <p:txBody>
          <a:bodyPr wrap="none">
            <a:spAutoFit/>
          </a:bodyPr>
          <a:lstStyle/>
          <a:p>
            <a:r>
              <a:rPr lang="cs-CZ" sz="2400" b="1" dirty="0"/>
              <a:t>VLIV MIGRACE</a:t>
            </a:r>
            <a:endParaRPr lang="en-GB" sz="2400" b="1" dirty="0"/>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4589" y="4345776"/>
            <a:ext cx="3767411" cy="2503757"/>
          </a:xfrm>
          <a:prstGeom prst="rect">
            <a:avLst/>
          </a:prstGeom>
        </p:spPr>
      </p:pic>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359699"/>
            <a:ext cx="3794349" cy="2521661"/>
          </a:xfrm>
          <a:prstGeom prst="rect">
            <a:avLst/>
          </a:prstGeom>
        </p:spPr>
      </p:pic>
      <p:pic>
        <p:nvPicPr>
          <p:cNvPr id="14" name="Obráze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9698"/>
            <a:ext cx="3794352" cy="2521663"/>
          </a:xfrm>
          <a:prstGeom prst="rect">
            <a:avLst/>
          </a:prstGeom>
        </p:spPr>
      </p:pic>
      <p:sp>
        <p:nvSpPr>
          <p:cNvPr id="18" name="TextovéPole 17"/>
          <p:cNvSpPr txBox="1"/>
          <p:nvPr/>
        </p:nvSpPr>
        <p:spPr>
          <a:xfrm>
            <a:off x="508000" y="1418612"/>
            <a:ext cx="4804841" cy="1384995"/>
          </a:xfrm>
          <a:prstGeom prst="rect">
            <a:avLst/>
          </a:prstGeom>
          <a:noFill/>
        </p:spPr>
        <p:txBody>
          <a:bodyPr wrap="none" rtlCol="0">
            <a:spAutoFit/>
          </a:bodyPr>
          <a:lstStyle/>
          <a:p>
            <a:pPr marL="457189" indent="-457189">
              <a:buFont typeface="Wingdings" panose="05000000000000000000" pitchFamily="2" charset="2"/>
              <a:buChar char="§"/>
            </a:pPr>
            <a:r>
              <a:rPr lang="cs-CZ" sz="2800" dirty="0" smtClean="0"/>
              <a:t>Vzdělání dětí a domácí práce</a:t>
            </a:r>
            <a:endParaRPr lang="en-GB" sz="2800" dirty="0"/>
          </a:p>
          <a:p>
            <a:pPr marL="457189" indent="-457189">
              <a:buFont typeface="Wingdings" panose="05000000000000000000" pitchFamily="2" charset="2"/>
              <a:buChar char="§"/>
            </a:pPr>
            <a:r>
              <a:rPr lang="cs-CZ" sz="2800" dirty="0" smtClean="0"/>
              <a:t>Zdraví dětí a seniorů</a:t>
            </a:r>
            <a:endParaRPr lang="en-GB" sz="2800" dirty="0"/>
          </a:p>
          <a:p>
            <a:pPr marL="457189" indent="-457189">
              <a:buFont typeface="Wingdings" panose="05000000000000000000" pitchFamily="2" charset="2"/>
              <a:buChar char="§"/>
            </a:pPr>
            <a:r>
              <a:rPr lang="cs-CZ" sz="2800" dirty="0"/>
              <a:t>Zemědělství</a:t>
            </a:r>
            <a:endParaRPr lang="en-GB" sz="2800" dirty="0"/>
          </a:p>
        </p:txBody>
      </p:sp>
      <p:sp>
        <p:nvSpPr>
          <p:cNvPr id="19" name="Rectangle 32"/>
          <p:cNvSpPr/>
          <p:nvPr/>
        </p:nvSpPr>
        <p:spPr>
          <a:xfrm rot="5400000">
            <a:off x="6963174" y="5388122"/>
            <a:ext cx="2494631" cy="428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90">
              <a:defRPr/>
            </a:pPr>
            <a:endParaRPr lang="en-US" sz="2400">
              <a:solidFill>
                <a:schemeClr val="accent3"/>
              </a:solidFill>
            </a:endParaRPr>
          </a:p>
        </p:txBody>
      </p:sp>
      <p:sp>
        <p:nvSpPr>
          <p:cNvPr id="20" name="Rectangle 32"/>
          <p:cNvSpPr/>
          <p:nvPr/>
        </p:nvSpPr>
        <p:spPr>
          <a:xfrm rot="5400000">
            <a:off x="2759079" y="5373241"/>
            <a:ext cx="2526455" cy="489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90">
              <a:defRPr/>
            </a:pPr>
            <a:endParaRPr lang="en-US" sz="2400">
              <a:solidFill>
                <a:schemeClr val="accent3"/>
              </a:solidFill>
            </a:endParaRPr>
          </a:p>
        </p:txBody>
      </p:sp>
    </p:spTree>
    <p:extLst>
      <p:ext uri="{BB962C8B-B14F-4D97-AF65-F5344CB8AC3E}">
        <p14:creationId xmlns:p14="http://schemas.microsoft.com/office/powerpoint/2010/main" val="3588498953"/>
      </p:ext>
    </p:extLst>
  </p:cSld>
  <p:clrMapOvr>
    <a:masterClrMapping/>
  </p:clrMapOvr>
  <p:transition spd="slow" advTm="10000">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954E67"/>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64108ADE-08D5-49CC-AF1B-36CE547C68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90" y="1123527"/>
            <a:ext cx="3050680" cy="4604800"/>
          </a:xfrm>
          <a:prstGeom prst="rect">
            <a:avLst/>
          </a:prstGeom>
        </p:spPr>
      </p:pic>
      <p:sp>
        <p:nvSpPr>
          <p:cNvPr id="7" name="Obdélník 6">
            <a:extLst>
              <a:ext uri="{FF2B5EF4-FFF2-40B4-BE49-F238E27FC236}">
                <a16:creationId xmlns:a16="http://schemas.microsoft.com/office/drawing/2014/main" id="{C854FB61-6E25-4ED0-8DCD-9411F70BAE0D}"/>
              </a:ext>
            </a:extLst>
          </p:cNvPr>
          <p:cNvSpPr/>
          <p:nvPr/>
        </p:nvSpPr>
        <p:spPr>
          <a:xfrm>
            <a:off x="4145035" y="1722598"/>
            <a:ext cx="7117985" cy="1487651"/>
          </a:xfrm>
          <a:prstGeom prst="rect">
            <a:avLst/>
          </a:prstGeom>
        </p:spPr>
        <p:txBody>
          <a:bodyPr wrap="square">
            <a:spAutoFit/>
          </a:bodyPr>
          <a:lstStyle/>
          <a:p>
            <a:pPr marL="457189" indent="-457189">
              <a:buFont typeface="Wingdings" panose="05000000000000000000" pitchFamily="2" charset="2"/>
              <a:buChar char="§"/>
            </a:pPr>
            <a:r>
              <a:rPr lang="cs-CZ" sz="2400" dirty="0"/>
              <a:t>V průměru</a:t>
            </a:r>
            <a:r>
              <a:rPr lang="en-US" sz="2400" dirty="0"/>
              <a:t>, </a:t>
            </a:r>
            <a:r>
              <a:rPr lang="cs-CZ" sz="2400" dirty="0"/>
              <a:t>každá pátá rodina s dítětem má minimálně jednoho člena domácnosti, který pracuje v zahraničí </a:t>
            </a:r>
            <a:r>
              <a:rPr lang="en-US" sz="1100" dirty="0"/>
              <a:t>(MLSPF, 2010 and UNICEF, 2014</a:t>
            </a:r>
            <a:r>
              <a:rPr lang="en-US" sz="1100" dirty="0" smtClean="0"/>
              <a:t>).</a:t>
            </a:r>
            <a:endParaRPr lang="en-US" sz="1867" dirty="0"/>
          </a:p>
          <a:p>
            <a:pPr marL="457189" indent="-457189">
              <a:buFont typeface="Wingdings" panose="05000000000000000000" pitchFamily="2" charset="2"/>
              <a:buChar char="§"/>
            </a:pPr>
            <a:endParaRPr lang="cs-CZ" sz="1867" dirty="0"/>
          </a:p>
        </p:txBody>
      </p:sp>
      <p:sp>
        <p:nvSpPr>
          <p:cNvPr id="8" name="Obdélník 7">
            <a:extLst>
              <a:ext uri="{FF2B5EF4-FFF2-40B4-BE49-F238E27FC236}">
                <a16:creationId xmlns:a16="http://schemas.microsoft.com/office/drawing/2014/main" id="{A64640D3-B280-45CF-A8F9-BFF93B238A12}"/>
              </a:ext>
            </a:extLst>
          </p:cNvPr>
          <p:cNvSpPr/>
          <p:nvPr/>
        </p:nvSpPr>
        <p:spPr>
          <a:xfrm>
            <a:off x="4108089" y="3210249"/>
            <a:ext cx="7154931" cy="1938992"/>
          </a:xfrm>
          <a:prstGeom prst="rect">
            <a:avLst/>
          </a:prstGeom>
        </p:spPr>
        <p:txBody>
          <a:bodyPr wrap="square">
            <a:spAutoFit/>
          </a:bodyPr>
          <a:lstStyle/>
          <a:p>
            <a:pPr marL="457189" indent="-457189">
              <a:buFont typeface="Wingdings" panose="05000000000000000000" pitchFamily="2" charset="2"/>
              <a:buChar char="§"/>
            </a:pPr>
            <a:r>
              <a:rPr lang="cs-CZ" sz="2400" dirty="0"/>
              <a:t>Okolo </a:t>
            </a:r>
            <a:r>
              <a:rPr lang="en-US" sz="2400" dirty="0"/>
              <a:t>177,000 </a:t>
            </a:r>
            <a:r>
              <a:rPr lang="cs-CZ" sz="2400" dirty="0"/>
              <a:t>dětí má jednoho z rodičů v zahraničí</a:t>
            </a:r>
            <a:r>
              <a:rPr lang="en-US" sz="2400" dirty="0"/>
              <a:t>, </a:t>
            </a:r>
            <a:r>
              <a:rPr lang="cs-CZ" sz="2400" dirty="0"/>
              <a:t>a cca </a:t>
            </a:r>
            <a:r>
              <a:rPr lang="en-US" sz="2400" dirty="0"/>
              <a:t>22,000 </a:t>
            </a:r>
            <a:r>
              <a:rPr lang="cs-CZ" sz="2400" dirty="0"/>
              <a:t>dětí má oba rodiče v zahraničí</a:t>
            </a:r>
            <a:r>
              <a:rPr lang="en-US" sz="2400" dirty="0"/>
              <a:t>. </a:t>
            </a:r>
          </a:p>
          <a:p>
            <a:pPr marL="457189" indent="-457189">
              <a:buFont typeface="Wingdings" panose="05000000000000000000" pitchFamily="2" charset="2"/>
              <a:buChar char="§"/>
            </a:pPr>
            <a:endParaRPr lang="en-US" sz="2400" dirty="0"/>
          </a:p>
          <a:p>
            <a:pPr marL="457189" indent="-457189">
              <a:buFont typeface="Wingdings" panose="05000000000000000000" pitchFamily="2" charset="2"/>
              <a:buChar char="§"/>
            </a:pPr>
            <a:r>
              <a:rPr lang="cs-CZ" sz="2400" dirty="0"/>
              <a:t>Většina těchto dětí pochází z venkovských oblastí </a:t>
            </a:r>
            <a:r>
              <a:rPr lang="en-US" sz="2400" dirty="0"/>
              <a:t>(80%) </a:t>
            </a:r>
            <a:r>
              <a:rPr lang="en-US" sz="1600" dirty="0"/>
              <a:t>(UNICEF/ CBS AXA, 2007). </a:t>
            </a:r>
            <a:endParaRPr lang="cs-CZ" sz="1600" dirty="0"/>
          </a:p>
        </p:txBody>
      </p:sp>
    </p:spTree>
    <p:extLst>
      <p:ext uri="{BB962C8B-B14F-4D97-AF65-F5344CB8AC3E}">
        <p14:creationId xmlns:p14="http://schemas.microsoft.com/office/powerpoint/2010/main" val="3779833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954E67"/>
            </a:solidFill>
          </a:ln>
        </p:spPr>
        <p:style>
          <a:lnRef idx="1">
            <a:schemeClr val="accent1"/>
          </a:lnRef>
          <a:fillRef idx="0">
            <a:schemeClr val="accent1"/>
          </a:fillRef>
          <a:effectRef idx="0">
            <a:schemeClr val="accent1"/>
          </a:effectRef>
          <a:fontRef idx="minor">
            <a:schemeClr val="tx1"/>
          </a:fontRef>
        </p:style>
      </p:cxnSp>
      <p:sp>
        <p:nvSpPr>
          <p:cNvPr id="6" name="Freeform 83">
            <a:extLst>
              <a:ext uri="{FF2B5EF4-FFF2-40B4-BE49-F238E27FC236}">
                <a16:creationId xmlns:a16="http://schemas.microsoft.com/office/drawing/2014/main" id="{84282060-CCE8-421C-A558-0D31783B7F90}"/>
              </a:ext>
            </a:extLst>
          </p:cNvPr>
          <p:cNvSpPr>
            <a:spLocks noEditPoints="1"/>
          </p:cNvSpPr>
          <p:nvPr/>
        </p:nvSpPr>
        <p:spPr bwMode="auto">
          <a:xfrm>
            <a:off x="8977692" y="2545959"/>
            <a:ext cx="264691" cy="397036"/>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Oval 23">
            <a:extLst>
              <a:ext uri="{FF2B5EF4-FFF2-40B4-BE49-F238E27FC236}">
                <a16:creationId xmlns:a16="http://schemas.microsoft.com/office/drawing/2014/main" id="{165C78A5-9018-476D-872A-FB5A8166C44A}"/>
              </a:ext>
            </a:extLst>
          </p:cNvPr>
          <p:cNvSpPr/>
          <p:nvPr/>
        </p:nvSpPr>
        <p:spPr>
          <a:xfrm>
            <a:off x="5631368" y="2002333"/>
            <a:ext cx="776497" cy="720652"/>
          </a:xfrm>
          <a:prstGeom prst="ellipse">
            <a:avLst/>
          </a:prstGeom>
          <a:noFill/>
          <a:ln w="28575">
            <a:solidFill>
              <a:schemeClr val="bg2">
                <a:lumMod val="8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133" b="1" dirty="0">
                <a:solidFill>
                  <a:schemeClr val="tx2">
                    <a:lumMod val="50000"/>
                    <a:lumOff val="50000"/>
                  </a:schemeClr>
                </a:solidFill>
              </a:rPr>
              <a:t>29</a:t>
            </a:r>
            <a:r>
              <a:rPr lang="en-US" sz="2133" b="1" dirty="0">
                <a:solidFill>
                  <a:schemeClr val="tx2">
                    <a:lumMod val="50000"/>
                    <a:lumOff val="50000"/>
                  </a:schemeClr>
                </a:solidFill>
              </a:rPr>
              <a:t>%</a:t>
            </a:r>
          </a:p>
        </p:txBody>
      </p:sp>
      <p:sp>
        <p:nvSpPr>
          <p:cNvPr id="11" name="Oval 10">
            <a:extLst>
              <a:ext uri="{FF2B5EF4-FFF2-40B4-BE49-F238E27FC236}">
                <a16:creationId xmlns:a16="http://schemas.microsoft.com/office/drawing/2014/main" id="{C616B8DA-03C6-40E1-82F2-5CA7715F71EF}"/>
              </a:ext>
            </a:extLst>
          </p:cNvPr>
          <p:cNvSpPr/>
          <p:nvPr/>
        </p:nvSpPr>
        <p:spPr>
          <a:xfrm>
            <a:off x="8334456" y="2002333"/>
            <a:ext cx="736159" cy="742144"/>
          </a:xfrm>
          <a:prstGeom prst="ellipse">
            <a:avLst/>
          </a:prstGeom>
          <a:noFill/>
          <a:ln w="28575">
            <a:solidFill>
              <a:schemeClr val="bg2">
                <a:lumMod val="8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133" b="1" dirty="0">
                <a:solidFill>
                  <a:schemeClr val="tx2">
                    <a:lumMod val="50000"/>
                    <a:lumOff val="50000"/>
                  </a:schemeClr>
                </a:solidFill>
              </a:rPr>
              <a:t>7</a:t>
            </a:r>
            <a:r>
              <a:rPr lang="en-US" sz="2133" b="1" dirty="0">
                <a:solidFill>
                  <a:schemeClr val="tx2">
                    <a:lumMod val="50000"/>
                    <a:lumOff val="50000"/>
                  </a:schemeClr>
                </a:solidFill>
              </a:rPr>
              <a:t>%</a:t>
            </a:r>
          </a:p>
        </p:txBody>
      </p:sp>
      <p:sp>
        <p:nvSpPr>
          <p:cNvPr id="12" name="Oval 13">
            <a:extLst>
              <a:ext uri="{FF2B5EF4-FFF2-40B4-BE49-F238E27FC236}">
                <a16:creationId xmlns:a16="http://schemas.microsoft.com/office/drawing/2014/main" id="{00A63341-A0E7-482C-8B62-2E81EE279DCD}"/>
              </a:ext>
            </a:extLst>
          </p:cNvPr>
          <p:cNvSpPr/>
          <p:nvPr/>
        </p:nvSpPr>
        <p:spPr>
          <a:xfrm>
            <a:off x="11149297" y="2049434"/>
            <a:ext cx="735793" cy="742144"/>
          </a:xfrm>
          <a:prstGeom prst="ellipse">
            <a:avLst/>
          </a:prstGeom>
          <a:noFill/>
          <a:ln w="28575">
            <a:solidFill>
              <a:schemeClr val="bg2">
                <a:lumMod val="8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133" b="1" dirty="0">
                <a:solidFill>
                  <a:schemeClr val="tx2">
                    <a:lumMod val="50000"/>
                    <a:lumOff val="50000"/>
                  </a:schemeClr>
                </a:solidFill>
              </a:rPr>
              <a:t>25</a:t>
            </a:r>
            <a:r>
              <a:rPr lang="en-US" sz="2133" b="1" dirty="0">
                <a:solidFill>
                  <a:schemeClr val="tx2">
                    <a:lumMod val="50000"/>
                    <a:lumOff val="50000"/>
                  </a:schemeClr>
                </a:solidFill>
              </a:rPr>
              <a:t>%</a:t>
            </a:r>
          </a:p>
        </p:txBody>
      </p:sp>
      <p:graphicFrame>
        <p:nvGraphicFramePr>
          <p:cNvPr id="13" name="Chart 16">
            <a:extLst>
              <a:ext uri="{FF2B5EF4-FFF2-40B4-BE49-F238E27FC236}">
                <a16:creationId xmlns:a16="http://schemas.microsoft.com/office/drawing/2014/main" id="{8B4EF415-1F0F-4F87-8F74-3F625C353EAD}"/>
              </a:ext>
            </a:extLst>
          </p:cNvPr>
          <p:cNvGraphicFramePr/>
          <p:nvPr>
            <p:extLst>
              <p:ext uri="{D42A27DB-BD31-4B8C-83A1-F6EECF244321}">
                <p14:modId xmlns:p14="http://schemas.microsoft.com/office/powerpoint/2010/main" val="2327848103"/>
              </p:ext>
            </p:extLst>
          </p:nvPr>
        </p:nvGraphicFramePr>
        <p:xfrm>
          <a:off x="4209896" y="2592581"/>
          <a:ext cx="2389416" cy="1717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9">
            <a:extLst>
              <a:ext uri="{FF2B5EF4-FFF2-40B4-BE49-F238E27FC236}">
                <a16:creationId xmlns:a16="http://schemas.microsoft.com/office/drawing/2014/main" id="{5B38947E-A3BB-4DE1-91B1-6851679C1B15}"/>
              </a:ext>
            </a:extLst>
          </p:cNvPr>
          <p:cNvGraphicFramePr/>
          <p:nvPr>
            <p:extLst>
              <p:ext uri="{D42A27DB-BD31-4B8C-83A1-F6EECF244321}">
                <p14:modId xmlns:p14="http://schemas.microsoft.com/office/powerpoint/2010/main" val="1099358818"/>
              </p:ext>
            </p:extLst>
          </p:nvPr>
        </p:nvGraphicFramePr>
        <p:xfrm>
          <a:off x="7050062" y="2592581"/>
          <a:ext cx="2343827" cy="175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1">
            <a:extLst>
              <a:ext uri="{FF2B5EF4-FFF2-40B4-BE49-F238E27FC236}">
                <a16:creationId xmlns:a16="http://schemas.microsoft.com/office/drawing/2014/main" id="{0DB6EC84-425A-4ACC-B5BB-17E4EBA2DE98}"/>
              </a:ext>
            </a:extLst>
          </p:cNvPr>
          <p:cNvGraphicFramePr/>
          <p:nvPr>
            <p:extLst>
              <p:ext uri="{D42A27DB-BD31-4B8C-83A1-F6EECF244321}">
                <p14:modId xmlns:p14="http://schemas.microsoft.com/office/powerpoint/2010/main" val="1124300910"/>
              </p:ext>
            </p:extLst>
          </p:nvPr>
        </p:nvGraphicFramePr>
        <p:xfrm>
          <a:off x="9694352" y="2609944"/>
          <a:ext cx="2311400" cy="1756304"/>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25">
            <a:extLst>
              <a:ext uri="{FF2B5EF4-FFF2-40B4-BE49-F238E27FC236}">
                <a16:creationId xmlns:a16="http://schemas.microsoft.com/office/drawing/2014/main" id="{03891E52-4620-4B3E-96C1-34F7EFA26431}"/>
              </a:ext>
            </a:extLst>
          </p:cNvPr>
          <p:cNvSpPr/>
          <p:nvPr/>
        </p:nvSpPr>
        <p:spPr>
          <a:xfrm>
            <a:off x="3837951" y="4323811"/>
            <a:ext cx="2906989" cy="32823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2133" dirty="0"/>
              <a:t>Oba rodiče migrovali</a:t>
            </a:r>
            <a:endParaRPr lang="en-US" sz="2133" dirty="0">
              <a:solidFill>
                <a:schemeClr val="tx2">
                  <a:lumMod val="75000"/>
                  <a:lumOff val="25000"/>
                </a:schemeClr>
              </a:solidFill>
            </a:endParaRPr>
          </a:p>
        </p:txBody>
      </p:sp>
      <p:sp>
        <p:nvSpPr>
          <p:cNvPr id="17" name="Rectangle 26">
            <a:extLst>
              <a:ext uri="{FF2B5EF4-FFF2-40B4-BE49-F238E27FC236}">
                <a16:creationId xmlns:a16="http://schemas.microsoft.com/office/drawing/2014/main" id="{F395DD99-2B6B-4A74-ACB7-18EA06ED969B}"/>
              </a:ext>
            </a:extLst>
          </p:cNvPr>
          <p:cNvSpPr/>
          <p:nvPr/>
        </p:nvSpPr>
        <p:spPr>
          <a:xfrm>
            <a:off x="6724196" y="4301324"/>
            <a:ext cx="2870612" cy="32823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2133" dirty="0"/>
              <a:t>Pouze matka migrovala</a:t>
            </a:r>
            <a:endParaRPr lang="en-US" sz="2133" dirty="0">
              <a:solidFill>
                <a:schemeClr val="tx2">
                  <a:lumMod val="75000"/>
                  <a:lumOff val="25000"/>
                </a:schemeClr>
              </a:solidFill>
            </a:endParaRPr>
          </a:p>
        </p:txBody>
      </p:sp>
      <p:sp>
        <p:nvSpPr>
          <p:cNvPr id="18" name="Rectangle 27">
            <a:extLst>
              <a:ext uri="{FF2B5EF4-FFF2-40B4-BE49-F238E27FC236}">
                <a16:creationId xmlns:a16="http://schemas.microsoft.com/office/drawing/2014/main" id="{6817F7D3-343F-446C-8AAC-851C4203A865}"/>
              </a:ext>
            </a:extLst>
          </p:cNvPr>
          <p:cNvSpPr/>
          <p:nvPr/>
        </p:nvSpPr>
        <p:spPr>
          <a:xfrm>
            <a:off x="9255665" y="4337715"/>
            <a:ext cx="3225388" cy="32823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2133" dirty="0"/>
              <a:t>Otec migroval</a:t>
            </a:r>
            <a:endParaRPr lang="en-US" sz="2133" dirty="0">
              <a:solidFill>
                <a:schemeClr val="tx2">
                  <a:lumMod val="75000"/>
                  <a:lumOff val="25000"/>
                </a:schemeClr>
              </a:solidFill>
            </a:endParaRPr>
          </a:p>
        </p:txBody>
      </p:sp>
      <p:pic>
        <p:nvPicPr>
          <p:cNvPr id="2" name="Obrázek 1">
            <a:extLst>
              <a:ext uri="{FF2B5EF4-FFF2-40B4-BE49-F238E27FC236}">
                <a16:creationId xmlns:a16="http://schemas.microsoft.com/office/drawing/2014/main" id="{BB3769CD-750C-4443-81E3-4172F9883FE7}"/>
              </a:ext>
            </a:extLst>
          </p:cNvPr>
          <p:cNvPicPr>
            <a:picLocks noChangeAspect="1"/>
          </p:cNvPicPr>
          <p:nvPr/>
        </p:nvPicPr>
        <p:blipFill>
          <a:blip r:embed="rId5"/>
          <a:stretch>
            <a:fillRect/>
          </a:stretch>
        </p:blipFill>
        <p:spPr>
          <a:xfrm>
            <a:off x="887638" y="1570814"/>
            <a:ext cx="2545442" cy="3830131"/>
          </a:xfrm>
          <a:prstGeom prst="rect">
            <a:avLst/>
          </a:prstGeom>
        </p:spPr>
      </p:pic>
    </p:spTree>
    <p:extLst>
      <p:ext uri="{BB962C8B-B14F-4D97-AF65-F5344CB8AC3E}">
        <p14:creationId xmlns:p14="http://schemas.microsoft.com/office/powerpoint/2010/main" val="1062138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954E67"/>
            </a:solidFill>
          </a:ln>
        </p:spPr>
        <p:style>
          <a:lnRef idx="1">
            <a:schemeClr val="accent1"/>
          </a:lnRef>
          <a:fillRef idx="0">
            <a:schemeClr val="accent1"/>
          </a:fillRef>
          <a:effectRef idx="0">
            <a:schemeClr val="accent1"/>
          </a:effectRef>
          <a:fontRef idx="minor">
            <a:schemeClr val="tx1"/>
          </a:fontRef>
        </p:style>
      </p:cxnSp>
      <p:sp>
        <p:nvSpPr>
          <p:cNvPr id="19" name="Obdélník 18">
            <a:extLst>
              <a:ext uri="{FF2B5EF4-FFF2-40B4-BE49-F238E27FC236}">
                <a16:creationId xmlns:a16="http://schemas.microsoft.com/office/drawing/2014/main" id="{35E698F2-2CA1-4C40-82F1-33F17672661F}"/>
              </a:ext>
            </a:extLst>
          </p:cNvPr>
          <p:cNvSpPr/>
          <p:nvPr/>
        </p:nvSpPr>
        <p:spPr>
          <a:xfrm>
            <a:off x="4010035" y="2260823"/>
            <a:ext cx="7028066" cy="461665"/>
          </a:xfrm>
          <a:prstGeom prst="rect">
            <a:avLst/>
          </a:prstGeom>
          <a:solidFill>
            <a:schemeClr val="bg1">
              <a:lumMod val="95000"/>
            </a:schemeClr>
          </a:solidFill>
        </p:spPr>
        <p:txBody>
          <a:bodyPr wrap="square">
            <a:spAutoFit/>
          </a:bodyPr>
          <a:lstStyle/>
          <a:p>
            <a:r>
              <a:rPr lang="cs-CZ" sz="2400" dirty="0">
                <a:ea typeface="Times New Roman" pitchFamily="18" charset="0"/>
                <a:cs typeface="Arial" pitchFamily="34" charset="0"/>
              </a:rPr>
              <a:t>Téměř 80% studentů chce odjet do zahraničí</a:t>
            </a:r>
            <a:endParaRPr lang="cs-CZ" sz="2400" dirty="0"/>
          </a:p>
        </p:txBody>
      </p:sp>
      <p:sp>
        <p:nvSpPr>
          <p:cNvPr id="20" name="Obdélník 19">
            <a:extLst>
              <a:ext uri="{FF2B5EF4-FFF2-40B4-BE49-F238E27FC236}">
                <a16:creationId xmlns:a16="http://schemas.microsoft.com/office/drawing/2014/main" id="{658F1EF6-8362-4FE7-9DDD-B88FD64F2486}"/>
              </a:ext>
            </a:extLst>
          </p:cNvPr>
          <p:cNvSpPr/>
          <p:nvPr/>
        </p:nvSpPr>
        <p:spPr>
          <a:xfrm>
            <a:off x="4010036" y="4148801"/>
            <a:ext cx="7028072" cy="461665"/>
          </a:xfrm>
          <a:prstGeom prst="rect">
            <a:avLst/>
          </a:prstGeom>
          <a:solidFill>
            <a:schemeClr val="bg1">
              <a:lumMod val="95000"/>
            </a:schemeClr>
          </a:solidFill>
        </p:spPr>
        <p:txBody>
          <a:bodyPr wrap="square">
            <a:spAutoFit/>
          </a:bodyPr>
          <a:lstStyle/>
          <a:p>
            <a:r>
              <a:rPr lang="cs-CZ" sz="2400" dirty="0">
                <a:ea typeface="Times New Roman" pitchFamily="18" charset="0"/>
                <a:cs typeface="Arial" pitchFamily="34" charset="0"/>
              </a:rPr>
              <a:t>36% studentů má zkušenost s prací v zahraničí</a:t>
            </a:r>
            <a:endParaRPr lang="cs-CZ" sz="2400" dirty="0"/>
          </a:p>
        </p:txBody>
      </p:sp>
      <p:sp>
        <p:nvSpPr>
          <p:cNvPr id="21" name="Obdélník 20">
            <a:extLst>
              <a:ext uri="{FF2B5EF4-FFF2-40B4-BE49-F238E27FC236}">
                <a16:creationId xmlns:a16="http://schemas.microsoft.com/office/drawing/2014/main" id="{6FB76CFE-4761-4771-A2C2-2CFB5B5B1345}"/>
              </a:ext>
            </a:extLst>
          </p:cNvPr>
          <p:cNvSpPr/>
          <p:nvPr/>
        </p:nvSpPr>
        <p:spPr>
          <a:xfrm>
            <a:off x="4010036" y="3020146"/>
            <a:ext cx="7028078" cy="830997"/>
          </a:xfrm>
          <a:prstGeom prst="rect">
            <a:avLst/>
          </a:prstGeom>
          <a:solidFill>
            <a:schemeClr val="bg1">
              <a:lumMod val="95000"/>
            </a:schemeClr>
          </a:solidFill>
        </p:spPr>
        <p:txBody>
          <a:bodyPr wrap="square">
            <a:spAutoFit/>
          </a:bodyPr>
          <a:lstStyle/>
          <a:p>
            <a:r>
              <a:rPr lang="cs-CZ" sz="2400" dirty="0"/>
              <a:t>Téměř </a:t>
            </a:r>
            <a:r>
              <a:rPr lang="en-US" sz="2400" dirty="0"/>
              <a:t>61% </a:t>
            </a:r>
            <a:r>
              <a:rPr lang="cs-CZ" sz="2400" dirty="0"/>
              <a:t>studentů má zkušenost s migrací někoho z domácnosti</a:t>
            </a:r>
          </a:p>
        </p:txBody>
      </p:sp>
      <p:pic>
        <p:nvPicPr>
          <p:cNvPr id="17410" name="Picture 2" descr="Na obrázku může být: 2 lidé">
            <a:extLst>
              <a:ext uri="{FF2B5EF4-FFF2-40B4-BE49-F238E27FC236}">
                <a16:creationId xmlns:a16="http://schemas.microsoft.com/office/drawing/2014/main" id="{D380AD60-7949-4FF1-9039-2334CE89D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19" y="1507000"/>
            <a:ext cx="2550574" cy="383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9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text 1"/>
          <p:cNvSpPr>
            <a:spLocks noGrp="1"/>
          </p:cNvSpPr>
          <p:nvPr>
            <p:ph type="body" sz="quarter" idx="14"/>
          </p:nvPr>
        </p:nvSpPr>
        <p:spPr>
          <a:xfrm>
            <a:off x="689597" y="712898"/>
            <a:ext cx="10905239" cy="304623"/>
          </a:xfrm>
        </p:spPr>
        <p:txBody>
          <a:bodyPr>
            <a:noAutofit/>
          </a:bodyPr>
          <a:lstStyle/>
          <a:p>
            <a:pPr algn="ctr"/>
            <a:r>
              <a:rPr lang="cs-CZ" sz="3200" b="1" dirty="0">
                <a:solidFill>
                  <a:schemeClr val="tx1"/>
                </a:solidFill>
                <a:latin typeface="+mn-lt"/>
              </a:rPr>
              <a:t>VZDĚLÁNÍ A BRAIN DRAIN</a:t>
            </a:r>
            <a:endParaRPr lang="en-GB" sz="3200" b="1" dirty="0">
              <a:solidFill>
                <a:schemeClr val="tx1"/>
              </a:solidFill>
              <a:latin typeface="+mn-lt"/>
            </a:endParaRPr>
          </a:p>
        </p:txBody>
      </p:sp>
      <p:graphicFrame>
        <p:nvGraphicFramePr>
          <p:cNvPr id="6" name="Chart 16"/>
          <p:cNvGraphicFramePr/>
          <p:nvPr>
            <p:extLst>
              <p:ext uri="{D42A27DB-BD31-4B8C-83A1-F6EECF244321}">
                <p14:modId xmlns:p14="http://schemas.microsoft.com/office/powerpoint/2010/main" val="539855527"/>
              </p:ext>
            </p:extLst>
          </p:nvPr>
        </p:nvGraphicFramePr>
        <p:xfrm>
          <a:off x="1111203" y="1626294"/>
          <a:ext cx="2373221" cy="2773344"/>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23"/>
          <p:cNvSpPr/>
          <p:nvPr/>
        </p:nvSpPr>
        <p:spPr>
          <a:xfrm>
            <a:off x="1785522" y="2545792"/>
            <a:ext cx="1152127" cy="840687"/>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defPPr>
              <a:defRPr lang="en-US"/>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ctr"/>
            <a:r>
              <a:rPr lang="en-US" sz="1867" b="1" dirty="0">
                <a:solidFill>
                  <a:schemeClr val="tx1"/>
                </a:solidFill>
              </a:rPr>
              <a:t>80 %</a:t>
            </a:r>
          </a:p>
        </p:txBody>
      </p:sp>
      <p:graphicFrame>
        <p:nvGraphicFramePr>
          <p:cNvPr id="8" name="Chart 9"/>
          <p:cNvGraphicFramePr/>
          <p:nvPr>
            <p:extLst>
              <p:ext uri="{D42A27DB-BD31-4B8C-83A1-F6EECF244321}">
                <p14:modId xmlns:p14="http://schemas.microsoft.com/office/powerpoint/2010/main" val="835804996"/>
              </p:ext>
            </p:extLst>
          </p:nvPr>
        </p:nvGraphicFramePr>
        <p:xfrm>
          <a:off x="4518661" y="1635313"/>
          <a:ext cx="2497905" cy="2549685"/>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10"/>
          <p:cNvSpPr/>
          <p:nvPr/>
        </p:nvSpPr>
        <p:spPr>
          <a:xfrm>
            <a:off x="5408719" y="2547425"/>
            <a:ext cx="1352743" cy="840687"/>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defPPr>
              <a:defRPr lang="en-US"/>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ctr"/>
            <a:r>
              <a:rPr lang="en-US" sz="1867" b="1" dirty="0">
                <a:solidFill>
                  <a:schemeClr val="tx1"/>
                </a:solidFill>
              </a:rPr>
              <a:t>52 %</a:t>
            </a:r>
          </a:p>
        </p:txBody>
      </p:sp>
      <p:graphicFrame>
        <p:nvGraphicFramePr>
          <p:cNvPr id="10" name="Chart 11"/>
          <p:cNvGraphicFramePr/>
          <p:nvPr>
            <p:extLst>
              <p:ext uri="{D42A27DB-BD31-4B8C-83A1-F6EECF244321}">
                <p14:modId xmlns:p14="http://schemas.microsoft.com/office/powerpoint/2010/main" val="4025128252"/>
              </p:ext>
            </p:extLst>
          </p:nvPr>
        </p:nvGraphicFramePr>
        <p:xfrm>
          <a:off x="8393284" y="1519719"/>
          <a:ext cx="2423339" cy="2908641"/>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3"/>
          <p:cNvSpPr/>
          <p:nvPr/>
        </p:nvSpPr>
        <p:spPr>
          <a:xfrm>
            <a:off x="9102196" y="2582250"/>
            <a:ext cx="1169104" cy="840687"/>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defPPr>
              <a:defRPr lang="en-US"/>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ctr"/>
            <a:r>
              <a:rPr lang="en-US" sz="1867" b="1" dirty="0">
                <a:solidFill>
                  <a:schemeClr val="tx1"/>
                </a:solidFill>
              </a:rPr>
              <a:t>28 %</a:t>
            </a:r>
          </a:p>
        </p:txBody>
      </p:sp>
      <p:sp>
        <p:nvSpPr>
          <p:cNvPr id="12" name="Rectangle 25"/>
          <p:cNvSpPr/>
          <p:nvPr/>
        </p:nvSpPr>
        <p:spPr>
          <a:xfrm>
            <a:off x="799058" y="4231970"/>
            <a:ext cx="2997513" cy="31788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defPPr>
              <a:defRPr lang="en-US"/>
            </a:defPPr>
            <a:lvl1pPr marL="0" algn="l" defTabSz="2952323" rtl="0" eaLnBrk="1" latinLnBrk="0" hangingPunct="1">
              <a:defRPr sz="5800" kern="1200">
                <a:solidFill>
                  <a:schemeClr val="dk1"/>
                </a:solidFill>
                <a:latin typeface="+mn-lt"/>
                <a:ea typeface="+mn-ea"/>
                <a:cs typeface="+mn-cs"/>
              </a:defRPr>
            </a:lvl1pPr>
            <a:lvl2pPr marL="1476162" algn="l" defTabSz="2952323" rtl="0" eaLnBrk="1" latinLnBrk="0" hangingPunct="1">
              <a:defRPr sz="5800" kern="1200">
                <a:solidFill>
                  <a:schemeClr val="dk1"/>
                </a:solidFill>
                <a:latin typeface="+mn-lt"/>
                <a:ea typeface="+mn-ea"/>
                <a:cs typeface="+mn-cs"/>
              </a:defRPr>
            </a:lvl2pPr>
            <a:lvl3pPr marL="2952323" algn="l" defTabSz="2952323" rtl="0" eaLnBrk="1" latinLnBrk="0" hangingPunct="1">
              <a:defRPr sz="5800" kern="1200">
                <a:solidFill>
                  <a:schemeClr val="dk1"/>
                </a:solidFill>
                <a:latin typeface="+mn-lt"/>
                <a:ea typeface="+mn-ea"/>
                <a:cs typeface="+mn-cs"/>
              </a:defRPr>
            </a:lvl3pPr>
            <a:lvl4pPr marL="4428485" algn="l" defTabSz="2952323" rtl="0" eaLnBrk="1" latinLnBrk="0" hangingPunct="1">
              <a:defRPr sz="5800" kern="1200">
                <a:solidFill>
                  <a:schemeClr val="dk1"/>
                </a:solidFill>
                <a:latin typeface="+mn-lt"/>
                <a:ea typeface="+mn-ea"/>
                <a:cs typeface="+mn-cs"/>
              </a:defRPr>
            </a:lvl4pPr>
            <a:lvl5pPr marL="5904647" algn="l" defTabSz="2952323" rtl="0" eaLnBrk="1" latinLnBrk="0" hangingPunct="1">
              <a:defRPr sz="5800" kern="1200">
                <a:solidFill>
                  <a:schemeClr val="dk1"/>
                </a:solidFill>
                <a:latin typeface="+mn-lt"/>
                <a:ea typeface="+mn-ea"/>
                <a:cs typeface="+mn-cs"/>
              </a:defRPr>
            </a:lvl5pPr>
            <a:lvl6pPr marL="7380808" algn="l" defTabSz="2952323" rtl="0" eaLnBrk="1" latinLnBrk="0" hangingPunct="1">
              <a:defRPr sz="5800" kern="1200">
                <a:solidFill>
                  <a:schemeClr val="dk1"/>
                </a:solidFill>
                <a:latin typeface="+mn-lt"/>
                <a:ea typeface="+mn-ea"/>
                <a:cs typeface="+mn-cs"/>
              </a:defRPr>
            </a:lvl6pPr>
            <a:lvl7pPr marL="8856970" algn="l" defTabSz="2952323" rtl="0" eaLnBrk="1" latinLnBrk="0" hangingPunct="1">
              <a:defRPr sz="5800" kern="1200">
                <a:solidFill>
                  <a:schemeClr val="dk1"/>
                </a:solidFill>
                <a:latin typeface="+mn-lt"/>
                <a:ea typeface="+mn-ea"/>
                <a:cs typeface="+mn-cs"/>
              </a:defRPr>
            </a:lvl7pPr>
            <a:lvl8pPr marL="10333131" algn="l" defTabSz="2952323" rtl="0" eaLnBrk="1" latinLnBrk="0" hangingPunct="1">
              <a:defRPr sz="5800" kern="1200">
                <a:solidFill>
                  <a:schemeClr val="dk1"/>
                </a:solidFill>
                <a:latin typeface="+mn-lt"/>
                <a:ea typeface="+mn-ea"/>
                <a:cs typeface="+mn-cs"/>
              </a:defRPr>
            </a:lvl8pPr>
            <a:lvl9pPr marL="11809293" algn="l" defTabSz="2952323" rtl="0" eaLnBrk="1" latinLnBrk="0" hangingPunct="1">
              <a:defRPr sz="5800" kern="1200">
                <a:solidFill>
                  <a:schemeClr val="dk1"/>
                </a:solidFill>
                <a:latin typeface="+mn-lt"/>
                <a:ea typeface="+mn-ea"/>
                <a:cs typeface="+mn-cs"/>
              </a:defRPr>
            </a:lvl9pPr>
          </a:lstStyle>
          <a:p>
            <a:pPr algn="ctr"/>
            <a:r>
              <a:rPr lang="cs-CZ" sz="1867" b="1" dirty="0"/>
              <a:t>Chce migrovat v budoucnu</a:t>
            </a:r>
            <a:endParaRPr lang="en-US" sz="1867" dirty="0"/>
          </a:p>
        </p:txBody>
      </p:sp>
      <p:sp>
        <p:nvSpPr>
          <p:cNvPr id="13" name="Rectangle 22"/>
          <p:cNvSpPr/>
          <p:nvPr/>
        </p:nvSpPr>
        <p:spPr>
          <a:xfrm>
            <a:off x="4414404" y="4212030"/>
            <a:ext cx="3175708" cy="31788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defPPr>
              <a:defRPr lang="en-US"/>
            </a:defPPr>
            <a:lvl1pPr marL="0" algn="l" defTabSz="2952323" rtl="0" eaLnBrk="1" latinLnBrk="0" hangingPunct="1">
              <a:defRPr sz="5800" kern="1200">
                <a:solidFill>
                  <a:schemeClr val="dk1"/>
                </a:solidFill>
                <a:latin typeface="+mn-lt"/>
                <a:ea typeface="+mn-ea"/>
                <a:cs typeface="+mn-cs"/>
              </a:defRPr>
            </a:lvl1pPr>
            <a:lvl2pPr marL="1476162" algn="l" defTabSz="2952323" rtl="0" eaLnBrk="1" latinLnBrk="0" hangingPunct="1">
              <a:defRPr sz="5800" kern="1200">
                <a:solidFill>
                  <a:schemeClr val="dk1"/>
                </a:solidFill>
                <a:latin typeface="+mn-lt"/>
                <a:ea typeface="+mn-ea"/>
                <a:cs typeface="+mn-cs"/>
              </a:defRPr>
            </a:lvl2pPr>
            <a:lvl3pPr marL="2952323" algn="l" defTabSz="2952323" rtl="0" eaLnBrk="1" latinLnBrk="0" hangingPunct="1">
              <a:defRPr sz="5800" kern="1200">
                <a:solidFill>
                  <a:schemeClr val="dk1"/>
                </a:solidFill>
                <a:latin typeface="+mn-lt"/>
                <a:ea typeface="+mn-ea"/>
                <a:cs typeface="+mn-cs"/>
              </a:defRPr>
            </a:lvl3pPr>
            <a:lvl4pPr marL="4428485" algn="l" defTabSz="2952323" rtl="0" eaLnBrk="1" latinLnBrk="0" hangingPunct="1">
              <a:defRPr sz="5800" kern="1200">
                <a:solidFill>
                  <a:schemeClr val="dk1"/>
                </a:solidFill>
                <a:latin typeface="+mn-lt"/>
                <a:ea typeface="+mn-ea"/>
                <a:cs typeface="+mn-cs"/>
              </a:defRPr>
            </a:lvl4pPr>
            <a:lvl5pPr marL="5904647" algn="l" defTabSz="2952323" rtl="0" eaLnBrk="1" latinLnBrk="0" hangingPunct="1">
              <a:defRPr sz="5800" kern="1200">
                <a:solidFill>
                  <a:schemeClr val="dk1"/>
                </a:solidFill>
                <a:latin typeface="+mn-lt"/>
                <a:ea typeface="+mn-ea"/>
                <a:cs typeface="+mn-cs"/>
              </a:defRPr>
            </a:lvl5pPr>
            <a:lvl6pPr marL="7380808" algn="l" defTabSz="2952323" rtl="0" eaLnBrk="1" latinLnBrk="0" hangingPunct="1">
              <a:defRPr sz="5800" kern="1200">
                <a:solidFill>
                  <a:schemeClr val="dk1"/>
                </a:solidFill>
                <a:latin typeface="+mn-lt"/>
                <a:ea typeface="+mn-ea"/>
                <a:cs typeface="+mn-cs"/>
              </a:defRPr>
            </a:lvl6pPr>
            <a:lvl7pPr marL="8856970" algn="l" defTabSz="2952323" rtl="0" eaLnBrk="1" latinLnBrk="0" hangingPunct="1">
              <a:defRPr sz="5800" kern="1200">
                <a:solidFill>
                  <a:schemeClr val="dk1"/>
                </a:solidFill>
                <a:latin typeface="+mn-lt"/>
                <a:ea typeface="+mn-ea"/>
                <a:cs typeface="+mn-cs"/>
              </a:defRPr>
            </a:lvl7pPr>
            <a:lvl8pPr marL="10333131" algn="l" defTabSz="2952323" rtl="0" eaLnBrk="1" latinLnBrk="0" hangingPunct="1">
              <a:defRPr sz="5800" kern="1200">
                <a:solidFill>
                  <a:schemeClr val="dk1"/>
                </a:solidFill>
                <a:latin typeface="+mn-lt"/>
                <a:ea typeface="+mn-ea"/>
                <a:cs typeface="+mn-cs"/>
              </a:defRPr>
            </a:lvl8pPr>
            <a:lvl9pPr marL="11809293" algn="l" defTabSz="2952323" rtl="0" eaLnBrk="1" latinLnBrk="0" hangingPunct="1">
              <a:defRPr sz="5800" kern="1200">
                <a:solidFill>
                  <a:schemeClr val="dk1"/>
                </a:solidFill>
                <a:latin typeface="+mn-lt"/>
                <a:ea typeface="+mn-ea"/>
                <a:cs typeface="+mn-cs"/>
              </a:defRPr>
            </a:lvl9pPr>
          </a:lstStyle>
          <a:p>
            <a:pPr algn="ctr"/>
            <a:r>
              <a:rPr lang="cs-CZ" sz="1867" b="1" dirty="0"/>
              <a:t>Z venkovských oblastí</a:t>
            </a:r>
            <a:endParaRPr lang="en-US" sz="1867" dirty="0"/>
          </a:p>
        </p:txBody>
      </p:sp>
      <p:sp>
        <p:nvSpPr>
          <p:cNvPr id="14" name="Rectangle 24"/>
          <p:cNvSpPr/>
          <p:nvPr/>
        </p:nvSpPr>
        <p:spPr>
          <a:xfrm>
            <a:off x="8096015" y="4227312"/>
            <a:ext cx="3181465" cy="287323"/>
          </a:xfrm>
          <a:prstGeom prst="rect">
            <a:avLst/>
          </a:prstGeom>
        </p:spPr>
        <p:txBody>
          <a:bodyPr wrap="square" lIns="0" tIns="0" rIns="0" bIns="0">
            <a:spAutoFit/>
          </a:bodyPr>
          <a:ls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pPr algn="ctr"/>
            <a:r>
              <a:rPr lang="cs-CZ" sz="1867" b="1" dirty="0"/>
              <a:t>Z městských oblastí</a:t>
            </a:r>
            <a:endParaRPr lang="en-US" sz="1867" dirty="0"/>
          </a:p>
        </p:txBody>
      </p:sp>
    </p:spTree>
    <p:extLst>
      <p:ext uri="{BB962C8B-B14F-4D97-AF65-F5344CB8AC3E}">
        <p14:creationId xmlns:p14="http://schemas.microsoft.com/office/powerpoint/2010/main" val="2497797502"/>
      </p:ext>
    </p:extLst>
  </p:cSld>
  <p:clrMapOvr>
    <a:masterClrMapping/>
  </p:clrMapOvr>
  <p:transition spd="slow"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8" grpId="0">
        <p:bldAsOne/>
      </p:bldGraphic>
      <p:bldP spid="9" grpId="0"/>
      <p:bldGraphic spid="10" grpId="0">
        <p:bldAsOne/>
      </p:bldGraphic>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65419" y="1221010"/>
            <a:ext cx="6940044" cy="566763"/>
            <a:chOff x="848392" y="1731709"/>
            <a:chExt cx="3038502" cy="425073"/>
          </a:xfrm>
        </p:grpSpPr>
        <p:sp>
          <p:nvSpPr>
            <p:cNvPr id="12" name="TextBox 11"/>
            <p:cNvSpPr txBox="1"/>
            <p:nvPr/>
          </p:nvSpPr>
          <p:spPr>
            <a:xfrm>
              <a:off x="848392" y="1731709"/>
              <a:ext cx="1870626" cy="276999"/>
            </a:xfrm>
            <a:prstGeom prst="rect">
              <a:avLst/>
            </a:prstGeom>
            <a:solidFill>
              <a:schemeClr val="bg1">
                <a:lumMod val="65000"/>
              </a:schemeClr>
            </a:solidFill>
          </p:spPr>
          <p:txBody>
            <a:bodyPr wrap="square" lIns="0" tIns="0" rIns="0" bIns="0" rtlCol="0" anchor="ctr">
              <a:spAutoFit/>
            </a:bodyPr>
            <a:lstStyle/>
            <a:p>
              <a:r>
                <a:rPr lang="cs-CZ" sz="2400" b="1" dirty="0">
                  <a:solidFill>
                    <a:schemeClr val="bg1"/>
                  </a:solidFill>
                </a:rPr>
                <a:t> </a:t>
              </a:r>
              <a:r>
                <a:rPr lang="cs-CZ" sz="2133" b="1" dirty="0">
                  <a:solidFill>
                    <a:schemeClr val="bg1"/>
                  </a:solidFill>
                </a:rPr>
                <a:t>ZEMĚDĚLSTVÍ</a:t>
              </a:r>
              <a:endParaRPr lang="en-US" sz="2133" b="1" dirty="0">
                <a:solidFill>
                  <a:schemeClr val="bg1"/>
                </a:solidFill>
              </a:endParaRPr>
            </a:p>
          </p:txBody>
        </p:sp>
        <p:sp>
          <p:nvSpPr>
            <p:cNvPr id="13" name="TextBox 12"/>
            <p:cNvSpPr txBox="1"/>
            <p:nvPr/>
          </p:nvSpPr>
          <p:spPr>
            <a:xfrm>
              <a:off x="1236971" y="1968317"/>
              <a:ext cx="2649923" cy="188465"/>
            </a:xfrm>
            <a:prstGeom prst="rect">
              <a:avLst/>
            </a:prstGeom>
            <a:noFill/>
          </p:spPr>
          <p:txBody>
            <a:bodyPr wrap="square" lIns="0" tIns="0" rtlCol="0" anchor="t">
              <a:spAutoFit/>
            </a:bodyPr>
            <a:lstStyle/>
            <a:p>
              <a:pPr defTabSz="1219170">
                <a:spcBef>
                  <a:spcPct val="20000"/>
                </a:spcBef>
                <a:defRPr/>
              </a:pPr>
              <a:endParaRPr lang="en-US" sz="1333" dirty="0">
                <a:solidFill>
                  <a:schemeClr val="bg1"/>
                </a:solidFill>
              </a:endParaRPr>
            </a:p>
          </p:txBody>
        </p:sp>
      </p:grpSp>
      <p:grpSp>
        <p:nvGrpSpPr>
          <p:cNvPr id="3" name="Group 5"/>
          <p:cNvGrpSpPr/>
          <p:nvPr/>
        </p:nvGrpSpPr>
        <p:grpSpPr>
          <a:xfrm>
            <a:off x="442378" y="4284167"/>
            <a:ext cx="4390416" cy="862895"/>
            <a:chOff x="1305397" y="2916637"/>
            <a:chExt cx="2917752" cy="647171"/>
          </a:xfrm>
        </p:grpSpPr>
        <p:sp>
          <p:nvSpPr>
            <p:cNvPr id="16" name="TextBox 15"/>
            <p:cNvSpPr txBox="1"/>
            <p:nvPr/>
          </p:nvSpPr>
          <p:spPr>
            <a:xfrm>
              <a:off x="1305397" y="2916637"/>
              <a:ext cx="2875349" cy="276999"/>
            </a:xfrm>
            <a:prstGeom prst="rect">
              <a:avLst/>
            </a:prstGeom>
            <a:solidFill>
              <a:schemeClr val="bg1">
                <a:lumMod val="65000"/>
              </a:schemeClr>
            </a:solidFill>
          </p:spPr>
          <p:txBody>
            <a:bodyPr wrap="square" lIns="0" tIns="0" rIns="0" bIns="0" rtlCol="0" anchor="ctr">
              <a:spAutoFit/>
            </a:bodyPr>
            <a:lstStyle/>
            <a:p>
              <a:r>
                <a:rPr lang="cs-CZ" sz="2400" b="1" dirty="0">
                  <a:solidFill>
                    <a:schemeClr val="bg1"/>
                  </a:solidFill>
                </a:rPr>
                <a:t> </a:t>
              </a:r>
              <a:r>
                <a:rPr lang="cs-CZ" sz="2133" b="1" dirty="0">
                  <a:solidFill>
                    <a:schemeClr val="bg1"/>
                  </a:solidFill>
                </a:rPr>
                <a:t>PÉČE O SOUROZENCE</a:t>
              </a:r>
              <a:endParaRPr lang="en-US" sz="2133" b="1" dirty="0">
                <a:solidFill>
                  <a:schemeClr val="bg1"/>
                </a:solidFill>
              </a:endParaRPr>
            </a:p>
          </p:txBody>
        </p:sp>
        <p:sp>
          <p:nvSpPr>
            <p:cNvPr id="17" name="TextBox 16"/>
            <p:cNvSpPr txBox="1"/>
            <p:nvPr/>
          </p:nvSpPr>
          <p:spPr>
            <a:xfrm>
              <a:off x="1325102" y="3283009"/>
              <a:ext cx="2898047" cy="280799"/>
            </a:xfrm>
            <a:prstGeom prst="rect">
              <a:avLst/>
            </a:prstGeom>
            <a:noFill/>
          </p:spPr>
          <p:txBody>
            <a:bodyPr wrap="square" lIns="0" tIns="0" rtlCol="0" anchor="t">
              <a:spAutoFit/>
            </a:bodyPr>
            <a:lstStyle/>
            <a:p>
              <a:pPr defTabSz="1219170">
                <a:spcBef>
                  <a:spcPct val="20000"/>
                </a:spcBef>
                <a:defRPr/>
              </a:pPr>
              <a:r>
                <a:rPr lang="en-US" sz="2133" dirty="0"/>
                <a:t>20 % </a:t>
              </a:r>
              <a:r>
                <a:rPr lang="cs-CZ" sz="2133" dirty="0"/>
                <a:t>studentů se stará o sourozence</a:t>
              </a:r>
              <a:endParaRPr lang="en-US" sz="2133" dirty="0">
                <a:solidFill>
                  <a:schemeClr val="bg1"/>
                </a:solidFill>
              </a:endParaRPr>
            </a:p>
          </p:txBody>
        </p:sp>
      </p:grpSp>
      <p:grpSp>
        <p:nvGrpSpPr>
          <p:cNvPr id="4" name="Group 6"/>
          <p:cNvGrpSpPr/>
          <p:nvPr/>
        </p:nvGrpSpPr>
        <p:grpSpPr>
          <a:xfrm>
            <a:off x="465419" y="2710216"/>
            <a:ext cx="4343260" cy="1124313"/>
            <a:chOff x="1260131" y="3855153"/>
            <a:chExt cx="2653962" cy="843234"/>
          </a:xfrm>
        </p:grpSpPr>
        <p:sp>
          <p:nvSpPr>
            <p:cNvPr id="20" name="TextBox 19"/>
            <p:cNvSpPr txBox="1"/>
            <p:nvPr/>
          </p:nvSpPr>
          <p:spPr>
            <a:xfrm>
              <a:off x="1260131" y="3855153"/>
              <a:ext cx="2629710" cy="246173"/>
            </a:xfrm>
            <a:prstGeom prst="rect">
              <a:avLst/>
            </a:prstGeom>
            <a:solidFill>
              <a:schemeClr val="bg1">
                <a:lumMod val="65000"/>
              </a:schemeClr>
            </a:solidFill>
          </p:spPr>
          <p:txBody>
            <a:bodyPr wrap="square" lIns="0" tIns="0" rIns="0" bIns="0" rtlCol="0" anchor="ctr">
              <a:spAutoFit/>
            </a:bodyPr>
            <a:lstStyle/>
            <a:p>
              <a:r>
                <a:rPr lang="cs-CZ" sz="2133" b="1" dirty="0">
                  <a:solidFill>
                    <a:schemeClr val="bg1"/>
                  </a:solidFill>
                </a:rPr>
                <a:t>  DOMÁCÍ PRÁCE</a:t>
              </a:r>
              <a:endParaRPr lang="en-US" sz="2133" b="1" dirty="0">
                <a:solidFill>
                  <a:schemeClr val="bg1"/>
                </a:solidFill>
              </a:endParaRPr>
            </a:p>
          </p:txBody>
        </p:sp>
        <p:sp>
          <p:nvSpPr>
            <p:cNvPr id="22" name="TextBox 21"/>
            <p:cNvSpPr txBox="1"/>
            <p:nvPr/>
          </p:nvSpPr>
          <p:spPr>
            <a:xfrm>
              <a:off x="1264170" y="4171416"/>
              <a:ext cx="2649923" cy="526971"/>
            </a:xfrm>
            <a:prstGeom prst="rect">
              <a:avLst/>
            </a:prstGeom>
            <a:noFill/>
          </p:spPr>
          <p:txBody>
            <a:bodyPr wrap="square" lIns="0" tIns="0" rtlCol="0" anchor="t">
              <a:spAutoFit/>
            </a:bodyPr>
            <a:lstStyle/>
            <a:p>
              <a:pPr defTabSz="1219170">
                <a:spcBef>
                  <a:spcPct val="20000"/>
                </a:spcBef>
                <a:defRPr/>
              </a:pPr>
              <a:r>
                <a:rPr lang="en-US" sz="2133" dirty="0"/>
                <a:t>90% </a:t>
              </a:r>
              <a:r>
                <a:rPr lang="cs-CZ" sz="2133" dirty="0"/>
                <a:t>studentů pomáhalo s domácími pracemi</a:t>
              </a:r>
              <a:endParaRPr lang="en-US" sz="2133" dirty="0">
                <a:solidFill>
                  <a:schemeClr val="bg1"/>
                </a:solidFill>
              </a:endParaRPr>
            </a:p>
          </p:txBody>
        </p:sp>
      </p:grpSp>
      <p:sp>
        <p:nvSpPr>
          <p:cNvPr id="15" name="Obdélník 14"/>
          <p:cNvSpPr/>
          <p:nvPr/>
        </p:nvSpPr>
        <p:spPr>
          <a:xfrm>
            <a:off x="335318" y="1640007"/>
            <a:ext cx="6325962" cy="420564"/>
          </a:xfrm>
          <a:prstGeom prst="rect">
            <a:avLst/>
          </a:prstGeom>
        </p:spPr>
        <p:txBody>
          <a:bodyPr wrap="square">
            <a:spAutoFit/>
          </a:bodyPr>
          <a:lstStyle/>
          <a:p>
            <a:r>
              <a:rPr lang="cs-CZ" sz="2133" dirty="0"/>
              <a:t>45% studentů pomáhalo v zemědělství</a:t>
            </a:r>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2407" y="1221010"/>
            <a:ext cx="2053387" cy="3099456"/>
          </a:xfrm>
          <a:prstGeom prst="rect">
            <a:avLst/>
          </a:prstGeom>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6922" y="2874330"/>
            <a:ext cx="2316204" cy="3114107"/>
          </a:xfrm>
          <a:prstGeom prst="rect">
            <a:avLst/>
          </a:prstGeom>
        </p:spPr>
      </p:pic>
      <p:pic>
        <p:nvPicPr>
          <p:cNvPr id="62" name="Obrázek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6922" y="1006699"/>
            <a:ext cx="2321335" cy="170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ástupný symbol pro text 1">
            <a:extLst>
              <a:ext uri="{FF2B5EF4-FFF2-40B4-BE49-F238E27FC236}">
                <a16:creationId xmlns:a16="http://schemas.microsoft.com/office/drawing/2014/main" id="{24C8049C-E5D0-4D4E-9993-CA8163D21595}"/>
              </a:ext>
            </a:extLst>
          </p:cNvPr>
          <p:cNvSpPr txBox="1">
            <a:spLocks/>
          </p:cNvSpPr>
          <p:nvPr/>
        </p:nvSpPr>
        <p:spPr>
          <a:xfrm>
            <a:off x="643380" y="272378"/>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3200" b="1" cap="all" dirty="0"/>
              <a:t>Domácí práce</a:t>
            </a:r>
            <a:endParaRPr lang="en-GB" sz="3200" b="1" cap="all" dirty="0"/>
          </a:p>
        </p:txBody>
      </p:sp>
    </p:spTree>
    <p:extLst>
      <p:ext uri="{BB962C8B-B14F-4D97-AF65-F5344CB8AC3E}">
        <p14:creationId xmlns:p14="http://schemas.microsoft.com/office/powerpoint/2010/main" val="3583907440"/>
      </p:ext>
    </p:extLst>
  </p:cSld>
  <p:clrMapOvr>
    <a:masterClrMapping/>
  </p:clrMapOvr>
  <p:transition spd="slow" advTm="10000">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symbol obrázku 3" descr="Obsah obrázku tráva, plot, exteriér, obloha&#10;&#10;Popis byl vytvořen automaticky">
            <a:extLst>
              <a:ext uri="{FF2B5EF4-FFF2-40B4-BE49-F238E27FC236}">
                <a16:creationId xmlns:a16="http://schemas.microsoft.com/office/drawing/2014/main" id="{675D4A67-BB10-40C9-BA3C-2B3D0A2482DE}"/>
              </a:ext>
            </a:extLst>
          </p:cNvPr>
          <p:cNvPicPr>
            <a:picLocks noGrp="1" noChangeAspect="1"/>
          </p:cNvPicPr>
          <p:nvPr>
            <p:ph type="pic" sz="quarter" idx="10"/>
          </p:nvPr>
        </p:nvPicPr>
        <p:blipFill rotWithShape="1">
          <a:blip r:embed="rId2">
            <a:duotone>
              <a:prstClr val="black"/>
              <a:prstClr val="white"/>
            </a:duotone>
            <a:extLst>
              <a:ext uri="{28A0092B-C50C-407E-A947-70E740481C1C}">
                <a14:useLocalDpi xmlns:a14="http://schemas.microsoft.com/office/drawing/2010/main" val="0"/>
              </a:ext>
            </a:extLst>
          </a:blip>
          <a:srcRect t="12500" b="12500"/>
          <a:stretch/>
        </p:blipFill>
        <p:spPr>
          <a:xfrm>
            <a:off x="20" y="10"/>
            <a:ext cx="12191980" cy="6857990"/>
          </a:xfrm>
          <a:prstGeom prst="rect">
            <a:avLst/>
          </a:prstGeom>
        </p:spPr>
      </p:pic>
      <p:grpSp>
        <p:nvGrpSpPr>
          <p:cNvPr id="5" name="Group 9">
            <a:extLst>
              <a:ext uri="{FF2B5EF4-FFF2-40B4-BE49-F238E27FC236}">
                <a16:creationId xmlns:a16="http://schemas.microsoft.com/office/drawing/2014/main" id="{AD6854CF-00D3-4DA2-9B3C-B7CCF3EAB8F1}"/>
              </a:ext>
            </a:extLst>
          </p:cNvPr>
          <p:cNvGrpSpPr/>
          <p:nvPr/>
        </p:nvGrpSpPr>
        <p:grpSpPr>
          <a:xfrm>
            <a:off x="2843396" y="1529542"/>
            <a:ext cx="6910203" cy="4629520"/>
            <a:chOff x="407748" y="1133677"/>
            <a:chExt cx="4010231" cy="3389685"/>
          </a:xfrm>
          <a:solidFill>
            <a:schemeClr val="bg1">
              <a:lumMod val="95000"/>
              <a:alpha val="39000"/>
            </a:schemeClr>
          </a:solidFill>
        </p:grpSpPr>
        <p:sp>
          <p:nvSpPr>
            <p:cNvPr id="6" name="Rectangle 10">
              <a:extLst>
                <a:ext uri="{FF2B5EF4-FFF2-40B4-BE49-F238E27FC236}">
                  <a16:creationId xmlns:a16="http://schemas.microsoft.com/office/drawing/2014/main" id="{8FA6AE4B-6696-4556-9B7B-5E89971D9AEC}"/>
                </a:ext>
              </a:extLst>
            </p:cNvPr>
            <p:cNvSpPr/>
            <p:nvPr/>
          </p:nvSpPr>
          <p:spPr>
            <a:xfrm>
              <a:off x="407750" y="1376326"/>
              <a:ext cx="4010229" cy="3147036"/>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7" name="Rectangle 11">
              <a:extLst>
                <a:ext uri="{FF2B5EF4-FFF2-40B4-BE49-F238E27FC236}">
                  <a16:creationId xmlns:a16="http://schemas.microsoft.com/office/drawing/2014/main" id="{524EE83D-9AA6-4D75-B685-9A2A1BFC19E3}"/>
                </a:ext>
              </a:extLst>
            </p:cNvPr>
            <p:cNvSpPr/>
            <p:nvPr/>
          </p:nvSpPr>
          <p:spPr>
            <a:xfrm>
              <a:off x="407748" y="1133677"/>
              <a:ext cx="4010230" cy="305355"/>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133" b="1" cap="all" dirty="0">
                  <a:solidFill>
                    <a:schemeClr val="bg1"/>
                  </a:solidFill>
                </a:rPr>
                <a:t>POČET PRACOVNÍCH HODIN</a:t>
              </a:r>
              <a:endParaRPr lang="en-US" sz="2133" cap="all" dirty="0">
                <a:solidFill>
                  <a:schemeClr val="bg1"/>
                </a:solidFill>
              </a:endParaRPr>
            </a:p>
          </p:txBody>
        </p:sp>
      </p:grpSp>
      <p:graphicFrame>
        <p:nvGraphicFramePr>
          <p:cNvPr id="8" name="Graf 7">
            <a:extLst>
              <a:ext uri="{FF2B5EF4-FFF2-40B4-BE49-F238E27FC236}">
                <a16:creationId xmlns:a16="http://schemas.microsoft.com/office/drawing/2014/main" id="{E4ECB303-6FAE-4474-B061-B8D4A871EB4C}"/>
              </a:ext>
            </a:extLst>
          </p:cNvPr>
          <p:cNvGraphicFramePr>
            <a:graphicFrameLocks/>
          </p:cNvGraphicFramePr>
          <p:nvPr>
            <p:extLst>
              <p:ext uri="{D42A27DB-BD31-4B8C-83A1-F6EECF244321}">
                <p14:modId xmlns:p14="http://schemas.microsoft.com/office/powerpoint/2010/main" val="624970162"/>
              </p:ext>
            </p:extLst>
          </p:nvPr>
        </p:nvGraphicFramePr>
        <p:xfrm>
          <a:off x="3069022" y="2049517"/>
          <a:ext cx="6474372" cy="3888828"/>
        </p:xfrm>
        <a:graphic>
          <a:graphicData uri="http://schemas.openxmlformats.org/drawingml/2006/chart">
            <c:chart xmlns:c="http://schemas.openxmlformats.org/drawingml/2006/chart" xmlns:r="http://schemas.openxmlformats.org/officeDocument/2006/relationships" r:id="rId3"/>
          </a:graphicData>
        </a:graphic>
      </p:graphicFrame>
      <p:sp>
        <p:nvSpPr>
          <p:cNvPr id="9" name="Obdélník 8">
            <a:extLst>
              <a:ext uri="{FF2B5EF4-FFF2-40B4-BE49-F238E27FC236}">
                <a16:creationId xmlns:a16="http://schemas.microsoft.com/office/drawing/2014/main" id="{0930ABD3-561C-4EF7-9A46-02C8EA15961B}"/>
              </a:ext>
            </a:extLst>
          </p:cNvPr>
          <p:cNvSpPr/>
          <p:nvPr/>
        </p:nvSpPr>
        <p:spPr>
          <a:xfrm>
            <a:off x="589391" y="545257"/>
            <a:ext cx="10845864" cy="748795"/>
          </a:xfrm>
          <a:prstGeom prst="rect">
            <a:avLst/>
          </a:prstGeom>
          <a:solidFill>
            <a:schemeClr val="bg1">
              <a:alpha val="79000"/>
            </a:schemeClr>
          </a:solidFill>
          <a:ln>
            <a:solidFill>
              <a:schemeClr val="bg1"/>
            </a:solidFill>
          </a:ln>
        </p:spPr>
        <p:txBody>
          <a:bodyPr wrap="square">
            <a:spAutoFit/>
          </a:bodyPr>
          <a:lstStyle/>
          <a:p>
            <a:r>
              <a:rPr lang="en-US" sz="2133" dirty="0"/>
              <a:t>More than 59 % of students</a:t>
            </a:r>
            <a:r>
              <a:rPr lang="en-US" sz="2133" b="1" dirty="0"/>
              <a:t> </a:t>
            </a:r>
            <a:r>
              <a:rPr lang="en-US" sz="2133" dirty="0"/>
              <a:t>spent daily between 3 – 7 hours working in agriculture and cleaning of house. </a:t>
            </a:r>
            <a:endParaRPr lang="cs-CZ" sz="2133" dirty="0"/>
          </a:p>
        </p:txBody>
      </p:sp>
    </p:spTree>
    <p:extLst>
      <p:ext uri="{BB962C8B-B14F-4D97-AF65-F5344CB8AC3E}">
        <p14:creationId xmlns:p14="http://schemas.microsoft.com/office/powerpoint/2010/main" val="1105714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text 1"/>
          <p:cNvSpPr>
            <a:spLocks noGrp="1"/>
          </p:cNvSpPr>
          <p:nvPr>
            <p:ph type="body" sz="quarter" idx="14"/>
          </p:nvPr>
        </p:nvSpPr>
        <p:spPr>
          <a:xfrm>
            <a:off x="-178982" y="540509"/>
            <a:ext cx="10905239" cy="304623"/>
          </a:xfrm>
        </p:spPr>
        <p:txBody>
          <a:bodyPr>
            <a:noAutofit/>
          </a:bodyPr>
          <a:lstStyle/>
          <a:p>
            <a:pPr algn="ctr"/>
            <a:r>
              <a:rPr lang="cs-CZ" sz="3200" b="1" dirty="0">
                <a:solidFill>
                  <a:schemeClr val="tx1"/>
                </a:solidFill>
                <a:latin typeface="+mn-lt"/>
              </a:rPr>
              <a:t>ZDRAVÍ</a:t>
            </a:r>
            <a:endParaRPr lang="en-GB" sz="3200" b="1" dirty="0">
              <a:solidFill>
                <a:schemeClr val="tx1"/>
              </a:solidFill>
              <a:latin typeface="+mn-lt"/>
            </a:endParaRPr>
          </a:p>
        </p:txBody>
      </p:sp>
      <p:sp>
        <p:nvSpPr>
          <p:cNvPr id="4" name="Zástupný symbol pro číslo snímku 3"/>
          <p:cNvSpPr>
            <a:spLocks noGrp="1"/>
          </p:cNvSpPr>
          <p:nvPr>
            <p:ph type="sldNum" sz="quarter" idx="16"/>
          </p:nvPr>
        </p:nvSpPr>
        <p:spPr/>
        <p:txBody>
          <a:bodyPr/>
          <a:lstStyle/>
          <a:p>
            <a:pPr>
              <a:defRPr/>
            </a:pPr>
            <a:fld id="{24F1204A-9FA9-4133-AB3C-0E8FAFFF89EE}" type="slidenum">
              <a:rPr lang="en-US" smtClean="0"/>
              <a:pPr>
                <a:defRPr/>
              </a:pPr>
              <a:t>39</a:t>
            </a:fld>
            <a:endParaRPr lang="en-US" dirty="0"/>
          </a:p>
        </p:txBody>
      </p:sp>
      <p:sp>
        <p:nvSpPr>
          <p:cNvPr id="5" name="Obdélník 4"/>
          <p:cNvSpPr/>
          <p:nvPr/>
        </p:nvSpPr>
        <p:spPr>
          <a:xfrm>
            <a:off x="203200" y="1047413"/>
            <a:ext cx="7620000" cy="3293209"/>
          </a:xfrm>
          <a:prstGeom prst="rect">
            <a:avLst/>
          </a:prstGeom>
        </p:spPr>
        <p:txBody>
          <a:bodyPr wrap="square">
            <a:spAutoFit/>
          </a:bodyPr>
          <a:lstStyle/>
          <a:p>
            <a:endParaRPr lang="en-GB" sz="2400" dirty="0"/>
          </a:p>
          <a:p>
            <a:pPr marL="457189" indent="-457189">
              <a:buFont typeface="Wingdings" panose="05000000000000000000" pitchFamily="2" charset="2"/>
              <a:buChar char="§"/>
            </a:pPr>
            <a:r>
              <a:rPr lang="cs-CZ" sz="2400" dirty="0"/>
              <a:t>Děti </a:t>
            </a:r>
            <a:r>
              <a:rPr lang="cs-CZ" sz="2400" dirty="0" smtClean="0"/>
              <a:t>žijící </a:t>
            </a:r>
            <a:r>
              <a:rPr lang="cs-CZ" sz="2400" dirty="0"/>
              <a:t>v domácnostech s migranty konzumují </a:t>
            </a:r>
            <a:r>
              <a:rPr lang="cs-CZ" sz="2400" dirty="0" smtClean="0"/>
              <a:t>jídlo častěji denně a více druhů potravin </a:t>
            </a:r>
            <a:r>
              <a:rPr lang="en-GB" sz="2400" dirty="0" smtClean="0"/>
              <a:t>(</a:t>
            </a:r>
            <a:r>
              <a:rPr lang="cs-CZ" sz="2400" dirty="0" smtClean="0"/>
              <a:t>maso</a:t>
            </a:r>
            <a:r>
              <a:rPr lang="en-GB" sz="2400" dirty="0" smtClean="0"/>
              <a:t>, </a:t>
            </a:r>
            <a:r>
              <a:rPr lang="cs-CZ" sz="2400" dirty="0" smtClean="0"/>
              <a:t>mléčné produkty a zeleninu</a:t>
            </a:r>
            <a:r>
              <a:rPr lang="en-GB" sz="2400" dirty="0" smtClean="0"/>
              <a:t>)</a:t>
            </a:r>
            <a:endParaRPr lang="en-GB" sz="2400" dirty="0"/>
          </a:p>
          <a:p>
            <a:pPr marL="457189" indent="-457189">
              <a:buFont typeface="Wingdings" panose="05000000000000000000" pitchFamily="2" charset="2"/>
              <a:buChar char="§"/>
            </a:pPr>
            <a:endParaRPr lang="en-GB" sz="2400" dirty="0"/>
          </a:p>
          <a:p>
            <a:pPr marL="457189" indent="-457189">
              <a:buFont typeface="Wingdings" panose="05000000000000000000" pitchFamily="2" charset="2"/>
              <a:buChar char="§"/>
            </a:pPr>
            <a:r>
              <a:rPr lang="cs-CZ" sz="2400" dirty="0" smtClean="0"/>
              <a:t>Horší péče rodičů o své děti </a:t>
            </a:r>
            <a:r>
              <a:rPr lang="en-GB" sz="2400" dirty="0" smtClean="0"/>
              <a:t>– </a:t>
            </a:r>
            <a:r>
              <a:rPr lang="cs-CZ" sz="2400" dirty="0" smtClean="0"/>
              <a:t>deprese, osamělost </a:t>
            </a:r>
            <a:r>
              <a:rPr lang="en-GB" sz="1600" dirty="0" smtClean="0"/>
              <a:t>(</a:t>
            </a:r>
            <a:r>
              <a:rPr lang="en-GB" sz="1600" dirty="0" err="1" smtClean="0"/>
              <a:t>Cheianu</a:t>
            </a:r>
            <a:r>
              <a:rPr lang="en-GB" sz="1600" dirty="0" smtClean="0"/>
              <a:t>-Andrei </a:t>
            </a:r>
            <a:r>
              <a:rPr lang="en-GB" sz="1600" dirty="0"/>
              <a:t>et al., 2011; Salah, 2008; UNICEF, 2006). </a:t>
            </a:r>
          </a:p>
          <a:p>
            <a:pPr marL="457189" indent="-457189">
              <a:buFont typeface="Wingdings" panose="05000000000000000000" pitchFamily="2" charset="2"/>
              <a:buChar char="§"/>
            </a:pPr>
            <a:endParaRPr lang="en-GB" sz="2400" dirty="0"/>
          </a:p>
          <a:p>
            <a:pPr marL="457189" indent="-457189">
              <a:buFont typeface="Wingdings" panose="05000000000000000000" pitchFamily="2" charset="2"/>
              <a:buChar char="§"/>
            </a:pPr>
            <a:r>
              <a:rPr lang="cs-CZ" sz="2400" dirty="0" smtClean="0"/>
              <a:t>Nákup léků, zlepšení zdravotní </a:t>
            </a:r>
            <a:r>
              <a:rPr lang="cs-CZ" sz="2400" dirty="0"/>
              <a:t>péče</a:t>
            </a:r>
            <a:endParaRPr lang="en-GB"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00" y="1047412"/>
            <a:ext cx="3226235" cy="4554685"/>
          </a:xfrm>
          <a:prstGeom prst="rect">
            <a:avLst/>
          </a:prstGeom>
        </p:spPr>
      </p:pic>
    </p:spTree>
    <p:extLst>
      <p:ext uri="{BB962C8B-B14F-4D97-AF65-F5344CB8AC3E}">
        <p14:creationId xmlns:p14="http://schemas.microsoft.com/office/powerpoint/2010/main" val="1777647208"/>
      </p:ext>
    </p:extLst>
  </p:cSld>
  <p:clrMapOvr>
    <a:masterClrMapping/>
  </p:clrMapOvr>
  <p:transition spd="slow" advTm="10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24261A57-DA7B-4113-BC51-32FD15B6E5BD}"/>
              </a:ext>
            </a:extLst>
          </p:cNvPr>
          <p:cNvGrpSpPr>
            <a:grpSpLocks/>
          </p:cNvGrpSpPr>
          <p:nvPr/>
        </p:nvGrpSpPr>
        <p:grpSpPr bwMode="auto">
          <a:xfrm>
            <a:off x="1" y="0"/>
            <a:ext cx="6611815" cy="6858000"/>
            <a:chOff x="8310592" y="3919548"/>
            <a:chExt cx="2186585" cy="2160000"/>
          </a:xfrm>
          <a:solidFill>
            <a:schemeClr val="tx1">
              <a:lumMod val="10000"/>
              <a:lumOff val="90000"/>
            </a:schemeClr>
          </a:solidFill>
        </p:grpSpPr>
        <p:sp>
          <p:nvSpPr>
            <p:cNvPr id="5" name="Rectangle 29">
              <a:extLst>
                <a:ext uri="{FF2B5EF4-FFF2-40B4-BE49-F238E27FC236}">
                  <a16:creationId xmlns:a16="http://schemas.microsoft.com/office/drawing/2014/main" id="{17407B6E-F1A2-4D30-B4DB-9A0130421852}"/>
                </a:ext>
              </a:extLst>
            </p:cNvPr>
            <p:cNvSpPr/>
            <p:nvPr/>
          </p:nvSpPr>
          <p:spPr>
            <a:xfrm>
              <a:off x="8310592" y="3919548"/>
              <a:ext cx="2186585"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endParaRPr lang="id-ID" sz="2000"/>
            </a:p>
          </p:txBody>
        </p:sp>
        <p:sp>
          <p:nvSpPr>
            <p:cNvPr id="6" name="Text Placeholder 32">
              <a:extLst>
                <a:ext uri="{FF2B5EF4-FFF2-40B4-BE49-F238E27FC236}">
                  <a16:creationId xmlns:a16="http://schemas.microsoft.com/office/drawing/2014/main" id="{205B8511-A0AB-41D4-8DF3-7D010AEDEC28}"/>
                </a:ext>
              </a:extLst>
            </p:cNvPr>
            <p:cNvSpPr txBox="1">
              <a:spLocks/>
            </p:cNvSpPr>
            <p:nvPr/>
          </p:nvSpPr>
          <p:spPr bwMode="auto">
            <a:xfrm>
              <a:off x="8604070" y="4174865"/>
              <a:ext cx="1637923" cy="1701994"/>
            </a:xfrm>
            <a:prstGeom prst="rect">
              <a:avLst/>
            </a:prstGeom>
            <a:grpFill/>
            <a:ln w="9525">
              <a:noFill/>
              <a:miter lim="800000"/>
              <a:headEnd/>
              <a:tailEnd/>
            </a:ln>
          </p:spPr>
          <p:txBody>
            <a:bodyPr lIns="0" tIns="0" rIns="0" bIns="0"/>
            <a:lstStyle/>
            <a:p>
              <a:pPr defTabSz="685783">
                <a:lnSpc>
                  <a:spcPct val="150000"/>
                </a:lnSpc>
                <a:spcBef>
                  <a:spcPts val="751"/>
                </a:spcBef>
                <a:defRPr/>
              </a:pPr>
              <a:endParaRPr lang="en-US" sz="2000" dirty="0">
                <a:solidFill>
                  <a:schemeClr val="bg1"/>
                </a:solidFill>
                <a:latin typeface="Lato Light"/>
              </a:endParaRPr>
            </a:p>
          </p:txBody>
        </p:sp>
      </p:grpSp>
      <p:pic>
        <p:nvPicPr>
          <p:cNvPr id="7" name="Obrázek 6">
            <a:extLst>
              <a:ext uri="{FF2B5EF4-FFF2-40B4-BE49-F238E27FC236}">
                <a16:creationId xmlns:a16="http://schemas.microsoft.com/office/drawing/2014/main" id="{FEFEEDAA-110E-4BB3-91FF-62F1EF27A8FE}"/>
              </a:ext>
            </a:extLst>
          </p:cNvPr>
          <p:cNvPicPr>
            <a:picLocks noChangeAspect="1"/>
          </p:cNvPicPr>
          <p:nvPr/>
        </p:nvPicPr>
        <p:blipFill rotWithShape="1">
          <a:blip r:embed="rId2"/>
          <a:srcRect l="33091" t="16711" r="30554" b="22675"/>
          <a:stretch/>
        </p:blipFill>
        <p:spPr>
          <a:xfrm>
            <a:off x="99939" y="422297"/>
            <a:ext cx="6411937" cy="6013406"/>
          </a:xfrm>
          <a:prstGeom prst="rect">
            <a:avLst/>
          </a:prstGeom>
        </p:spPr>
      </p:pic>
      <p:sp>
        <p:nvSpPr>
          <p:cNvPr id="8" name="Obdélník 7">
            <a:extLst>
              <a:ext uri="{FF2B5EF4-FFF2-40B4-BE49-F238E27FC236}">
                <a16:creationId xmlns:a16="http://schemas.microsoft.com/office/drawing/2014/main" id="{811A77CD-F152-4726-9850-81548DC41A8B}"/>
              </a:ext>
            </a:extLst>
          </p:cNvPr>
          <p:cNvSpPr/>
          <p:nvPr/>
        </p:nvSpPr>
        <p:spPr>
          <a:xfrm>
            <a:off x="887422" y="0"/>
            <a:ext cx="5062989" cy="369332"/>
          </a:xfrm>
          <a:prstGeom prst="rect">
            <a:avLst/>
          </a:prstGeom>
        </p:spPr>
        <p:txBody>
          <a:bodyPr wrap="none">
            <a:spAutoFit/>
          </a:bodyPr>
          <a:lstStyle/>
          <a:p>
            <a:r>
              <a:rPr lang="en-US" b="1" dirty="0" err="1"/>
              <a:t>Přehled</a:t>
            </a:r>
            <a:r>
              <a:rPr lang="en-US" b="1" dirty="0"/>
              <a:t> </a:t>
            </a:r>
            <a:r>
              <a:rPr lang="en-US" b="1" dirty="0" err="1"/>
              <a:t>událostí</a:t>
            </a:r>
            <a:r>
              <a:rPr lang="en-US" b="1" dirty="0"/>
              <a:t> </a:t>
            </a:r>
            <a:r>
              <a:rPr lang="en-US" b="1" dirty="0" err="1"/>
              <a:t>vedoucích</a:t>
            </a:r>
            <a:r>
              <a:rPr lang="en-US" b="1" dirty="0"/>
              <a:t> k </a:t>
            </a:r>
            <a:r>
              <a:rPr lang="en-US" b="1" dirty="0" err="1"/>
              <a:t>chudobě</a:t>
            </a:r>
            <a:r>
              <a:rPr lang="en-US" b="1" dirty="0"/>
              <a:t> v </a:t>
            </a:r>
            <a:r>
              <a:rPr lang="en-US" b="1" dirty="0" err="1"/>
              <a:t>Moldavsku</a:t>
            </a:r>
            <a:endParaRPr lang="cs-CZ" dirty="0"/>
          </a:p>
        </p:txBody>
      </p:sp>
      <p:pic>
        <p:nvPicPr>
          <p:cNvPr id="10" name="Obrázek 9" descr="Obsah obrázku strom, exteriér, země, obloha&#10;&#10;Popis byl vytvořen automaticky">
            <a:extLst>
              <a:ext uri="{FF2B5EF4-FFF2-40B4-BE49-F238E27FC236}">
                <a16:creationId xmlns:a16="http://schemas.microsoft.com/office/drawing/2014/main" id="{16DDCF4B-F1A6-4BC0-8566-93569E050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634" y="288368"/>
            <a:ext cx="4613008" cy="6147335"/>
          </a:xfrm>
          <a:prstGeom prst="rect">
            <a:avLst/>
          </a:prstGeom>
        </p:spPr>
      </p:pic>
    </p:spTree>
    <p:extLst>
      <p:ext uri="{BB962C8B-B14F-4D97-AF65-F5344CB8AC3E}">
        <p14:creationId xmlns:p14="http://schemas.microsoft.com/office/powerpoint/2010/main" val="2417986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text 1"/>
          <p:cNvSpPr>
            <a:spLocks noGrp="1"/>
          </p:cNvSpPr>
          <p:nvPr>
            <p:ph type="body" sz="quarter" idx="14"/>
          </p:nvPr>
        </p:nvSpPr>
        <p:spPr>
          <a:xfrm>
            <a:off x="-635125" y="334474"/>
            <a:ext cx="10905239" cy="304623"/>
          </a:xfrm>
        </p:spPr>
        <p:txBody>
          <a:bodyPr>
            <a:noAutofit/>
          </a:bodyPr>
          <a:lstStyle/>
          <a:p>
            <a:pPr algn="ctr"/>
            <a:r>
              <a:rPr lang="cs-CZ" sz="3200" b="1" dirty="0">
                <a:solidFill>
                  <a:schemeClr val="tx1"/>
                </a:solidFill>
                <a:latin typeface="+mn-lt"/>
              </a:rPr>
              <a:t>ZEMĚDĚLSTVÍ</a:t>
            </a:r>
            <a:endParaRPr lang="en-GB" sz="3200" b="1" dirty="0">
              <a:solidFill>
                <a:schemeClr val="tx1"/>
              </a:solidFill>
              <a:latin typeface="+mn-lt"/>
            </a:endParaRPr>
          </a:p>
        </p:txBody>
      </p:sp>
      <p:sp>
        <p:nvSpPr>
          <p:cNvPr id="4" name="Zástupný symbol pro číslo snímku 3"/>
          <p:cNvSpPr>
            <a:spLocks noGrp="1"/>
          </p:cNvSpPr>
          <p:nvPr>
            <p:ph type="sldNum" sz="quarter" idx="16"/>
          </p:nvPr>
        </p:nvSpPr>
        <p:spPr/>
        <p:txBody>
          <a:bodyPr/>
          <a:lstStyle/>
          <a:p>
            <a:pPr>
              <a:defRPr/>
            </a:pPr>
            <a:fld id="{24F1204A-9FA9-4133-AB3C-0E8FAFFF89EE}" type="slidenum">
              <a:rPr lang="en-US" smtClean="0"/>
              <a:pPr>
                <a:defRPr/>
              </a:pPr>
              <a:t>40</a:t>
            </a:fld>
            <a:endParaRPr lang="en-US" dirty="0"/>
          </a:p>
        </p:txBody>
      </p:sp>
      <p:pic>
        <p:nvPicPr>
          <p:cNvPr id="5" name="Shape 83"/>
          <p:cNvPicPr preferRelativeResize="0"/>
          <p:nvPr/>
        </p:nvPicPr>
        <p:blipFill>
          <a:blip r:embed="rId2">
            <a:alphaModFix/>
          </a:blip>
          <a:stretch>
            <a:fillRect/>
          </a:stretch>
        </p:blipFill>
        <p:spPr>
          <a:xfrm>
            <a:off x="9535425" y="303266"/>
            <a:ext cx="2743199" cy="1449852"/>
          </a:xfrm>
          <a:prstGeom prst="rect">
            <a:avLst/>
          </a:prstGeom>
          <a:noFill/>
          <a:ln>
            <a:noFill/>
          </a:ln>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9272" y="3836652"/>
            <a:ext cx="2706040" cy="1520795"/>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5424" y="2019945"/>
            <a:ext cx="2722805" cy="1530217"/>
          </a:xfrm>
          <a:prstGeom prst="rect">
            <a:avLst/>
          </a:prstGeom>
        </p:spPr>
      </p:pic>
      <p:sp>
        <p:nvSpPr>
          <p:cNvPr id="8" name="Obdélník 7"/>
          <p:cNvSpPr/>
          <p:nvPr/>
        </p:nvSpPr>
        <p:spPr>
          <a:xfrm>
            <a:off x="9535424" y="1"/>
            <a:ext cx="2699888" cy="380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9" name="Obdélník 8"/>
          <p:cNvSpPr/>
          <p:nvPr/>
        </p:nvSpPr>
        <p:spPr>
          <a:xfrm>
            <a:off x="9535425" y="3516868"/>
            <a:ext cx="2696811" cy="319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3891" y="5331157"/>
            <a:ext cx="2716803" cy="1526844"/>
          </a:xfrm>
          <a:prstGeom prst="rect">
            <a:avLst/>
          </a:prstGeom>
        </p:spPr>
      </p:pic>
      <p:sp>
        <p:nvSpPr>
          <p:cNvPr id="15" name="Obdélník 14"/>
          <p:cNvSpPr/>
          <p:nvPr/>
        </p:nvSpPr>
        <p:spPr>
          <a:xfrm>
            <a:off x="0" y="1191733"/>
            <a:ext cx="9311780" cy="4693593"/>
          </a:xfrm>
          <a:prstGeom prst="rect">
            <a:avLst/>
          </a:prstGeom>
        </p:spPr>
        <p:txBody>
          <a:bodyPr wrap="square">
            <a:spAutoFit/>
          </a:bodyPr>
          <a:lstStyle/>
          <a:p>
            <a:pPr marL="457189" indent="-457189">
              <a:buFont typeface="Wingdings" panose="05000000000000000000" pitchFamily="2" charset="2"/>
              <a:buChar char="§"/>
            </a:pPr>
            <a:r>
              <a:rPr lang="en-GB" sz="2400" dirty="0" err="1">
                <a:ea typeface="Times New Roman" panose="02020603050405020304" pitchFamily="18" charset="0"/>
              </a:rPr>
              <a:t>Domácnosti</a:t>
            </a:r>
            <a:r>
              <a:rPr lang="en-GB" sz="2400" dirty="0">
                <a:ea typeface="Times New Roman" panose="02020603050405020304" pitchFamily="18" charset="0"/>
              </a:rPr>
              <a:t> </a:t>
            </a:r>
            <a:r>
              <a:rPr lang="en-GB" sz="2400" dirty="0" err="1">
                <a:ea typeface="Times New Roman" panose="02020603050405020304" pitchFamily="18" charset="0"/>
              </a:rPr>
              <a:t>migrantů</a:t>
            </a:r>
            <a:r>
              <a:rPr lang="en-GB" sz="2400" dirty="0">
                <a:ea typeface="Times New Roman" panose="02020603050405020304" pitchFamily="18" charset="0"/>
              </a:rPr>
              <a:t> </a:t>
            </a:r>
            <a:r>
              <a:rPr lang="en-GB" sz="2400" dirty="0" err="1" smtClean="0">
                <a:ea typeface="Times New Roman" panose="02020603050405020304" pitchFamily="18" charset="0"/>
              </a:rPr>
              <a:t>investují</a:t>
            </a:r>
            <a:r>
              <a:rPr lang="en-GB" sz="2400" dirty="0" smtClean="0">
                <a:ea typeface="Times New Roman" panose="02020603050405020304" pitchFamily="18" charset="0"/>
              </a:rPr>
              <a:t> </a:t>
            </a:r>
            <a:r>
              <a:rPr lang="en-GB" sz="2400" dirty="0" err="1">
                <a:ea typeface="Times New Roman" panose="02020603050405020304" pitchFamily="18" charset="0"/>
              </a:rPr>
              <a:t>méně</a:t>
            </a:r>
            <a:r>
              <a:rPr lang="en-GB" sz="2400" dirty="0">
                <a:ea typeface="Times New Roman" panose="02020603050405020304" pitchFamily="18" charset="0"/>
              </a:rPr>
              <a:t> do </a:t>
            </a:r>
            <a:r>
              <a:rPr lang="cs-CZ" sz="2400" dirty="0" smtClean="0">
                <a:ea typeface="Times New Roman" panose="02020603050405020304" pitchFamily="18" charset="0"/>
              </a:rPr>
              <a:t>zemědělské techniky a zemědělských vstupů</a:t>
            </a:r>
            <a:r>
              <a:rPr lang="en-GB" sz="2400" dirty="0" smtClean="0">
                <a:ea typeface="Times New Roman" panose="02020603050405020304" pitchFamily="18" charset="0"/>
              </a:rPr>
              <a:t>.</a:t>
            </a:r>
            <a:endParaRPr lang="cs-CZ" sz="2400" dirty="0" smtClean="0">
              <a:ea typeface="Times New Roman" panose="02020603050405020304" pitchFamily="18" charset="0"/>
            </a:endParaRPr>
          </a:p>
          <a:p>
            <a:pPr marL="457189" indent="-457189">
              <a:buFont typeface="Wingdings" panose="05000000000000000000" pitchFamily="2" charset="2"/>
              <a:buChar char="§"/>
            </a:pPr>
            <a:endParaRPr lang="cs-CZ" sz="2400" dirty="0">
              <a:ea typeface="Times New Roman" panose="02020603050405020304" pitchFamily="18" charset="0"/>
            </a:endParaRPr>
          </a:p>
          <a:p>
            <a:pPr marL="457189" indent="-457189">
              <a:buFont typeface="Wingdings" panose="05000000000000000000" pitchFamily="2" charset="2"/>
              <a:buChar char="§"/>
            </a:pPr>
            <a:r>
              <a:rPr lang="cs-CZ" sz="2400" dirty="0" smtClean="0">
                <a:ea typeface="Times New Roman" panose="02020603050405020304" pitchFamily="18" charset="0"/>
              </a:rPr>
              <a:t>Přenos škůdců z neobdělávaných pozemků</a:t>
            </a:r>
            <a:endParaRPr lang="en-GB" sz="2400" dirty="0">
              <a:ea typeface="Times New Roman" panose="02020603050405020304" pitchFamily="18" charset="0"/>
            </a:endParaRPr>
          </a:p>
          <a:p>
            <a:pPr marL="457189" indent="-457189">
              <a:buFont typeface="Wingdings" panose="05000000000000000000" pitchFamily="2" charset="2"/>
              <a:buChar char="§"/>
            </a:pPr>
            <a:endParaRPr lang="en-GB" sz="2400" dirty="0">
              <a:ea typeface="Times New Roman" panose="02020603050405020304" pitchFamily="18" charset="0"/>
            </a:endParaRPr>
          </a:p>
          <a:p>
            <a:pPr marL="457189" indent="-457189">
              <a:buFont typeface="Wingdings" panose="05000000000000000000" pitchFamily="2" charset="2"/>
              <a:buChar char="§"/>
            </a:pPr>
            <a:r>
              <a:rPr lang="en-GB" sz="2400" dirty="0" err="1" smtClean="0">
                <a:ea typeface="Times New Roman" panose="02020603050405020304" pitchFamily="18" charset="0"/>
              </a:rPr>
              <a:t>Domácnosti</a:t>
            </a:r>
            <a:r>
              <a:rPr lang="cs-CZ" sz="2400" dirty="0" smtClean="0">
                <a:ea typeface="Times New Roman" panose="02020603050405020304" pitchFamily="18" charset="0"/>
              </a:rPr>
              <a:t> </a:t>
            </a:r>
            <a:r>
              <a:rPr lang="en-GB" sz="2400" dirty="0" err="1" smtClean="0">
                <a:ea typeface="Times New Roman" panose="02020603050405020304" pitchFamily="18" charset="0"/>
              </a:rPr>
              <a:t>využívají</a:t>
            </a:r>
            <a:r>
              <a:rPr lang="en-GB" sz="2400" dirty="0" smtClean="0">
                <a:ea typeface="Times New Roman" panose="02020603050405020304" pitchFamily="18" charset="0"/>
              </a:rPr>
              <a:t> </a:t>
            </a:r>
            <a:r>
              <a:rPr lang="en-GB" sz="2400" dirty="0" err="1" smtClean="0">
                <a:ea typeface="Times New Roman" panose="02020603050405020304" pitchFamily="18" charset="0"/>
              </a:rPr>
              <a:t>remitenc</a:t>
            </a:r>
            <a:r>
              <a:rPr lang="cs-CZ" sz="2400" dirty="0" smtClean="0">
                <a:ea typeface="Times New Roman" panose="02020603050405020304" pitchFamily="18" charset="0"/>
              </a:rPr>
              <a:t>e spíše</a:t>
            </a:r>
            <a:r>
              <a:rPr lang="en-GB" sz="2400" dirty="0" smtClean="0">
                <a:ea typeface="Times New Roman" panose="02020603050405020304" pitchFamily="18" charset="0"/>
              </a:rPr>
              <a:t> </a:t>
            </a:r>
            <a:r>
              <a:rPr lang="en-GB" sz="2400" dirty="0">
                <a:ea typeface="Times New Roman" panose="02020603050405020304" pitchFamily="18" charset="0"/>
              </a:rPr>
              <a:t>k </a:t>
            </a:r>
            <a:r>
              <a:rPr lang="en-GB" sz="2400" dirty="0" err="1">
                <a:ea typeface="Times New Roman" panose="02020603050405020304" pitchFamily="18" charset="0"/>
              </a:rPr>
              <a:t>odchodu</a:t>
            </a:r>
            <a:r>
              <a:rPr lang="en-GB" sz="2400" dirty="0">
                <a:ea typeface="Times New Roman" panose="02020603050405020304" pitchFamily="18" charset="0"/>
              </a:rPr>
              <a:t> </a:t>
            </a:r>
            <a:r>
              <a:rPr lang="en-GB" sz="2400" dirty="0" err="1">
                <a:ea typeface="Times New Roman" panose="02020603050405020304" pitchFamily="18" charset="0"/>
              </a:rPr>
              <a:t>ze</a:t>
            </a:r>
            <a:r>
              <a:rPr lang="en-GB" sz="2400" dirty="0">
                <a:ea typeface="Times New Roman" panose="02020603050405020304" pitchFamily="18" charset="0"/>
              </a:rPr>
              <a:t> </a:t>
            </a:r>
            <a:r>
              <a:rPr lang="en-GB" sz="2400" dirty="0" err="1">
                <a:ea typeface="Times New Roman" panose="02020603050405020304" pitchFamily="18" charset="0"/>
              </a:rPr>
              <a:t>zemědělství</a:t>
            </a:r>
            <a:r>
              <a:rPr lang="en-GB" sz="2400" dirty="0">
                <a:ea typeface="Times New Roman" panose="02020603050405020304" pitchFamily="18" charset="0"/>
              </a:rPr>
              <a:t> </a:t>
            </a:r>
            <a:r>
              <a:rPr lang="cs-CZ" sz="2400" dirty="0" smtClean="0">
                <a:ea typeface="Times New Roman" panose="02020603050405020304" pitchFamily="18" charset="0"/>
              </a:rPr>
              <a:t>(p</a:t>
            </a:r>
            <a:r>
              <a:rPr lang="en-GB" sz="2400" dirty="0" err="1" smtClean="0">
                <a:ea typeface="Times New Roman" panose="02020603050405020304" pitchFamily="18" charset="0"/>
              </a:rPr>
              <a:t>ronajím</a:t>
            </a:r>
            <a:r>
              <a:rPr lang="cs-CZ" sz="2400" dirty="0" err="1" smtClean="0">
                <a:ea typeface="Times New Roman" panose="02020603050405020304" pitchFamily="18" charset="0"/>
              </a:rPr>
              <a:t>ají</a:t>
            </a:r>
            <a:r>
              <a:rPr lang="en-GB" sz="2400" dirty="0" smtClean="0">
                <a:ea typeface="Times New Roman" panose="02020603050405020304" pitchFamily="18" charset="0"/>
              </a:rPr>
              <a:t> </a:t>
            </a:r>
            <a:r>
              <a:rPr lang="en-GB" sz="2400" dirty="0" err="1" smtClean="0">
                <a:ea typeface="Times New Roman" panose="02020603050405020304" pitchFamily="18" charset="0"/>
              </a:rPr>
              <a:t>část</a:t>
            </a:r>
            <a:r>
              <a:rPr lang="en-GB" sz="2400" dirty="0" smtClean="0">
                <a:ea typeface="Times New Roman" panose="02020603050405020304" pitchFamily="18" charset="0"/>
              </a:rPr>
              <a:t> </a:t>
            </a:r>
            <a:r>
              <a:rPr lang="en-GB" sz="2400" dirty="0" err="1">
                <a:ea typeface="Times New Roman" panose="02020603050405020304" pitchFamily="18" charset="0"/>
              </a:rPr>
              <a:t>své</a:t>
            </a:r>
            <a:r>
              <a:rPr lang="en-GB" sz="2400" dirty="0">
                <a:ea typeface="Times New Roman" panose="02020603050405020304" pitchFamily="18" charset="0"/>
              </a:rPr>
              <a:t> </a:t>
            </a:r>
            <a:r>
              <a:rPr lang="en-GB" sz="2400" dirty="0" err="1" smtClean="0">
                <a:ea typeface="Times New Roman" panose="02020603050405020304" pitchFamily="18" charset="0"/>
              </a:rPr>
              <a:t>půdy</a:t>
            </a:r>
            <a:r>
              <a:rPr lang="cs-CZ" sz="2400" dirty="0" smtClean="0">
                <a:ea typeface="Times New Roman" panose="02020603050405020304" pitchFamily="18" charset="0"/>
              </a:rPr>
              <a:t>).</a:t>
            </a:r>
          </a:p>
          <a:p>
            <a:pPr marL="457189" indent="-457189">
              <a:buFont typeface="Wingdings" panose="05000000000000000000" pitchFamily="2" charset="2"/>
              <a:buChar char="§"/>
            </a:pPr>
            <a:endParaRPr lang="cs-CZ" sz="2400" dirty="0">
              <a:ea typeface="Times New Roman" panose="02020603050405020304" pitchFamily="18" charset="0"/>
            </a:endParaRPr>
          </a:p>
          <a:p>
            <a:pPr marL="457189" indent="-457189">
              <a:buFont typeface="Wingdings" panose="05000000000000000000" pitchFamily="2" charset="2"/>
              <a:buChar char="§"/>
            </a:pPr>
            <a:r>
              <a:rPr lang="cs-CZ" sz="2400" dirty="0" smtClean="0">
                <a:ea typeface="Times New Roman" panose="02020603050405020304" pitchFamily="18" charset="0"/>
              </a:rPr>
              <a:t>Pronájem pozemků za nízké ceny velkým korporacím</a:t>
            </a:r>
          </a:p>
          <a:p>
            <a:pPr marL="457189" indent="-457189">
              <a:buFont typeface="Wingdings" panose="05000000000000000000" pitchFamily="2" charset="2"/>
              <a:buChar char="§"/>
            </a:pPr>
            <a:endParaRPr lang="cs-CZ" sz="2400" dirty="0">
              <a:ea typeface="Times New Roman" panose="02020603050405020304" pitchFamily="18" charset="0"/>
            </a:endParaRPr>
          </a:p>
          <a:p>
            <a:pPr marL="457189" indent="-457189">
              <a:buFont typeface="Wingdings" panose="05000000000000000000" pitchFamily="2" charset="2"/>
              <a:buChar char="§"/>
            </a:pPr>
            <a:r>
              <a:rPr lang="cs-CZ" sz="2400" dirty="0" smtClean="0">
                <a:ea typeface="Times New Roman" panose="02020603050405020304" pitchFamily="18" charset="0"/>
              </a:rPr>
              <a:t>Děti a senioři – více povinností (práce na poli, domácí práce)</a:t>
            </a:r>
          </a:p>
          <a:p>
            <a:pPr marL="457189" indent="-457189">
              <a:buFont typeface="Wingdings" panose="05000000000000000000" pitchFamily="2" charset="2"/>
              <a:buChar char="§"/>
            </a:pPr>
            <a:endParaRPr lang="cs-CZ" sz="2400" dirty="0"/>
          </a:p>
          <a:p>
            <a:pPr marL="457189" indent="-457189">
              <a:buFont typeface="Wingdings" panose="05000000000000000000" pitchFamily="2" charset="2"/>
              <a:buChar char="§"/>
            </a:pPr>
            <a:endParaRPr lang="en-GB" sz="1100" dirty="0"/>
          </a:p>
        </p:txBody>
      </p:sp>
      <p:sp>
        <p:nvSpPr>
          <p:cNvPr id="12" name="Obdélník 11"/>
          <p:cNvSpPr/>
          <p:nvPr/>
        </p:nvSpPr>
        <p:spPr>
          <a:xfrm>
            <a:off x="9543883" y="1753118"/>
            <a:ext cx="2696811" cy="319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4" name="Obdélník 13"/>
          <p:cNvSpPr/>
          <p:nvPr/>
        </p:nvSpPr>
        <p:spPr>
          <a:xfrm>
            <a:off x="9535425" y="-36555"/>
            <a:ext cx="2696811" cy="555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Tree>
    <p:extLst>
      <p:ext uri="{BB962C8B-B14F-4D97-AF65-F5344CB8AC3E}">
        <p14:creationId xmlns:p14="http://schemas.microsoft.com/office/powerpoint/2010/main" val="3090609152"/>
      </p:ext>
    </p:extLst>
  </p:cSld>
  <p:clrMapOvr>
    <a:masterClrMapping/>
  </p:clrMapOvr>
  <p:transition spd="slow" advTm="10000">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8"/>
          <p:cNvSpPr>
            <a:spLocks noChangeArrowheads="1"/>
          </p:cNvSpPr>
          <p:nvPr/>
        </p:nvSpPr>
        <p:spPr bwMode="auto">
          <a:xfrm>
            <a:off x="1177205" y="5389565"/>
            <a:ext cx="4443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sz="4000">
                <a:solidFill>
                  <a:schemeClr val="bg1"/>
                </a:solidFill>
                <a:latin typeface="Entypo"/>
                <a:ea typeface="Entypo"/>
                <a:cs typeface="Entypo"/>
              </a:rPr>
              <a:t></a:t>
            </a:r>
            <a:endParaRPr lang="en-US" sz="4000">
              <a:solidFill>
                <a:schemeClr val="bg1"/>
              </a:solidFill>
              <a:latin typeface="Roboto light"/>
            </a:endParaRPr>
          </a:p>
        </p:txBody>
      </p:sp>
      <p:sp>
        <p:nvSpPr>
          <p:cNvPr id="38" name="Rectangle 37"/>
          <p:cNvSpPr/>
          <p:nvPr/>
        </p:nvSpPr>
        <p:spPr>
          <a:xfrm>
            <a:off x="2" y="2286000"/>
            <a:ext cx="2441575" cy="2286000"/>
          </a:xfrm>
          <a:prstGeom prst="rect">
            <a:avLst/>
          </a:prstGeom>
          <a:solidFill>
            <a:schemeClr val="tx2">
              <a:lumMod val="25000"/>
              <a:lumOff val="75000"/>
            </a:schemeClr>
          </a:solidFill>
          <a:ln>
            <a:noFill/>
          </a:ln>
        </p:spPr>
        <p:style>
          <a:lnRef idx="2">
            <a:schemeClr val="dk1"/>
          </a:lnRef>
          <a:fillRef idx="1">
            <a:schemeClr val="lt1"/>
          </a:fillRef>
          <a:effectRef idx="0">
            <a:schemeClr val="dk1"/>
          </a:effectRef>
          <a:fontRef idx="minor">
            <a:schemeClr val="dk1"/>
          </a:fontRef>
        </p:style>
        <p:txBody>
          <a:bodyPr lIns="91440" tIns="45720" rIns="91440" bIns="45720" anchor="ctr"/>
          <a:lstStyle/>
          <a:p>
            <a:pPr algn="ctr" defTabSz="914317">
              <a:defRPr/>
            </a:pPr>
            <a:endParaRPr lang="en-US" sz="2400"/>
          </a:p>
        </p:txBody>
      </p:sp>
      <p:sp>
        <p:nvSpPr>
          <p:cNvPr id="27" name="Rectangle 26"/>
          <p:cNvSpPr/>
          <p:nvPr/>
        </p:nvSpPr>
        <p:spPr>
          <a:xfrm>
            <a:off x="3871914" y="-11113"/>
            <a:ext cx="2441575" cy="2286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317">
              <a:defRPr/>
            </a:pPr>
            <a:endParaRPr lang="en-US" sz="2400"/>
          </a:p>
        </p:txBody>
      </p:sp>
      <p:sp>
        <p:nvSpPr>
          <p:cNvPr id="28" name="Text Placeholder 32"/>
          <p:cNvSpPr txBox="1">
            <a:spLocks/>
          </p:cNvSpPr>
          <p:nvPr/>
        </p:nvSpPr>
        <p:spPr>
          <a:xfrm>
            <a:off x="5321300" y="3198814"/>
            <a:ext cx="1563688" cy="6492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defRPr/>
            </a:pPr>
            <a:r>
              <a:rPr lang="en-US" sz="1067" dirty="0">
                <a:solidFill>
                  <a:schemeClr val="bg1"/>
                </a:solidFill>
                <a:latin typeface="+mn-lt"/>
              </a:rPr>
              <a:t>.</a:t>
            </a:r>
          </a:p>
        </p:txBody>
      </p:sp>
      <p:sp>
        <p:nvSpPr>
          <p:cNvPr id="29" name="Text Placeholder 33"/>
          <p:cNvSpPr txBox="1">
            <a:spLocks/>
          </p:cNvSpPr>
          <p:nvPr/>
        </p:nvSpPr>
        <p:spPr>
          <a:xfrm>
            <a:off x="5321300" y="2924175"/>
            <a:ext cx="1563688" cy="3190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endParaRPr lang="en-AU" sz="1200" dirty="0">
              <a:solidFill>
                <a:schemeClr val="bg1"/>
              </a:solidFill>
              <a:latin typeface="+mj-lt"/>
            </a:endParaRPr>
          </a:p>
        </p:txBody>
      </p:sp>
      <p:pic>
        <p:nvPicPr>
          <p:cNvPr id="27657" name="Zástupný symbol pro obrázek 2"/>
          <p:cNvPicPr>
            <a:picLocks noChangeAspect="1"/>
          </p:cNvPicPr>
          <p:nvPr/>
        </p:nvPicPr>
        <p:blipFill>
          <a:blip r:embed="rId4" cstate="print">
            <a:extLst>
              <a:ext uri="{28A0092B-C50C-407E-A947-70E740481C1C}">
                <a14:useLocalDpi xmlns:a14="http://schemas.microsoft.com/office/drawing/2010/main" val="0"/>
              </a:ext>
            </a:extLst>
          </a:blip>
          <a:srcRect l="14493" r="14493"/>
          <a:stretch>
            <a:fillRect/>
          </a:stretch>
        </p:blipFill>
        <p:spPr bwMode="auto">
          <a:xfrm>
            <a:off x="0" y="0"/>
            <a:ext cx="1887539" cy="17668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59" name="Zástupný symbol pro obrázek 5"/>
          <p:cNvPicPr>
            <a:picLocks noChangeAspect="1"/>
          </p:cNvPicPr>
          <p:nvPr/>
        </p:nvPicPr>
        <p:blipFill>
          <a:blip r:embed="rId5" cstate="print">
            <a:extLst>
              <a:ext uri="{28A0092B-C50C-407E-A947-70E740481C1C}">
                <a14:useLocalDpi xmlns:a14="http://schemas.microsoft.com/office/drawing/2010/main" val="0"/>
              </a:ext>
            </a:extLst>
          </a:blip>
          <a:srcRect l="14493" r="14493"/>
          <a:stretch>
            <a:fillRect/>
          </a:stretch>
        </p:blipFill>
        <p:spPr bwMode="auto">
          <a:xfrm>
            <a:off x="382587" y="3838507"/>
            <a:ext cx="2033588" cy="1905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0" name="Zástupný symbol pro obrázek 6"/>
          <p:cNvPicPr>
            <a:picLocks noChangeAspect="1"/>
          </p:cNvPicPr>
          <p:nvPr/>
        </p:nvPicPr>
        <p:blipFill>
          <a:blip r:embed="rId6" cstate="print">
            <a:extLst>
              <a:ext uri="{28A0092B-C50C-407E-A947-70E740481C1C}">
                <a14:useLocalDpi xmlns:a14="http://schemas.microsoft.com/office/drawing/2010/main" val="0"/>
              </a:ext>
            </a:extLst>
          </a:blip>
          <a:srcRect l="14493" r="14493"/>
          <a:stretch>
            <a:fillRect/>
          </a:stretch>
        </p:blipFill>
        <p:spPr bwMode="auto">
          <a:xfrm>
            <a:off x="2641601" y="1375570"/>
            <a:ext cx="1922463" cy="179863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63" name="TextovéPole 1"/>
          <p:cNvSpPr txBox="1">
            <a:spLocks noChangeArrowheads="1"/>
          </p:cNvSpPr>
          <p:nvPr/>
        </p:nvSpPr>
        <p:spPr bwMode="auto">
          <a:xfrm>
            <a:off x="3347824" y="3609182"/>
            <a:ext cx="59640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defTabSz="912813" eaLnBrk="0" fontAlgn="base" hangingPunct="0">
              <a:spcBef>
                <a:spcPct val="0"/>
              </a:spcBef>
              <a:spcAft>
                <a:spcPct val="0"/>
              </a:spcAft>
              <a:defRPr b="1">
                <a:solidFill>
                  <a:schemeClr val="tx1"/>
                </a:solidFill>
                <a:latin typeface="Arial" pitchFamily="34" charset="0"/>
              </a:defRPr>
            </a:lvl6pPr>
            <a:lvl7pPr marL="2971800" indent="-228600" defTabSz="912813" eaLnBrk="0" fontAlgn="base" hangingPunct="0">
              <a:spcBef>
                <a:spcPct val="0"/>
              </a:spcBef>
              <a:spcAft>
                <a:spcPct val="0"/>
              </a:spcAft>
              <a:defRPr b="1">
                <a:solidFill>
                  <a:schemeClr val="tx1"/>
                </a:solidFill>
                <a:latin typeface="Arial" pitchFamily="34" charset="0"/>
              </a:defRPr>
            </a:lvl7pPr>
            <a:lvl8pPr marL="3429000" indent="-228600" defTabSz="912813" eaLnBrk="0" fontAlgn="base" hangingPunct="0">
              <a:spcBef>
                <a:spcPct val="0"/>
              </a:spcBef>
              <a:spcAft>
                <a:spcPct val="0"/>
              </a:spcAft>
              <a:defRPr b="1">
                <a:solidFill>
                  <a:schemeClr val="tx1"/>
                </a:solidFill>
                <a:latin typeface="Arial" pitchFamily="34" charset="0"/>
              </a:defRPr>
            </a:lvl8pPr>
            <a:lvl9pPr marL="3886200" indent="-228600" defTabSz="912813" eaLnBrk="0" fontAlgn="base" hangingPunct="0">
              <a:spcBef>
                <a:spcPct val="0"/>
              </a:spcBef>
              <a:spcAft>
                <a:spcPct val="0"/>
              </a:spcAft>
              <a:defRPr b="1">
                <a:solidFill>
                  <a:schemeClr val="tx1"/>
                </a:solidFill>
                <a:latin typeface="Arial" pitchFamily="34" charset="0"/>
              </a:defRPr>
            </a:lvl9pPr>
          </a:lstStyle>
          <a:p>
            <a:pPr eaLnBrk="1" hangingPunct="1"/>
            <a:r>
              <a:rPr lang="cs-CZ" sz="3600" dirty="0" smtClean="0"/>
              <a:t>DĚKUJI ZA POZORNOST!!</a:t>
            </a:r>
            <a:endParaRPr lang="en-GB" sz="3600" dirty="0"/>
          </a:p>
        </p:txBody>
      </p:sp>
    </p:spTree>
    <p:custDataLst>
      <p:tags r:id="rId1"/>
    </p:custDataLst>
    <p:extLst>
      <p:ext uri="{BB962C8B-B14F-4D97-AF65-F5344CB8AC3E}">
        <p14:creationId xmlns:p14="http://schemas.microsoft.com/office/powerpoint/2010/main" val="2745963113"/>
      </p:ext>
    </p:extLst>
  </p:cSld>
  <p:clrMapOvr>
    <a:masterClrMapping/>
  </p:clrMapOvr>
  <p:transition spd="slow" advTm="10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823A2705-1CCB-4628-A6C9-42E0F4BC408B}"/>
              </a:ext>
            </a:extLst>
          </p:cNvPr>
          <p:cNvGrpSpPr>
            <a:grpSpLocks/>
          </p:cNvGrpSpPr>
          <p:nvPr/>
        </p:nvGrpSpPr>
        <p:grpSpPr bwMode="auto">
          <a:xfrm>
            <a:off x="478172" y="341345"/>
            <a:ext cx="11299971" cy="6318073"/>
            <a:chOff x="8310592" y="3919548"/>
            <a:chExt cx="2186585" cy="2160000"/>
          </a:xfrm>
          <a:solidFill>
            <a:schemeClr val="tx1">
              <a:lumMod val="10000"/>
              <a:lumOff val="90000"/>
            </a:schemeClr>
          </a:solidFill>
        </p:grpSpPr>
        <p:sp>
          <p:nvSpPr>
            <p:cNvPr id="8" name="Rectangle 29">
              <a:extLst>
                <a:ext uri="{FF2B5EF4-FFF2-40B4-BE49-F238E27FC236}">
                  <a16:creationId xmlns:a16="http://schemas.microsoft.com/office/drawing/2014/main" id="{2A1B9C16-5C6C-4E59-844A-5C06AA6DC1AC}"/>
                </a:ext>
              </a:extLst>
            </p:cNvPr>
            <p:cNvSpPr/>
            <p:nvPr/>
          </p:nvSpPr>
          <p:spPr>
            <a:xfrm>
              <a:off x="8310592" y="3919548"/>
              <a:ext cx="2186585"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7">
                <a:defRPr/>
              </a:pPr>
              <a:endParaRPr lang="id-ID" sz="2000"/>
            </a:p>
          </p:txBody>
        </p:sp>
        <p:sp>
          <p:nvSpPr>
            <p:cNvPr id="9" name="Text Placeholder 32">
              <a:extLst>
                <a:ext uri="{FF2B5EF4-FFF2-40B4-BE49-F238E27FC236}">
                  <a16:creationId xmlns:a16="http://schemas.microsoft.com/office/drawing/2014/main" id="{F86CD70D-788F-4D52-B0D3-ABAF021C045C}"/>
                </a:ext>
              </a:extLst>
            </p:cNvPr>
            <p:cNvSpPr txBox="1">
              <a:spLocks/>
            </p:cNvSpPr>
            <p:nvPr/>
          </p:nvSpPr>
          <p:spPr bwMode="auto">
            <a:xfrm>
              <a:off x="8604070" y="4174865"/>
              <a:ext cx="1637923" cy="1701994"/>
            </a:xfrm>
            <a:prstGeom prst="rect">
              <a:avLst/>
            </a:prstGeom>
            <a:grpFill/>
            <a:ln w="9525">
              <a:noFill/>
              <a:miter lim="800000"/>
              <a:headEnd/>
              <a:tailEnd/>
            </a:ln>
          </p:spPr>
          <p:txBody>
            <a:bodyPr lIns="0" tIns="0" rIns="0" bIns="0"/>
            <a:lstStyle/>
            <a:p>
              <a:pPr defTabSz="685783">
                <a:lnSpc>
                  <a:spcPct val="150000"/>
                </a:lnSpc>
                <a:spcBef>
                  <a:spcPts val="751"/>
                </a:spcBef>
                <a:defRPr/>
              </a:pPr>
              <a:endParaRPr lang="en-US" sz="2000" dirty="0">
                <a:solidFill>
                  <a:schemeClr val="bg1"/>
                </a:solidFill>
                <a:latin typeface="Lato Light"/>
              </a:endParaRPr>
            </a:p>
          </p:txBody>
        </p:sp>
      </p:grpSp>
      <p:pic>
        <p:nvPicPr>
          <p:cNvPr id="4" name="Obrázek 3">
            <a:extLst>
              <a:ext uri="{FF2B5EF4-FFF2-40B4-BE49-F238E27FC236}">
                <a16:creationId xmlns:a16="http://schemas.microsoft.com/office/drawing/2014/main" id="{17A082FF-BE66-4ECD-8EE8-5FDBC6830D49}"/>
              </a:ext>
            </a:extLst>
          </p:cNvPr>
          <p:cNvPicPr>
            <a:picLocks noChangeAspect="1"/>
          </p:cNvPicPr>
          <p:nvPr/>
        </p:nvPicPr>
        <p:blipFill rotWithShape="1">
          <a:blip r:embed="rId2"/>
          <a:srcRect l="34470" t="50000" r="31124" b="17798"/>
          <a:stretch/>
        </p:blipFill>
        <p:spPr>
          <a:xfrm>
            <a:off x="1032157" y="880239"/>
            <a:ext cx="10127685" cy="5331793"/>
          </a:xfrm>
          <a:prstGeom prst="rect">
            <a:avLst/>
          </a:prstGeom>
        </p:spPr>
      </p:pic>
      <p:sp>
        <p:nvSpPr>
          <p:cNvPr id="5" name="Zástupný symbol pro text 1">
            <a:extLst>
              <a:ext uri="{FF2B5EF4-FFF2-40B4-BE49-F238E27FC236}">
                <a16:creationId xmlns:a16="http://schemas.microsoft.com/office/drawing/2014/main" id="{684AF510-BA00-4370-A027-2C424397E9A9}"/>
              </a:ext>
            </a:extLst>
          </p:cNvPr>
          <p:cNvSpPr txBox="1">
            <a:spLocks/>
          </p:cNvSpPr>
          <p:nvPr/>
        </p:nvSpPr>
        <p:spPr>
          <a:xfrm>
            <a:off x="2710370" y="341345"/>
            <a:ext cx="6383296" cy="304623"/>
          </a:xfrm>
          <a:prstGeom prst="rect">
            <a:avLst/>
          </a:prstGeom>
        </p:spPr>
        <p:txBody>
          <a:bodyPr>
            <a:noAutofit/>
          </a:bodyPr>
          <a:lst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0" indent="0">
              <a:buNone/>
            </a:pPr>
            <a:r>
              <a:rPr lang="cs-CZ" sz="2800" dirty="0">
                <a:solidFill>
                  <a:schemeClr val="tx1"/>
                </a:solidFill>
              </a:rPr>
              <a:t>Vybrané problémy v Moldavské republice</a:t>
            </a:r>
            <a:endParaRPr lang="cs-CZ" sz="2667" b="1" dirty="0">
              <a:solidFill>
                <a:schemeClr val="tx1"/>
              </a:solidFill>
            </a:endParaRPr>
          </a:p>
        </p:txBody>
      </p:sp>
    </p:spTree>
    <p:extLst>
      <p:ext uri="{BB962C8B-B14F-4D97-AF65-F5344CB8AC3E}">
        <p14:creationId xmlns:p14="http://schemas.microsoft.com/office/powerpoint/2010/main" val="1006381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5C49"/>
            </a:solidFill>
          </a:ln>
        </p:spPr>
        <p:style>
          <a:lnRef idx="1">
            <a:schemeClr val="accent1"/>
          </a:lnRef>
          <a:fillRef idx="0">
            <a:schemeClr val="accent1"/>
          </a:fillRef>
          <a:effectRef idx="0">
            <a:schemeClr val="accent1"/>
          </a:effectRef>
          <a:fontRef idx="minor">
            <a:schemeClr val="tx1"/>
          </a:fontRef>
        </p:style>
      </p:cxnSp>
      <p:pic>
        <p:nvPicPr>
          <p:cNvPr id="7170" name="Picture 2" descr="Související obrázek">
            <a:extLst>
              <a:ext uri="{FF2B5EF4-FFF2-40B4-BE49-F238E27FC236}">
                <a16:creationId xmlns:a16="http://schemas.microsoft.com/office/drawing/2014/main" id="{3F24AEC6-0CF9-4756-8898-5BDC202970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4748" y="3665999"/>
            <a:ext cx="2431299" cy="117918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3929DD3D-50C2-4D4F-B3B1-4535422B8D5B}"/>
              </a:ext>
            </a:extLst>
          </p:cNvPr>
          <p:cNvSpPr/>
          <p:nvPr/>
        </p:nvSpPr>
        <p:spPr>
          <a:xfrm>
            <a:off x="4465740" y="1704939"/>
            <a:ext cx="7825662" cy="4154984"/>
          </a:xfrm>
          <a:prstGeom prst="rect">
            <a:avLst/>
          </a:prstGeom>
        </p:spPr>
        <p:txBody>
          <a:bodyPr wrap="square">
            <a:spAutoFit/>
          </a:bodyPr>
          <a:lstStyle/>
          <a:p>
            <a:r>
              <a:rPr lang="cs-CZ" sz="2400" dirty="0"/>
              <a:t>Moldavsko patří mezi </a:t>
            </a:r>
            <a:r>
              <a:rPr lang="cs-CZ" sz="2400" b="1" dirty="0"/>
              <a:t>prioritní země české Zahraniční rozvojové spolupráce</a:t>
            </a:r>
            <a:r>
              <a:rPr lang="cs-CZ" sz="2400" dirty="0"/>
              <a:t> (ZRS). </a:t>
            </a:r>
          </a:p>
          <a:p>
            <a:endParaRPr lang="cs-CZ" sz="2400" dirty="0"/>
          </a:p>
          <a:p>
            <a:r>
              <a:rPr lang="cs-CZ" sz="2400" dirty="0"/>
              <a:t>Země byla zařazena mezi prioritní země s programem spolupráce usnesením vlády od roku 2004.</a:t>
            </a:r>
          </a:p>
          <a:p>
            <a:endParaRPr lang="cs-CZ" sz="2400" dirty="0"/>
          </a:p>
          <a:p>
            <a:r>
              <a:rPr lang="cs-CZ" sz="2400" dirty="0"/>
              <a:t>Rozvojové projekty v sektorech zemědělství, zdraví, vody a sanity, rozvoje kapacit místních samospráv, podpory zaměstnanosti, podpory mládeže, ale také občanské společnosti.</a:t>
            </a:r>
          </a:p>
          <a:p>
            <a:endParaRPr lang="cs-CZ" sz="2400" dirty="0"/>
          </a:p>
        </p:txBody>
      </p:sp>
      <p:pic>
        <p:nvPicPr>
          <p:cNvPr id="6" name="Obrázek 5" descr="Obsah obrázku exteriér, země, obloha, strom&#10;&#10;Popis byl vytvořen automaticky">
            <a:extLst>
              <a:ext uri="{FF2B5EF4-FFF2-40B4-BE49-F238E27FC236}">
                <a16:creationId xmlns:a16="http://schemas.microsoft.com/office/drawing/2014/main" id="{5F5E6072-7CD2-43F0-8727-34BB6C1B67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8557" y="1570814"/>
            <a:ext cx="2763683" cy="1837510"/>
          </a:xfrm>
          <a:prstGeom prst="rect">
            <a:avLst/>
          </a:prstGeom>
        </p:spPr>
      </p:pic>
    </p:spTree>
    <p:extLst>
      <p:ext uri="{BB962C8B-B14F-4D97-AF65-F5344CB8AC3E}">
        <p14:creationId xmlns:p14="http://schemas.microsoft.com/office/powerpoint/2010/main" val="308507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7BBCC5"/>
            </a:solidFill>
          </a:ln>
        </p:spPr>
        <p:style>
          <a:lnRef idx="1">
            <a:schemeClr val="accent1"/>
          </a:lnRef>
          <a:fillRef idx="0">
            <a:schemeClr val="accent1"/>
          </a:fillRef>
          <a:effectRef idx="0">
            <a:schemeClr val="accent1"/>
          </a:effectRef>
          <a:fontRef idx="minor">
            <a:schemeClr val="tx1"/>
          </a:fontRef>
        </p:style>
      </p:cxnSp>
      <p:pic>
        <p:nvPicPr>
          <p:cNvPr id="4" name="Zástupný symbol obrázku 3" descr="Obsah obrázku exteriér, strom, obloha, tráva&#10;&#10;Popis byl vytvořen automaticky">
            <a:extLst>
              <a:ext uri="{FF2B5EF4-FFF2-40B4-BE49-F238E27FC236}">
                <a16:creationId xmlns:a16="http://schemas.microsoft.com/office/drawing/2014/main" id="{9CEB09DD-A319-49AF-9908-A968E1182A83}"/>
              </a:ext>
            </a:extLst>
          </p:cNvPr>
          <p:cNvPicPr>
            <a:picLocks noGrp="1" noChangeAspect="1"/>
          </p:cNvPicPr>
          <p:nvPr>
            <p:ph type="pic" sz="quarter" idx="22"/>
          </p:nvPr>
        </p:nvPicPr>
        <p:blipFill rotWithShape="1">
          <a:blip r:embed="rId2" cstate="hqprint">
            <a:extLst>
              <a:ext uri="{28A0092B-C50C-407E-A947-70E740481C1C}">
                <a14:useLocalDpi xmlns:a14="http://schemas.microsoft.com/office/drawing/2010/main" val="0"/>
              </a:ext>
            </a:extLst>
          </a:blip>
          <a:srcRect t="3952" r="-1" b="3952"/>
          <a:stretch/>
        </p:blipFill>
        <p:spPr>
          <a:xfrm>
            <a:off x="303415" y="1569798"/>
            <a:ext cx="3189268" cy="2202869"/>
          </a:xfrm>
          <a:prstGeom prst="rect">
            <a:avLst/>
          </a:prstGeom>
        </p:spPr>
      </p:pic>
      <p:sp>
        <p:nvSpPr>
          <p:cNvPr id="5" name="Obdélník 4">
            <a:extLst>
              <a:ext uri="{FF2B5EF4-FFF2-40B4-BE49-F238E27FC236}">
                <a16:creationId xmlns:a16="http://schemas.microsoft.com/office/drawing/2014/main" id="{9DC37BBE-BAC2-4138-8A77-C2DFDEBE7F92}"/>
              </a:ext>
            </a:extLst>
          </p:cNvPr>
          <p:cNvSpPr/>
          <p:nvPr/>
        </p:nvSpPr>
        <p:spPr>
          <a:xfrm>
            <a:off x="4096622" y="1393831"/>
            <a:ext cx="7606009" cy="4154984"/>
          </a:xfrm>
          <a:prstGeom prst="rect">
            <a:avLst/>
          </a:prstGeom>
        </p:spPr>
        <p:txBody>
          <a:bodyPr wrap="square">
            <a:spAutoFit/>
          </a:bodyPr>
          <a:lstStyle/>
          <a:p>
            <a:r>
              <a:rPr lang="cs-CZ" sz="2400" dirty="0"/>
              <a:t>V sektorech zásobování vodou a sanitace a obecné ochrany životního prostředí probíhá spolupráce v podobě projektů zaměřených na obnovu systémů nakládání s odpadními vodami a odstranění dlouhodobých ekologických zátěží. </a:t>
            </a:r>
          </a:p>
          <a:p>
            <a:endParaRPr lang="cs-CZ" sz="2400" dirty="0"/>
          </a:p>
          <a:p>
            <a:r>
              <a:rPr lang="cs-CZ" sz="2400" dirty="0"/>
              <a:t>Zemědělské projekty v Moldavsku jsou zaměřeny na podporu konkurenceschopnosti a efektivity malých a středních podnikatelů a rozvoj ekologického zemědělství a rozvoj podnikatelských dovedností malých a středních zemědělců zvýšením transferu znalostí pomocí televizních pořadů.</a:t>
            </a:r>
          </a:p>
        </p:txBody>
      </p:sp>
      <p:pic>
        <p:nvPicPr>
          <p:cNvPr id="8" name="Picture 2" descr="Související obrázek">
            <a:extLst>
              <a:ext uri="{FF2B5EF4-FFF2-40B4-BE49-F238E27FC236}">
                <a16:creationId xmlns:a16="http://schemas.microsoft.com/office/drawing/2014/main" id="{8FFEC682-F339-4338-9EE2-4D10627D82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9063" y="4186767"/>
            <a:ext cx="2431299" cy="117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6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78D3B8"/>
            </a:solidFill>
          </a:ln>
        </p:spPr>
        <p:style>
          <a:lnRef idx="1">
            <a:schemeClr val="accent1"/>
          </a:lnRef>
          <a:fillRef idx="0">
            <a:schemeClr val="accent1"/>
          </a:fillRef>
          <a:effectRef idx="0">
            <a:schemeClr val="accent1"/>
          </a:effectRef>
          <a:fontRef idx="minor">
            <a:schemeClr val="tx1"/>
          </a:fontRef>
        </p:style>
      </p:cxnSp>
      <p:pic>
        <p:nvPicPr>
          <p:cNvPr id="6" name="Obrázek 5">
            <a:extLst>
              <a:ext uri="{FF2B5EF4-FFF2-40B4-BE49-F238E27FC236}">
                <a16:creationId xmlns:a16="http://schemas.microsoft.com/office/drawing/2014/main" id="{2AAF07D5-74E8-4844-9DF7-0A99ACF8C4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17438" y="1488532"/>
            <a:ext cx="1944230" cy="2610434"/>
          </a:xfrm>
          <a:prstGeom prst="rect">
            <a:avLst/>
          </a:prstGeom>
        </p:spPr>
      </p:pic>
      <p:pic>
        <p:nvPicPr>
          <p:cNvPr id="7" name="Picture 2" descr="Související obrázek">
            <a:extLst>
              <a:ext uri="{FF2B5EF4-FFF2-40B4-BE49-F238E27FC236}">
                <a16:creationId xmlns:a16="http://schemas.microsoft.com/office/drawing/2014/main" id="{6E11AAFB-CCD0-4672-8B95-FBC71D2D19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3028" y="4260658"/>
            <a:ext cx="2431299" cy="117918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5DF2DA9F-DFF3-4B1C-BB8F-FF52EB707E83}"/>
              </a:ext>
            </a:extLst>
          </p:cNvPr>
          <p:cNvSpPr/>
          <p:nvPr/>
        </p:nvSpPr>
        <p:spPr>
          <a:xfrm>
            <a:off x="4314737" y="1883572"/>
            <a:ext cx="7564074" cy="3416320"/>
          </a:xfrm>
          <a:prstGeom prst="rect">
            <a:avLst/>
          </a:prstGeom>
        </p:spPr>
        <p:txBody>
          <a:bodyPr wrap="square">
            <a:spAutoFit/>
          </a:bodyPr>
          <a:lstStyle/>
          <a:p>
            <a:r>
              <a:rPr lang="cs-CZ" sz="2400" dirty="0"/>
              <a:t>Byly proto budovány institucionální kapacity moldavské vlády pro práci s opuštěnými dětmi a zvyšována kvalita a dostupnost zdravotně-sociálních služeb domácí péče o staré či nemocné. </a:t>
            </a:r>
          </a:p>
          <a:p>
            <a:endParaRPr lang="cs-CZ" sz="2400" dirty="0"/>
          </a:p>
          <a:p>
            <a:r>
              <a:rPr lang="cs-CZ" sz="2400" dirty="0"/>
              <a:t>V oblasti sociální péče byly v roce 2012 v Moldavsku realizovány projekty, jejichž výstupy přímo nebo nepřímo omezují negativní dopady dočasné pracovní migrace Moldavanů.</a:t>
            </a:r>
          </a:p>
        </p:txBody>
      </p:sp>
    </p:spTree>
    <p:extLst>
      <p:ext uri="{BB962C8B-B14F-4D97-AF65-F5344CB8AC3E}">
        <p14:creationId xmlns:p14="http://schemas.microsoft.com/office/powerpoint/2010/main" val="4170386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A3E2F2"/>
            </a:solidFill>
          </a:ln>
        </p:spPr>
        <p:style>
          <a:lnRef idx="1">
            <a:schemeClr val="accent1"/>
          </a:lnRef>
          <a:fillRef idx="0">
            <a:schemeClr val="accent1"/>
          </a:fillRef>
          <a:effectRef idx="0">
            <a:schemeClr val="accent1"/>
          </a:effectRef>
          <a:fontRef idx="minor">
            <a:schemeClr val="tx1"/>
          </a:fontRef>
        </p:style>
      </p:cxnSp>
      <p:pic>
        <p:nvPicPr>
          <p:cNvPr id="7" name="Obrázek 12">
            <a:extLst>
              <a:ext uri="{FF2B5EF4-FFF2-40B4-BE49-F238E27FC236}">
                <a16:creationId xmlns:a16="http://schemas.microsoft.com/office/drawing/2014/main" id="{0B8355EF-E6DD-4ACC-94BA-231F018E2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683" y="2210856"/>
            <a:ext cx="3226882" cy="243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7">
            <a:extLst>
              <a:ext uri="{FF2B5EF4-FFF2-40B4-BE49-F238E27FC236}">
                <a16:creationId xmlns:a16="http://schemas.microsoft.com/office/drawing/2014/main" id="{2513FF55-086B-427B-9D25-7AA29991E5DA}"/>
              </a:ext>
            </a:extLst>
          </p:cNvPr>
          <p:cNvSpPr/>
          <p:nvPr/>
        </p:nvSpPr>
        <p:spPr>
          <a:xfrm>
            <a:off x="4110613" y="1630505"/>
            <a:ext cx="7477485" cy="3785652"/>
          </a:xfrm>
          <a:prstGeom prst="rect">
            <a:avLst/>
          </a:prstGeom>
        </p:spPr>
        <p:txBody>
          <a:bodyPr wrap="square">
            <a:spAutoFit/>
          </a:bodyPr>
          <a:lstStyle/>
          <a:p>
            <a:r>
              <a:rPr lang="cs-CZ" sz="2400" dirty="0"/>
              <a:t>První masová migrace byla motivována ekonomicky a má obchodní charakter (nákup zboží na zahraničním trhu a prodej na trhu moldavském). </a:t>
            </a:r>
          </a:p>
          <a:p>
            <a:endParaRPr lang="cs-CZ" sz="2400" dirty="0"/>
          </a:p>
          <a:p>
            <a:r>
              <a:rPr lang="cs-CZ" sz="2400" dirty="0"/>
              <a:t>Finanční a hospodářská krize Ruské federace v roce 1998 spustila druhou masovou vlnu migrace z Moldavska. Tato vlna migrace byla reakcí na akutní chudobu. </a:t>
            </a:r>
          </a:p>
          <a:p>
            <a:endParaRPr lang="cs-CZ" sz="2400" dirty="0"/>
          </a:p>
          <a:p>
            <a:r>
              <a:rPr lang="cs-CZ" sz="2400" dirty="0"/>
              <a:t>Dnes je migrace Moldavských obyvatel spíše reakcí na příležitosti na zahraničním pracovním trhu</a:t>
            </a:r>
          </a:p>
        </p:txBody>
      </p:sp>
      <p:sp>
        <p:nvSpPr>
          <p:cNvPr id="10" name="Zástupný text 1">
            <a:extLst>
              <a:ext uri="{FF2B5EF4-FFF2-40B4-BE49-F238E27FC236}">
                <a16:creationId xmlns:a16="http://schemas.microsoft.com/office/drawing/2014/main" id="{85839498-61E6-4724-9AC6-CC17BD1B1F80}"/>
              </a:ext>
            </a:extLst>
          </p:cNvPr>
          <p:cNvSpPr txBox="1">
            <a:spLocks/>
          </p:cNvSpPr>
          <p:nvPr/>
        </p:nvSpPr>
        <p:spPr>
          <a:xfrm>
            <a:off x="6402725" y="498923"/>
            <a:ext cx="10905239" cy="304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3200" b="1" dirty="0"/>
              <a:t>MIGRACE</a:t>
            </a:r>
          </a:p>
        </p:txBody>
      </p:sp>
    </p:spTree>
    <p:extLst>
      <p:ext uri="{BB962C8B-B14F-4D97-AF65-F5344CB8AC3E}">
        <p14:creationId xmlns:p14="http://schemas.microsoft.com/office/powerpoint/2010/main" val="39354181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4|1.3|1.1|1.4|2.1"/>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1767</Words>
  <Application>Microsoft Office PowerPoint</Application>
  <PresentationFormat>Širokoúhlá obrazovka</PresentationFormat>
  <Paragraphs>215</Paragraphs>
  <Slides>41</Slides>
  <Notes>3</Notes>
  <HiddenSlides>0</HiddenSlides>
  <MMClips>0</MMClips>
  <ScaleCrop>false</ScaleCrop>
  <HeadingPairs>
    <vt:vector size="6" baseType="variant">
      <vt:variant>
        <vt:lpstr>Použitá písma</vt:lpstr>
      </vt:variant>
      <vt:variant>
        <vt:i4>14</vt:i4>
      </vt:variant>
      <vt:variant>
        <vt:lpstr>Motiv</vt:lpstr>
      </vt:variant>
      <vt:variant>
        <vt:i4>1</vt:i4>
      </vt:variant>
      <vt:variant>
        <vt:lpstr>Nadpisy snímků</vt:lpstr>
      </vt:variant>
      <vt:variant>
        <vt:i4>41</vt:i4>
      </vt:variant>
    </vt:vector>
  </HeadingPairs>
  <TitlesOfParts>
    <vt:vector size="56" baseType="lpstr">
      <vt:lpstr>Arial</vt:lpstr>
      <vt:lpstr>Calibri</vt:lpstr>
      <vt:lpstr>Calibri Light</vt:lpstr>
      <vt:lpstr>Entypo</vt:lpstr>
      <vt:lpstr>Gill Sans MT</vt:lpstr>
      <vt:lpstr>Lato</vt:lpstr>
      <vt:lpstr>Lato Light</vt:lpstr>
      <vt:lpstr>Roboto Black</vt:lpstr>
      <vt:lpstr>Roboto light</vt:lpstr>
      <vt:lpstr>Roboto light</vt:lpstr>
      <vt:lpstr>Roboto Medium</vt:lpstr>
      <vt:lpstr>Times New Roman</vt:lpstr>
      <vt:lpstr>Wingdings</vt:lpstr>
      <vt:lpstr>Wingdings 2</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Pilařová Tereza</dc:creator>
  <cp:lastModifiedBy>Klímová Martina</cp:lastModifiedBy>
  <cp:revision>13</cp:revision>
  <dcterms:created xsi:type="dcterms:W3CDTF">2019-10-29T09:31:19Z</dcterms:created>
  <dcterms:modified xsi:type="dcterms:W3CDTF">2019-11-04T11:07:26Z</dcterms:modified>
</cp:coreProperties>
</file>