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3" r:id="rId1"/>
  </p:sldMasterIdLst>
  <p:notesMasterIdLst>
    <p:notesMasterId r:id="rId5"/>
  </p:notesMasterIdLst>
  <p:handoutMasterIdLst>
    <p:handoutMasterId r:id="rId6"/>
  </p:handoutMasterIdLst>
  <p:sldIdLst>
    <p:sldId id="461" r:id="rId2"/>
    <p:sldId id="462" r:id="rId3"/>
    <p:sldId id="463" r:id="rId4"/>
  </p:sldIdLst>
  <p:sldSz cx="9144000" cy="6858000" type="screen4x3"/>
  <p:notesSz cx="7315200" cy="96012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88" autoAdjust="0"/>
    <p:restoredTop sz="90929"/>
  </p:normalViewPr>
  <p:slideViewPr>
    <p:cSldViewPr>
      <p:cViewPr varScale="1">
        <p:scale>
          <a:sx n="71" d="100"/>
          <a:sy n="71" d="100"/>
        </p:scale>
        <p:origin x="147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l"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l"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fld id="{7E67FEEC-2CFA-410A-942C-59AE1E7846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9820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l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57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0888"/>
            <a:ext cx="5365750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l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02F56334-0254-4B52-8146-3DF3C8849F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9200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AAA022E-B271-4BFB-AA84-E328887D17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3013678-2DDD-4CBB-ABE4-E61672BE42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2A6D683-29EE-41FE-BBE3-3C65E0170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976029B4-6CD6-440A-8203-BCC9B28320A5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10/23/2019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164E3E1-7843-4E46-83E4-8E4B15E5C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B229D93-0829-41AD-A454-AD1FC9FD6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6B561E12-22A6-4020-8E7B-84F8749B309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66449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BC7FE63-9722-431F-9D20-4007363A9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D8C24EC-272A-4AC5-BBEA-0176BD34F3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6E0FC11-D8E5-49F5-880F-3F92F681B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976029B4-6CD6-440A-8203-BCC9B28320A5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10/23/2019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B2FA3FE-D948-4A47-8952-4402725EC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3B39DCD-4552-4F11-AABF-D5E369EB3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6B561E12-22A6-4020-8E7B-84F8749B309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77441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AD8ADAC3-7865-49E4-BD1B-B8DBAD82EF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F8642E1-05D7-4238-B524-829E058DCE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C2BA4D9-A581-4171-A0A0-223906E8A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976029B4-6CD6-440A-8203-BCC9B28320A5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10/23/2019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957DCD2-A708-4B93-ACC7-12AF32529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A42E5F9-0101-41DC-B546-C75BCD85D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6B561E12-22A6-4020-8E7B-84F8749B309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60102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B8E1840-58D3-49EA-A2D3-E5A23C0FB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BB77DB0-90EB-4612-B4D0-AC99981FA7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49CA399-7E48-4F7B-ADF0-143E98530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976029B4-6CD6-440A-8203-BCC9B28320A5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10/23/2019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E5D4DED-150E-4BDA-AFC8-F2526ABCC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4824CF2-4D1C-459D-B91B-4384E6A58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6B561E12-22A6-4020-8E7B-84F8749B309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96131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EF98D46-9004-4380-9541-93BE1C64D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29CAA7B-C911-4C0A-97AD-5B006F70A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997BF9D-9950-4A48-8B12-55A2B0C77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976029B4-6CD6-440A-8203-BCC9B28320A5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10/23/2019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769DE9C-91BD-4AF4-9A27-1EFE1A38B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F6115B3-79BC-4BD2-9A94-728649517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6B561E12-22A6-4020-8E7B-84F8749B309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31386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FC0F965-C43B-4CAD-8266-BFA977F61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6E57581-E539-4C31-B3BD-8DE69AA44B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C58BA6B-3CBA-436B-8C50-A288089C3B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09502EC-CAF6-4367-9C65-41371DD91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976029B4-6CD6-440A-8203-BCC9B28320A5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10/23/2019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B720EF5-8AA2-437D-A77B-27C542738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A5596ED-DD0A-452A-B000-6B21A3A9A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6B561E12-22A6-4020-8E7B-84F8749B309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45691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569FC9-AC37-4546-AFDE-73E4A492D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B5B285A-5C73-4D95-99C5-4B01BCBAB6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B47A679-CB8C-489B-BF74-014009C5A1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400A8B72-5CCC-48BD-98D3-935CEB0753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27839440-3BC1-4657-8E7F-7149F3434F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8ED2DE2-F33C-4D78-9C4A-CA4109CCE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976029B4-6CD6-440A-8203-BCC9B28320A5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10/23/2019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6F45E80A-B7F7-43D9-8E69-7A111384A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21042011-CC21-401D-B9F3-F42D9E8C3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6B561E12-22A6-4020-8E7B-84F8749B309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05643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16FCDA1-FD30-4123-A89E-068B060C6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E2E529D-260F-4C3B-86B1-354F53D52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976029B4-6CD6-440A-8203-BCC9B28320A5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10/23/2019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1A90CD6-E16F-4492-A0B8-E4A5FDCA2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93723DF-D5CD-4F5B-BA92-6DE2433B7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6B561E12-22A6-4020-8E7B-84F8749B309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423410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0739668F-E7ED-48BE-A964-5977C2259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976029B4-6CD6-440A-8203-BCC9B28320A5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10/23/2019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F256A29-55C0-4FD5-9CB3-E9AFC72DB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04EEEA3-409B-439F-970D-D11EC3D58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6B561E12-22A6-4020-8E7B-84F8749B309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584062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11C90D-8E66-419E-8E19-11426EC8C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B10FDA1-D4F5-4615-BD9A-FF020175EF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56DE71C-EAE5-49B2-A61E-9F5F6EE131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C3328A7-E849-4D18-B69C-234DCD4A6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976029B4-6CD6-440A-8203-BCC9B28320A5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10/23/2019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9D6B046-4F55-4EB5-A343-15582FCB9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E4420DF-E4FE-4A8A-BBFE-8632273F9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6B561E12-22A6-4020-8E7B-84F8749B309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55050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EFAFD42-B4A9-4E4D-B410-77D4BCCE3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20F21934-31DB-4D1D-B9E0-02D2A693BB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D9E6B9F-0E96-43D4-8854-904A883227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A159346-FD74-4DDD-9222-960316329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976029B4-6CD6-440A-8203-BCC9B28320A5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10/23/2019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3A55F88-2523-43BD-BF99-8427D9CBC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60500AE-6A18-4617-871F-1F506E8E2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6B561E12-22A6-4020-8E7B-84F8749B309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558222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AA4712C3-532B-4148-88FA-8DC5AE842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728E638-E55E-4EE5-8E24-6C6F39BAD8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2DFD180-09F3-431B-930F-C5EE3AEE13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976029B4-6CD6-440A-8203-BCC9B28320A5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10/23/2019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82426FC-3B80-4827-9BBC-16B2F33AE6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59A1180-BA97-4A09-9CC0-97EE2F31A3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6B561E12-22A6-4020-8E7B-84F8749B309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753902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jpe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jpeg"/><Relationship Id="rId10" Type="http://schemas.openxmlformats.org/officeDocument/2006/relationships/image" Target="../media/image11.jp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D2C4BFA1-2075-4901-9E24-E41D1FDD51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866611" y="1231011"/>
            <a:ext cx="7426997" cy="4395978"/>
            <a:chOff x="1155481" y="498348"/>
            <a:chExt cx="9902663" cy="5861304"/>
          </a:xfrm>
        </p:grpSpPr>
        <p:sp>
          <p:nvSpPr>
            <p:cNvPr id="16" name="Oval 5">
              <a:extLst>
                <a:ext uri="{FF2B5EF4-FFF2-40B4-BE49-F238E27FC236}">
                  <a16:creationId xmlns:a16="http://schemas.microsoft.com/office/drawing/2014/main" xmlns="" id="{985A7375-E3AF-4F5C-85AE-17E8832952C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55481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F0307F65-8304-4FA8-A841-D4D7625411B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196840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18" name="Oval 5">
              <a:extLst>
                <a:ext uri="{FF2B5EF4-FFF2-40B4-BE49-F238E27FC236}">
                  <a16:creationId xmlns:a16="http://schemas.microsoft.com/office/drawing/2014/main" xmlns="" id="{C8B8394C-136F-4E05-A002-D93A5E79CD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165348" y="498348"/>
              <a:ext cx="5861304" cy="5861304"/>
            </a:xfrm>
            <a:prstGeom prst="ellipse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053FB2EE-284F-4C87-AB3D-BBF87A9FAB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743200"/>
            <a:ext cx="9144000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FE14FA3-F144-43D0-BEF3-7808E2AE1C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2939654"/>
            <a:ext cx="6858000" cy="1035891"/>
          </a:xfrm>
        </p:spPr>
        <p:txBody>
          <a:bodyPr anchor="ctr">
            <a:normAutofit fontScale="90000"/>
          </a:bodyPr>
          <a:lstStyle/>
          <a:p>
            <a:r>
              <a:rPr lang="en-NZ" sz="3450" b="1" dirty="0">
                <a:solidFill>
                  <a:schemeClr val="bg2"/>
                </a:solidFill>
              </a:rPr>
              <a:t>Symbiosis Centre</a:t>
            </a:r>
            <a:br>
              <a:rPr lang="en-NZ" sz="3450" b="1" dirty="0">
                <a:solidFill>
                  <a:schemeClr val="bg2"/>
                </a:solidFill>
              </a:rPr>
            </a:br>
            <a:r>
              <a:rPr lang="en-NZ" sz="3450" b="1" dirty="0">
                <a:solidFill>
                  <a:schemeClr val="bg2"/>
                </a:solidFill>
              </a:rPr>
              <a:t> for </a:t>
            </a:r>
            <a:br>
              <a:rPr lang="en-NZ" sz="3450" b="1" dirty="0">
                <a:solidFill>
                  <a:schemeClr val="bg2"/>
                </a:solidFill>
              </a:rPr>
            </a:br>
            <a:r>
              <a:rPr lang="en-NZ" sz="3450" b="1" dirty="0">
                <a:solidFill>
                  <a:schemeClr val="bg2"/>
                </a:solidFill>
              </a:rPr>
              <a:t>Applied Artificial Intelligence  </a:t>
            </a:r>
            <a:endParaRPr lang="en-US" sz="3450" b="1" dirty="0">
              <a:solidFill>
                <a:schemeClr val="bg2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888"/>
          <a:stretch/>
        </p:blipFill>
        <p:spPr>
          <a:xfrm>
            <a:off x="8216528" y="645078"/>
            <a:ext cx="1004553" cy="1417907"/>
          </a:xfrm>
          <a:prstGeom prst="rect">
            <a:avLst/>
          </a:prstGeom>
        </p:spPr>
      </p:pic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143000" y="4311254"/>
            <a:ext cx="6858000" cy="1655762"/>
          </a:xfrm>
        </p:spPr>
        <p:txBody>
          <a:bodyPr/>
          <a:lstStyle/>
          <a:p>
            <a:r>
              <a:rPr lang="en-US" dirty="0" err="1"/>
              <a:t>Ketan</a:t>
            </a:r>
            <a:r>
              <a:rPr lang="en-US" dirty="0"/>
              <a:t> </a:t>
            </a:r>
            <a:r>
              <a:rPr lang="en-US" dirty="0" err="1"/>
              <a:t>Kotecha</a:t>
            </a:r>
            <a:r>
              <a:rPr lang="en-US" dirty="0"/>
              <a:t>, PhD(IIT, Bombay)</a:t>
            </a:r>
          </a:p>
        </p:txBody>
      </p:sp>
    </p:spTree>
    <p:extLst>
      <p:ext uri="{BB962C8B-B14F-4D97-AF65-F5344CB8AC3E}">
        <p14:creationId xmlns:p14="http://schemas.microsoft.com/office/powerpoint/2010/main" val="25516820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3">
            <a:extLst>
              <a:ext uri="{FF2B5EF4-FFF2-40B4-BE49-F238E27FC236}">
                <a16:creationId xmlns:a16="http://schemas.microsoft.com/office/drawing/2014/main" xmlns="" id="{AB45A142-4255-493C-8284-5D566C121B1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252664" y="1098133"/>
            <a:ext cx="3249230" cy="4634664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22E90F2-0281-4DEC-B232-BC05E7BCCDB5}"/>
              </a:ext>
            </a:extLst>
          </p:cNvPr>
          <p:cNvSpPr txBox="1"/>
          <p:nvPr/>
        </p:nvSpPr>
        <p:spPr>
          <a:xfrm>
            <a:off x="505678" y="1543051"/>
            <a:ext cx="2743200" cy="2165684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/>
          <a:p>
            <a:pPr algn="ctr" defTabSz="685800" fontAlgn="auto">
              <a:lnSpc>
                <a:spcPct val="90000"/>
              </a:lnSpc>
              <a:spcAft>
                <a:spcPts val="450"/>
              </a:spcAft>
              <a:defRPr/>
            </a:pPr>
            <a:r>
              <a:rPr lang="en-US" sz="3600" b="1" dirty="0">
                <a:solidFill>
                  <a:srgbClr val="ED7D31"/>
                </a:solidFill>
                <a:latin typeface="Calibri Light" panose="020F0302020204030204"/>
              </a:rPr>
              <a:t>SCAAI</a:t>
            </a:r>
          </a:p>
        </p:txBody>
      </p:sp>
      <p:cxnSp>
        <p:nvCxnSpPr>
          <p:cNvPr id="49" name="Straight Connector 45">
            <a:extLst>
              <a:ext uri="{FF2B5EF4-FFF2-40B4-BE49-F238E27FC236}">
                <a16:creationId xmlns:a16="http://schemas.microsoft.com/office/drawing/2014/main" xmlns="" id="{38FB9660-F42F-4313-BBC4-47C007FE48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893344" y="3789950"/>
            <a:ext cx="1940093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7E70CB26-86C4-43F5-9D07-EEDB6857237E}"/>
              </a:ext>
            </a:extLst>
          </p:cNvPr>
          <p:cNvSpPr/>
          <p:nvPr/>
        </p:nvSpPr>
        <p:spPr>
          <a:xfrm>
            <a:off x="1052848" y="3876652"/>
            <a:ext cx="16613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FFFFFF"/>
                </a:solidFill>
                <a:latin typeface="Calibri" panose="020F0502020204030204"/>
              </a:rPr>
              <a:t>   </a:t>
            </a:r>
            <a:r>
              <a:rPr lang="en-US" sz="1800" dirty="0">
                <a:solidFill>
                  <a:prstClr val="white"/>
                </a:solidFill>
                <a:latin typeface="Calibri" panose="020F0502020204030204"/>
              </a:rPr>
              <a:t>Organization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3622" y="1003500"/>
            <a:ext cx="5273012" cy="482393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3079828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EA67B5B4-3A24-436E-B663-1B2EBFF8A0C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854757"/>
            <a:ext cx="9144000" cy="5145993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" name="Freeform 13">
            <a:extLst>
              <a:ext uri="{FF2B5EF4-FFF2-40B4-BE49-F238E27FC236}">
                <a16:creationId xmlns:a16="http://schemas.microsoft.com/office/drawing/2014/main" xmlns="" id="{987FDF89-C993-41F4-A1B8-DBAFF16008A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857250"/>
            <a:ext cx="8840066" cy="51435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xmlns="" id="{64E585EA-75FD-4025-8270-F66A58A15CD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857250"/>
            <a:ext cx="2686050" cy="5143500"/>
          </a:xfrm>
          <a:custGeom>
            <a:avLst/>
            <a:gdLst>
              <a:gd name="connsiteX0" fmla="*/ 0 w 3581400"/>
              <a:gd name="connsiteY0" fmla="*/ 0 h 6858000"/>
              <a:gd name="connsiteX1" fmla="*/ 405246 w 3581400"/>
              <a:gd name="connsiteY1" fmla="*/ 0 h 6858000"/>
              <a:gd name="connsiteX2" fmla="*/ 3581400 w 3581400"/>
              <a:gd name="connsiteY2" fmla="*/ 6858000 h 6858000"/>
              <a:gd name="connsiteX3" fmla="*/ 0 w 3581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1400" h="68580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FAE69B8D-DB50-497D-97C5-47A5D55EC4FB}"/>
              </a:ext>
            </a:extLst>
          </p:cNvPr>
          <p:cNvSpPr/>
          <p:nvPr/>
        </p:nvSpPr>
        <p:spPr>
          <a:xfrm>
            <a:off x="-431190" y="26046"/>
            <a:ext cx="3748300" cy="4847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550" b="1" dirty="0">
                <a:solidFill>
                  <a:srgbClr val="ED7D31"/>
                </a:solidFill>
                <a:latin typeface="Calibri Light" panose="020F0302020204030204"/>
                <a:cs typeface="Times New Roman" panose="02020603050405020304" pitchFamily="18" charset="0"/>
              </a:rPr>
              <a:t>SCAAI </a:t>
            </a:r>
            <a:r>
              <a:rPr lang="en-US" sz="2550" b="1" dirty="0">
                <a:solidFill>
                  <a:srgbClr val="4472C4">
                    <a:lumMod val="60000"/>
                    <a:lumOff val="40000"/>
                  </a:srgbClr>
                </a:solidFill>
                <a:latin typeface="Calibri Light" panose="020F0302020204030204"/>
                <a:cs typeface="Times New Roman" panose="02020603050405020304" pitchFamily="18" charset="0"/>
              </a:rPr>
              <a:t>Collaborations </a:t>
            </a:r>
          </a:p>
        </p:txBody>
      </p:sp>
      <p:sp>
        <p:nvSpPr>
          <p:cNvPr id="40" name="Oval 39"/>
          <p:cNvSpPr>
            <a:spLocks noChangeAspect="1"/>
          </p:cNvSpPr>
          <p:nvPr/>
        </p:nvSpPr>
        <p:spPr>
          <a:xfrm>
            <a:off x="3804175" y="2701944"/>
            <a:ext cx="1363667" cy="1369631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Symbiosis Center for Applied AI </a:t>
            </a: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2998" y="2321180"/>
            <a:ext cx="1369994" cy="680687"/>
          </a:xfrm>
          <a:prstGeom prst="rect">
            <a:avLst/>
          </a:prstGeom>
        </p:spPr>
      </p:pic>
      <p:sp>
        <p:nvSpPr>
          <p:cNvPr id="45" name="AutoShape 10" descr="Image result for dassault systems"/>
          <p:cNvSpPr>
            <a:spLocks noChangeAspect="1" noChangeArrowheads="1"/>
          </p:cNvSpPr>
          <p:nvPr/>
        </p:nvSpPr>
        <p:spPr bwMode="auto">
          <a:xfrm>
            <a:off x="436828" y="1715905"/>
            <a:ext cx="137861" cy="137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5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6408" y="4961158"/>
            <a:ext cx="861634" cy="861634"/>
          </a:xfrm>
          <a:prstGeom prst="rect">
            <a:avLst/>
          </a:prstGeom>
        </p:spPr>
      </p:pic>
      <p:cxnSp>
        <p:nvCxnSpPr>
          <p:cNvPr id="51" name="Straight Arrow Connector 50"/>
          <p:cNvCxnSpPr>
            <a:cxnSpLocks noChangeAspect="1"/>
            <a:endCxn id="43" idx="1"/>
          </p:cNvCxnSpPr>
          <p:nvPr/>
        </p:nvCxnSpPr>
        <p:spPr>
          <a:xfrm flipV="1">
            <a:off x="5096194" y="2661523"/>
            <a:ext cx="866804" cy="419096"/>
          </a:xfrm>
          <a:prstGeom prst="straightConnector1">
            <a:avLst/>
          </a:prstGeom>
          <a:ln w="25400">
            <a:solidFill>
              <a:schemeClr val="tx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cxnSpLocks noChangeAspect="1"/>
          </p:cNvCxnSpPr>
          <p:nvPr/>
        </p:nvCxnSpPr>
        <p:spPr>
          <a:xfrm>
            <a:off x="5167841" y="3503881"/>
            <a:ext cx="312120" cy="128914"/>
          </a:xfrm>
          <a:prstGeom prst="straightConnector1">
            <a:avLst/>
          </a:prstGeom>
          <a:ln w="25400">
            <a:solidFill>
              <a:schemeClr val="tx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cxnSpLocks noChangeAspect="1"/>
          </p:cNvCxnSpPr>
          <p:nvPr/>
        </p:nvCxnSpPr>
        <p:spPr>
          <a:xfrm>
            <a:off x="5050122" y="3779864"/>
            <a:ext cx="878367" cy="982837"/>
          </a:xfrm>
          <a:prstGeom prst="straightConnector1">
            <a:avLst/>
          </a:prstGeom>
          <a:ln w="25400">
            <a:solidFill>
              <a:schemeClr val="tx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cxnSpLocks noChangeAspect="1"/>
            <a:stCxn id="40" idx="0"/>
          </p:cNvCxnSpPr>
          <p:nvPr/>
        </p:nvCxnSpPr>
        <p:spPr>
          <a:xfrm flipV="1">
            <a:off x="4486009" y="1489282"/>
            <a:ext cx="81383" cy="1212662"/>
          </a:xfrm>
          <a:prstGeom prst="straightConnector1">
            <a:avLst/>
          </a:prstGeom>
          <a:ln w="25400">
            <a:solidFill>
              <a:schemeClr val="tx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>
            <a:cxnSpLocks noChangeAspect="1"/>
            <a:endCxn id="5" idx="3"/>
          </p:cNvCxnSpPr>
          <p:nvPr/>
        </p:nvCxnSpPr>
        <p:spPr>
          <a:xfrm flipH="1" flipV="1">
            <a:off x="2950467" y="3400753"/>
            <a:ext cx="871852" cy="168652"/>
          </a:xfrm>
          <a:prstGeom prst="straightConnector1">
            <a:avLst/>
          </a:prstGeom>
          <a:ln w="25400">
            <a:solidFill>
              <a:schemeClr val="tx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>
            <a:cxnSpLocks noChangeAspect="1"/>
            <a:stCxn id="40" idx="3"/>
            <a:endCxn id="2" idx="3"/>
          </p:cNvCxnSpPr>
          <p:nvPr/>
        </p:nvCxnSpPr>
        <p:spPr>
          <a:xfrm flipH="1">
            <a:off x="3367380" y="3870997"/>
            <a:ext cx="636499" cy="662149"/>
          </a:xfrm>
          <a:prstGeom prst="straightConnector1">
            <a:avLst/>
          </a:prstGeom>
          <a:ln w="25400">
            <a:solidFill>
              <a:schemeClr val="tx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cxnSpLocks noChangeAspect="1"/>
          </p:cNvCxnSpPr>
          <p:nvPr/>
        </p:nvCxnSpPr>
        <p:spPr>
          <a:xfrm flipH="1">
            <a:off x="3958697" y="4071575"/>
            <a:ext cx="373205" cy="1379250"/>
          </a:xfrm>
          <a:prstGeom prst="straightConnector1">
            <a:avLst/>
          </a:prstGeom>
          <a:ln w="25400">
            <a:solidFill>
              <a:schemeClr val="tx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>
            <a:spLocks noChangeAspect="1"/>
          </p:cNvSpPr>
          <p:nvPr/>
        </p:nvSpPr>
        <p:spPr>
          <a:xfrm>
            <a:off x="7332992" y="2311995"/>
            <a:ext cx="838671" cy="32316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500" b="1" dirty="0">
                <a:solidFill>
                  <a:prstClr val="black"/>
                </a:solidFill>
                <a:latin typeface="Calibri" panose="020F0502020204030204"/>
              </a:rPr>
              <a:t>ROP</a:t>
            </a:r>
          </a:p>
        </p:txBody>
      </p:sp>
      <p:sp>
        <p:nvSpPr>
          <p:cNvPr id="62" name="TextBox 61"/>
          <p:cNvSpPr txBox="1">
            <a:spLocks noChangeAspect="1"/>
          </p:cNvSpPr>
          <p:nvPr/>
        </p:nvSpPr>
        <p:spPr>
          <a:xfrm>
            <a:off x="6647995" y="3491441"/>
            <a:ext cx="1940408" cy="553998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500" b="1" dirty="0">
                <a:solidFill>
                  <a:prstClr val="black"/>
                </a:solidFill>
                <a:latin typeface="Calibri" panose="020F0502020204030204"/>
              </a:rPr>
              <a:t>Explainable AI (XAI) SPARC Funding) </a:t>
            </a:r>
          </a:p>
        </p:txBody>
      </p:sp>
      <p:sp>
        <p:nvSpPr>
          <p:cNvPr id="65" name="TextBox 64"/>
          <p:cNvSpPr txBox="1">
            <a:spLocks noChangeAspect="1"/>
          </p:cNvSpPr>
          <p:nvPr/>
        </p:nvSpPr>
        <p:spPr>
          <a:xfrm>
            <a:off x="1650259" y="2656576"/>
            <a:ext cx="1299361" cy="32316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500" b="1" dirty="0" err="1">
                <a:solidFill>
                  <a:prstClr val="black"/>
                </a:solidFill>
                <a:latin typeface="Calibri" panose="020F0502020204030204"/>
              </a:rPr>
              <a:t>AI+IoT</a:t>
            </a:r>
            <a:r>
              <a:rPr lang="en-US" sz="1500" dirty="0">
                <a:solidFill>
                  <a:prstClr val="black"/>
                </a:solidFill>
                <a:latin typeface="Calibri" panose="020F0502020204030204"/>
              </a:rPr>
              <a:t> </a:t>
            </a:r>
          </a:p>
        </p:txBody>
      </p:sp>
      <p:sp>
        <p:nvSpPr>
          <p:cNvPr id="66" name="TextBox 65"/>
          <p:cNvSpPr txBox="1">
            <a:spLocks noChangeAspect="1"/>
          </p:cNvSpPr>
          <p:nvPr/>
        </p:nvSpPr>
        <p:spPr>
          <a:xfrm>
            <a:off x="436828" y="4337672"/>
            <a:ext cx="987047" cy="553998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500" b="1" dirty="0">
                <a:solidFill>
                  <a:prstClr val="black"/>
                </a:solidFill>
                <a:latin typeface="Calibri" panose="020F0502020204030204"/>
              </a:rPr>
              <a:t>Cystic Fibrosis 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6304" y="1722342"/>
            <a:ext cx="2243090" cy="549329"/>
          </a:xfrm>
          <a:prstGeom prst="rect">
            <a:avLst/>
          </a:prstGeom>
        </p:spPr>
      </p:pic>
      <p:cxnSp>
        <p:nvCxnSpPr>
          <p:cNvPr id="9" name="Straight Arrow Connector 8"/>
          <p:cNvCxnSpPr>
            <a:cxnSpLocks/>
          </p:cNvCxnSpPr>
          <p:nvPr/>
        </p:nvCxnSpPr>
        <p:spPr>
          <a:xfrm flipH="1" flipV="1">
            <a:off x="3209394" y="1997008"/>
            <a:ext cx="702049" cy="1017856"/>
          </a:xfrm>
          <a:prstGeom prst="straightConnector1">
            <a:avLst/>
          </a:prstGeom>
          <a:ln w="1905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cxnSpLocks/>
            <a:stCxn id="40" idx="7"/>
          </p:cNvCxnSpPr>
          <p:nvPr/>
        </p:nvCxnSpPr>
        <p:spPr>
          <a:xfrm flipV="1">
            <a:off x="4968138" y="1815033"/>
            <a:ext cx="1163917" cy="1087489"/>
          </a:xfrm>
          <a:prstGeom prst="straightConnector1">
            <a:avLst/>
          </a:prstGeom>
          <a:ln w="1905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>
            <a:spLocks noChangeAspect="1"/>
          </p:cNvSpPr>
          <p:nvPr/>
        </p:nvSpPr>
        <p:spPr>
          <a:xfrm>
            <a:off x="623443" y="1158603"/>
            <a:ext cx="1159820" cy="553998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500" b="1" dirty="0">
                <a:solidFill>
                  <a:prstClr val="black"/>
                </a:solidFill>
                <a:latin typeface="Calibri" panose="020F0502020204030204"/>
              </a:rPr>
              <a:t>HR Automation</a:t>
            </a: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8341" y="3134028"/>
            <a:ext cx="1208917" cy="117180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11756" y="4491353"/>
            <a:ext cx="1086746" cy="769270"/>
          </a:xfrm>
          <a:prstGeom prst="rect">
            <a:avLst/>
          </a:prstGeom>
        </p:spPr>
      </p:pic>
      <p:sp>
        <p:nvSpPr>
          <p:cNvPr id="41" name="TextBox 40"/>
          <p:cNvSpPr txBox="1">
            <a:spLocks noChangeAspect="1"/>
          </p:cNvSpPr>
          <p:nvPr/>
        </p:nvSpPr>
        <p:spPr>
          <a:xfrm>
            <a:off x="6998502" y="4587016"/>
            <a:ext cx="1940408" cy="32316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500" b="1" dirty="0">
                <a:solidFill>
                  <a:prstClr val="black"/>
                </a:solidFill>
                <a:latin typeface="Calibri" panose="020F0502020204030204"/>
              </a:rPr>
              <a:t>Autonomous Vehicles</a:t>
            </a:r>
          </a:p>
        </p:txBody>
      </p:sp>
      <p:cxnSp>
        <p:nvCxnSpPr>
          <p:cNvPr id="55" name="Straight Arrow Connector 54"/>
          <p:cNvCxnSpPr>
            <a:cxnSpLocks noChangeAspect="1"/>
            <a:stCxn id="40" idx="4"/>
            <a:endCxn id="47" idx="0"/>
          </p:cNvCxnSpPr>
          <p:nvPr/>
        </p:nvCxnSpPr>
        <p:spPr>
          <a:xfrm>
            <a:off x="4486009" y="4071575"/>
            <a:ext cx="651216" cy="889583"/>
          </a:xfrm>
          <a:prstGeom prst="straightConnector1">
            <a:avLst/>
          </a:prstGeom>
          <a:ln w="25400">
            <a:solidFill>
              <a:schemeClr val="tx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724" y="4158235"/>
            <a:ext cx="1801656" cy="749822"/>
          </a:xfrm>
          <a:prstGeom prst="rect">
            <a:avLst/>
          </a:prstGeom>
          <a:solidFill>
            <a:schemeClr val="tx2"/>
          </a:solidFill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992" y="2972128"/>
            <a:ext cx="2276475" cy="857250"/>
          </a:xfrm>
          <a:prstGeom prst="rect">
            <a:avLst/>
          </a:prstGeom>
        </p:spPr>
      </p:pic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xmlns="" id="{CB3FCAFA-4341-4EAD-8C5C-60EDC7619846}"/>
              </a:ext>
            </a:extLst>
          </p:cNvPr>
          <p:cNvCxnSpPr>
            <a:cxnSpLocks/>
          </p:cNvCxnSpPr>
          <p:nvPr/>
        </p:nvCxnSpPr>
        <p:spPr>
          <a:xfrm flipV="1">
            <a:off x="4705318" y="1417299"/>
            <a:ext cx="1007442" cy="1355442"/>
          </a:xfrm>
          <a:prstGeom prst="straightConnector1">
            <a:avLst/>
          </a:prstGeom>
          <a:ln w="1905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 62">
            <a:extLst>
              <a:ext uri="{FF2B5EF4-FFF2-40B4-BE49-F238E27FC236}">
                <a16:creationId xmlns:a16="http://schemas.microsoft.com/office/drawing/2014/main" xmlns="" id="{4F368179-AE13-4AFF-9551-46DEB01224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810369"/>
            <a:ext cx="9144000" cy="5145993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8" name="Freeform 13">
            <a:extLst>
              <a:ext uri="{FF2B5EF4-FFF2-40B4-BE49-F238E27FC236}">
                <a16:creationId xmlns:a16="http://schemas.microsoft.com/office/drawing/2014/main" xmlns="" id="{D61B6445-F025-4058-918B-C7263170FD8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812862"/>
            <a:ext cx="8840066" cy="51435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9" name="Freeform 11">
            <a:extLst>
              <a:ext uri="{FF2B5EF4-FFF2-40B4-BE49-F238E27FC236}">
                <a16:creationId xmlns:a16="http://schemas.microsoft.com/office/drawing/2014/main" xmlns="" id="{FA29BEEE-B7D4-4784-BE94-4A0F1E45F6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812862"/>
            <a:ext cx="2686050" cy="5143500"/>
          </a:xfrm>
          <a:custGeom>
            <a:avLst/>
            <a:gdLst>
              <a:gd name="connsiteX0" fmla="*/ 0 w 3581400"/>
              <a:gd name="connsiteY0" fmla="*/ 0 h 6858000"/>
              <a:gd name="connsiteX1" fmla="*/ 405246 w 3581400"/>
              <a:gd name="connsiteY1" fmla="*/ 0 h 6858000"/>
              <a:gd name="connsiteX2" fmla="*/ 3581400 w 3581400"/>
              <a:gd name="connsiteY2" fmla="*/ 6858000 h 6858000"/>
              <a:gd name="connsiteX3" fmla="*/ 0 w 3581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1400" h="68580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xmlns="" id="{F4372006-E83B-4625-8844-7ED6A2F3E9BA}"/>
              </a:ext>
            </a:extLst>
          </p:cNvPr>
          <p:cNvSpPr>
            <a:spLocks noChangeAspect="1"/>
          </p:cNvSpPr>
          <p:nvPr/>
        </p:nvSpPr>
        <p:spPr>
          <a:xfrm>
            <a:off x="3804175" y="2657556"/>
            <a:ext cx="1363667" cy="1369631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Symbiosis Center for Applied AI </a:t>
            </a:r>
          </a:p>
        </p:txBody>
      </p:sp>
      <p:pic>
        <p:nvPicPr>
          <p:cNvPr id="74" name="Picture 73">
            <a:extLst>
              <a:ext uri="{FF2B5EF4-FFF2-40B4-BE49-F238E27FC236}">
                <a16:creationId xmlns:a16="http://schemas.microsoft.com/office/drawing/2014/main" xmlns="" id="{7AB60A55-A72C-4B22-991C-8F903C6FBA0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75763" y="607356"/>
            <a:ext cx="982265" cy="952107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xmlns="" id="{5C9E2B10-201C-4D09-AF22-5ACF62B851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2998" y="2276792"/>
            <a:ext cx="1369994" cy="680687"/>
          </a:xfrm>
          <a:prstGeom prst="rect">
            <a:avLst/>
          </a:prstGeom>
        </p:spPr>
      </p:pic>
      <p:sp>
        <p:nvSpPr>
          <p:cNvPr id="76" name="AutoShape 10" descr="Image result for dassault systems">
            <a:extLst>
              <a:ext uri="{FF2B5EF4-FFF2-40B4-BE49-F238E27FC236}">
                <a16:creationId xmlns:a16="http://schemas.microsoft.com/office/drawing/2014/main" xmlns="" id="{1B7B1E93-2EF2-48B2-8DC2-45ED2463FE0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36828" y="1671517"/>
            <a:ext cx="137861" cy="137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5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xmlns="" id="{CDEA9759-FDDD-420A-821A-9A9A0E13F6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6408" y="4916770"/>
            <a:ext cx="861634" cy="861634"/>
          </a:xfrm>
          <a:prstGeom prst="rect">
            <a:avLst/>
          </a:prstGeom>
        </p:spPr>
      </p:pic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xmlns="" id="{F45FCDC5-BF1F-4AB9-AE44-8AB55558E307}"/>
              </a:ext>
            </a:extLst>
          </p:cNvPr>
          <p:cNvCxnSpPr>
            <a:cxnSpLocks noChangeAspect="1"/>
            <a:endCxn id="75" idx="1"/>
          </p:cNvCxnSpPr>
          <p:nvPr/>
        </p:nvCxnSpPr>
        <p:spPr>
          <a:xfrm flipV="1">
            <a:off x="5096194" y="2617135"/>
            <a:ext cx="866804" cy="419096"/>
          </a:xfrm>
          <a:prstGeom prst="straightConnector1">
            <a:avLst/>
          </a:prstGeom>
          <a:ln w="25400">
            <a:solidFill>
              <a:schemeClr val="tx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xmlns="" id="{9AF9EA44-3134-44FD-AEA9-EF631AC30EBE}"/>
              </a:ext>
            </a:extLst>
          </p:cNvPr>
          <p:cNvCxnSpPr>
            <a:cxnSpLocks noChangeAspect="1"/>
          </p:cNvCxnSpPr>
          <p:nvPr/>
        </p:nvCxnSpPr>
        <p:spPr>
          <a:xfrm>
            <a:off x="5050122" y="3735476"/>
            <a:ext cx="878367" cy="982837"/>
          </a:xfrm>
          <a:prstGeom prst="straightConnector1">
            <a:avLst/>
          </a:prstGeom>
          <a:ln w="25400">
            <a:solidFill>
              <a:schemeClr val="tx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xmlns="" id="{F0F38FCF-DB2A-4C3E-AD8B-F59C929ADD1D}"/>
              </a:ext>
            </a:extLst>
          </p:cNvPr>
          <p:cNvCxnSpPr>
            <a:cxnSpLocks noChangeAspect="1"/>
            <a:stCxn id="73" idx="0"/>
            <a:endCxn id="74" idx="2"/>
          </p:cNvCxnSpPr>
          <p:nvPr/>
        </p:nvCxnSpPr>
        <p:spPr>
          <a:xfrm flipH="1" flipV="1">
            <a:off x="4166896" y="1559463"/>
            <a:ext cx="319113" cy="1098093"/>
          </a:xfrm>
          <a:prstGeom prst="straightConnector1">
            <a:avLst/>
          </a:prstGeom>
          <a:ln w="25400">
            <a:solidFill>
              <a:schemeClr val="tx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xmlns="" id="{43ECDD4B-9CFE-4943-A5ED-78E2D88B3D99}"/>
              </a:ext>
            </a:extLst>
          </p:cNvPr>
          <p:cNvCxnSpPr>
            <a:cxnSpLocks noChangeAspect="1"/>
            <a:endCxn id="103" idx="3"/>
          </p:cNvCxnSpPr>
          <p:nvPr/>
        </p:nvCxnSpPr>
        <p:spPr>
          <a:xfrm flipH="1" flipV="1">
            <a:off x="2950467" y="3356365"/>
            <a:ext cx="871852" cy="168652"/>
          </a:xfrm>
          <a:prstGeom prst="straightConnector1">
            <a:avLst/>
          </a:prstGeom>
          <a:ln w="25400">
            <a:solidFill>
              <a:schemeClr val="tx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xmlns="" id="{83147DC8-E4F7-4A4D-AB35-7CEBC489BC4A}"/>
              </a:ext>
            </a:extLst>
          </p:cNvPr>
          <p:cNvCxnSpPr>
            <a:cxnSpLocks noChangeAspect="1"/>
            <a:stCxn id="73" idx="3"/>
            <a:endCxn id="102" idx="3"/>
          </p:cNvCxnSpPr>
          <p:nvPr/>
        </p:nvCxnSpPr>
        <p:spPr>
          <a:xfrm flipH="1">
            <a:off x="3367380" y="3826609"/>
            <a:ext cx="636499" cy="662149"/>
          </a:xfrm>
          <a:prstGeom prst="straightConnector1">
            <a:avLst/>
          </a:prstGeom>
          <a:ln w="25400">
            <a:solidFill>
              <a:schemeClr val="tx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xmlns="" id="{190B3798-4BDE-4ED4-B060-754DD0133FA6}"/>
              </a:ext>
            </a:extLst>
          </p:cNvPr>
          <p:cNvCxnSpPr>
            <a:cxnSpLocks noChangeAspect="1"/>
          </p:cNvCxnSpPr>
          <p:nvPr/>
        </p:nvCxnSpPr>
        <p:spPr>
          <a:xfrm flipH="1">
            <a:off x="3958697" y="4027187"/>
            <a:ext cx="373205" cy="1379250"/>
          </a:xfrm>
          <a:prstGeom prst="straightConnector1">
            <a:avLst/>
          </a:prstGeom>
          <a:ln w="25400">
            <a:solidFill>
              <a:schemeClr val="tx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>
            <a:extLst>
              <a:ext uri="{FF2B5EF4-FFF2-40B4-BE49-F238E27FC236}">
                <a16:creationId xmlns:a16="http://schemas.microsoft.com/office/drawing/2014/main" xmlns="" id="{6FCD68AD-F063-4199-9453-FFFEE77FE89F}"/>
              </a:ext>
            </a:extLst>
          </p:cNvPr>
          <p:cNvSpPr txBox="1">
            <a:spLocks noChangeAspect="1"/>
          </p:cNvSpPr>
          <p:nvPr/>
        </p:nvSpPr>
        <p:spPr>
          <a:xfrm>
            <a:off x="2599768" y="610579"/>
            <a:ext cx="1075352" cy="553998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500" b="1" dirty="0">
                <a:solidFill>
                  <a:prstClr val="black"/>
                </a:solidFill>
                <a:latin typeface="Calibri" panose="020F0502020204030204"/>
              </a:rPr>
              <a:t>Landmine 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500" b="1" dirty="0">
                <a:solidFill>
                  <a:prstClr val="black"/>
                </a:solidFill>
                <a:latin typeface="Calibri" panose="020F0502020204030204"/>
              </a:rPr>
              <a:t>Detection 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xmlns="" id="{6E537255-ADAF-4760-99BE-0FAFC1948FB0}"/>
              </a:ext>
            </a:extLst>
          </p:cNvPr>
          <p:cNvSpPr txBox="1">
            <a:spLocks noChangeAspect="1"/>
          </p:cNvSpPr>
          <p:nvPr/>
        </p:nvSpPr>
        <p:spPr>
          <a:xfrm>
            <a:off x="7332992" y="2267635"/>
            <a:ext cx="838671" cy="32316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500" b="1" dirty="0">
                <a:solidFill>
                  <a:prstClr val="black"/>
                </a:solidFill>
                <a:latin typeface="Calibri" panose="020F0502020204030204"/>
              </a:rPr>
              <a:t>ROP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xmlns="" id="{0EAC349E-D703-4005-A2B4-E3D83E9C1BE2}"/>
              </a:ext>
            </a:extLst>
          </p:cNvPr>
          <p:cNvSpPr txBox="1">
            <a:spLocks noChangeAspect="1"/>
          </p:cNvSpPr>
          <p:nvPr/>
        </p:nvSpPr>
        <p:spPr>
          <a:xfrm>
            <a:off x="4861095" y="5778708"/>
            <a:ext cx="2772701" cy="784830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500" b="1" dirty="0">
                <a:solidFill>
                  <a:prstClr val="black"/>
                </a:solidFill>
                <a:latin typeface="Calibri" panose="020F0502020204030204"/>
              </a:rPr>
              <a:t>Credibility Analysis of Information (CAI) SPARC Funding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xmlns="" id="{5170D96E-84FA-40D5-B68C-2E1D86DEE65E}"/>
              </a:ext>
            </a:extLst>
          </p:cNvPr>
          <p:cNvSpPr txBox="1">
            <a:spLocks noChangeAspect="1"/>
          </p:cNvSpPr>
          <p:nvPr/>
        </p:nvSpPr>
        <p:spPr>
          <a:xfrm>
            <a:off x="1650259" y="2612188"/>
            <a:ext cx="1299361" cy="32316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500" b="1" dirty="0" err="1">
                <a:solidFill>
                  <a:prstClr val="black"/>
                </a:solidFill>
                <a:latin typeface="Calibri" panose="020F0502020204030204"/>
              </a:rPr>
              <a:t>AI+IoT</a:t>
            </a:r>
            <a:r>
              <a:rPr lang="en-US" sz="1500" dirty="0">
                <a:solidFill>
                  <a:prstClr val="black"/>
                </a:solidFill>
                <a:latin typeface="Calibri" panose="020F0502020204030204"/>
              </a:rPr>
              <a:t> 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xmlns="" id="{104A1599-0884-43DD-A678-D655BF513089}"/>
              </a:ext>
            </a:extLst>
          </p:cNvPr>
          <p:cNvSpPr txBox="1">
            <a:spLocks noChangeAspect="1"/>
          </p:cNvSpPr>
          <p:nvPr/>
        </p:nvSpPr>
        <p:spPr>
          <a:xfrm>
            <a:off x="436828" y="4293284"/>
            <a:ext cx="987047" cy="553998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500" b="1" dirty="0">
                <a:solidFill>
                  <a:prstClr val="black"/>
                </a:solidFill>
                <a:latin typeface="Calibri" panose="020F0502020204030204"/>
              </a:rPr>
              <a:t>Cystic Fibrosis 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xmlns="" id="{24D698E6-7620-460E-924B-3F78E002ACAE}"/>
              </a:ext>
            </a:extLst>
          </p:cNvPr>
          <p:cNvSpPr txBox="1">
            <a:spLocks noChangeAspect="1"/>
          </p:cNvSpPr>
          <p:nvPr/>
        </p:nvSpPr>
        <p:spPr>
          <a:xfrm>
            <a:off x="304800" y="6030187"/>
            <a:ext cx="1537025" cy="784830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500" b="1" dirty="0">
                <a:solidFill>
                  <a:prstClr val="black"/>
                </a:solidFill>
                <a:latin typeface="Calibri" panose="020F0502020204030204"/>
              </a:rPr>
              <a:t>Cardio Pulmonary Diseases </a:t>
            </a:r>
          </a:p>
        </p:txBody>
      </p:sp>
      <p:pic>
        <p:nvPicPr>
          <p:cNvPr id="92" name="Picture 91">
            <a:extLst>
              <a:ext uri="{FF2B5EF4-FFF2-40B4-BE49-F238E27FC236}">
                <a16:creationId xmlns:a16="http://schemas.microsoft.com/office/drawing/2014/main" xmlns="" id="{E918810A-DFBA-4A80-AC71-2FD7F5CB56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6304" y="1736671"/>
            <a:ext cx="2243090" cy="549329"/>
          </a:xfrm>
          <a:prstGeom prst="rect">
            <a:avLst/>
          </a:prstGeom>
        </p:spPr>
      </p:pic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xmlns="" id="{9AFF46F3-CFF8-497C-94E5-26445F77333E}"/>
              </a:ext>
            </a:extLst>
          </p:cNvPr>
          <p:cNvCxnSpPr>
            <a:cxnSpLocks/>
          </p:cNvCxnSpPr>
          <p:nvPr/>
        </p:nvCxnSpPr>
        <p:spPr>
          <a:xfrm flipH="1" flipV="1">
            <a:off x="3209394" y="1952620"/>
            <a:ext cx="702049" cy="1017856"/>
          </a:xfrm>
          <a:prstGeom prst="straightConnector1">
            <a:avLst/>
          </a:prstGeom>
          <a:ln w="1905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4" name="Picture 93">
            <a:extLst>
              <a:ext uri="{FF2B5EF4-FFF2-40B4-BE49-F238E27FC236}">
                <a16:creationId xmlns:a16="http://schemas.microsoft.com/office/drawing/2014/main" xmlns="" id="{399B96AB-84B7-4167-BAC0-1DC207EDD9D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1547258"/>
            <a:ext cx="3240546" cy="446774"/>
          </a:xfrm>
          <a:prstGeom prst="rect">
            <a:avLst/>
          </a:prstGeom>
        </p:spPr>
      </p:pic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xmlns="" id="{F036791C-2EAC-4AB1-8058-07598A0CBEB0}"/>
              </a:ext>
            </a:extLst>
          </p:cNvPr>
          <p:cNvCxnSpPr>
            <a:stCxn id="73" idx="7"/>
            <a:endCxn id="94" idx="1"/>
          </p:cNvCxnSpPr>
          <p:nvPr/>
        </p:nvCxnSpPr>
        <p:spPr>
          <a:xfrm flipV="1">
            <a:off x="4968138" y="1770645"/>
            <a:ext cx="975462" cy="1087489"/>
          </a:xfrm>
          <a:prstGeom prst="straightConnector1">
            <a:avLst/>
          </a:prstGeom>
          <a:ln w="1905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Box 95">
            <a:extLst>
              <a:ext uri="{FF2B5EF4-FFF2-40B4-BE49-F238E27FC236}">
                <a16:creationId xmlns:a16="http://schemas.microsoft.com/office/drawing/2014/main" xmlns="" id="{5110A57F-3544-4AE4-8269-485188DC00F5}"/>
              </a:ext>
            </a:extLst>
          </p:cNvPr>
          <p:cNvSpPr txBox="1">
            <a:spLocks noChangeAspect="1"/>
          </p:cNvSpPr>
          <p:nvPr/>
        </p:nvSpPr>
        <p:spPr>
          <a:xfrm>
            <a:off x="623443" y="1198602"/>
            <a:ext cx="1159820" cy="553998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500" b="1" dirty="0">
                <a:solidFill>
                  <a:prstClr val="black"/>
                </a:solidFill>
                <a:latin typeface="Calibri" panose="020F0502020204030204"/>
              </a:rPr>
              <a:t>HR Automation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xmlns="" id="{B7511CF6-0EC5-453E-8929-8B5AFB6DE034}"/>
              </a:ext>
            </a:extLst>
          </p:cNvPr>
          <p:cNvSpPr txBox="1">
            <a:spLocks noChangeAspect="1"/>
          </p:cNvSpPr>
          <p:nvPr/>
        </p:nvSpPr>
        <p:spPr>
          <a:xfrm>
            <a:off x="8100239" y="1229631"/>
            <a:ext cx="838671" cy="32316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500" b="1" dirty="0">
                <a:solidFill>
                  <a:prstClr val="black"/>
                </a:solidFill>
                <a:latin typeface="Calibri" panose="020F0502020204030204"/>
              </a:rPr>
              <a:t>MSF</a:t>
            </a:r>
          </a:p>
        </p:txBody>
      </p:sp>
      <p:pic>
        <p:nvPicPr>
          <p:cNvPr id="99" name="Picture 98">
            <a:extLst>
              <a:ext uri="{FF2B5EF4-FFF2-40B4-BE49-F238E27FC236}">
                <a16:creationId xmlns:a16="http://schemas.microsoft.com/office/drawing/2014/main" xmlns="" id="{B7F6F954-5A19-4006-AE52-C4DD41F440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11756" y="4640930"/>
            <a:ext cx="1086746" cy="769270"/>
          </a:xfrm>
          <a:prstGeom prst="rect">
            <a:avLst/>
          </a:prstGeom>
        </p:spPr>
      </p:pic>
      <p:sp>
        <p:nvSpPr>
          <p:cNvPr id="100" name="TextBox 99">
            <a:extLst>
              <a:ext uri="{FF2B5EF4-FFF2-40B4-BE49-F238E27FC236}">
                <a16:creationId xmlns:a16="http://schemas.microsoft.com/office/drawing/2014/main" xmlns="" id="{97F6C0FF-3770-4015-AFB2-BEEF9032A45F}"/>
              </a:ext>
            </a:extLst>
          </p:cNvPr>
          <p:cNvSpPr txBox="1">
            <a:spLocks noChangeAspect="1"/>
          </p:cNvSpPr>
          <p:nvPr/>
        </p:nvSpPr>
        <p:spPr>
          <a:xfrm>
            <a:off x="6998502" y="4736593"/>
            <a:ext cx="1940408" cy="32316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500" b="1" dirty="0">
                <a:solidFill>
                  <a:prstClr val="black"/>
                </a:solidFill>
                <a:latin typeface="Calibri" panose="020F0502020204030204"/>
              </a:rPr>
              <a:t>Autonomous Vehicles</a:t>
            </a:r>
          </a:p>
        </p:txBody>
      </p: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xmlns="" id="{946ABA10-AEC5-4916-9614-098DB9860D18}"/>
              </a:ext>
            </a:extLst>
          </p:cNvPr>
          <p:cNvCxnSpPr>
            <a:cxnSpLocks noChangeAspect="1"/>
            <a:stCxn id="73" idx="4"/>
            <a:endCxn id="77" idx="0"/>
          </p:cNvCxnSpPr>
          <p:nvPr/>
        </p:nvCxnSpPr>
        <p:spPr>
          <a:xfrm>
            <a:off x="4486009" y="4027187"/>
            <a:ext cx="651216" cy="889583"/>
          </a:xfrm>
          <a:prstGeom prst="straightConnector1">
            <a:avLst/>
          </a:prstGeom>
          <a:ln w="25400">
            <a:solidFill>
              <a:schemeClr val="tx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" name="Picture 101">
            <a:extLst>
              <a:ext uri="{FF2B5EF4-FFF2-40B4-BE49-F238E27FC236}">
                <a16:creationId xmlns:a16="http://schemas.microsoft.com/office/drawing/2014/main" xmlns="" id="{3E0A6226-7180-47A1-B569-4C5E5B736ED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724" y="4113847"/>
            <a:ext cx="1801656" cy="749822"/>
          </a:xfrm>
          <a:prstGeom prst="rect">
            <a:avLst/>
          </a:prstGeom>
          <a:solidFill>
            <a:schemeClr val="tx2"/>
          </a:solidFill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xmlns="" id="{52E5364B-0998-402B-9ECC-E921F650132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992" y="2927740"/>
            <a:ext cx="2276475" cy="857250"/>
          </a:xfrm>
          <a:prstGeom prst="rect">
            <a:avLst/>
          </a:prstGeom>
        </p:spPr>
      </p:pic>
      <p:pic>
        <p:nvPicPr>
          <p:cNvPr id="104" name="Picture 2" descr="https://leadingindia.ai/images/royal.jpg">
            <a:extLst>
              <a:ext uri="{FF2B5EF4-FFF2-40B4-BE49-F238E27FC236}">
                <a16:creationId xmlns:a16="http://schemas.microsoft.com/office/drawing/2014/main" xmlns="" id="{64493D55-D79C-42EE-B9DD-2B439AD55C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555075"/>
            <a:ext cx="1900891" cy="81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xmlns="" id="{68E7F871-5C9C-4F01-8A81-E417D71820AE}"/>
              </a:ext>
            </a:extLst>
          </p:cNvPr>
          <p:cNvSpPr txBox="1">
            <a:spLocks noChangeAspect="1"/>
          </p:cNvSpPr>
          <p:nvPr/>
        </p:nvSpPr>
        <p:spPr>
          <a:xfrm>
            <a:off x="6781800" y="609705"/>
            <a:ext cx="1774919" cy="32316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500" b="1" dirty="0">
                <a:solidFill>
                  <a:prstClr val="black"/>
                </a:solidFill>
                <a:latin typeface="Calibri" panose="020F0502020204030204"/>
              </a:rPr>
              <a:t>Deep learning. AI</a:t>
            </a:r>
          </a:p>
        </p:txBody>
      </p: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xmlns="" id="{E0809DFE-FAC3-4DE0-A33B-52D915D6DA8A}"/>
              </a:ext>
            </a:extLst>
          </p:cNvPr>
          <p:cNvCxnSpPr>
            <a:cxnSpLocks/>
          </p:cNvCxnSpPr>
          <p:nvPr/>
        </p:nvCxnSpPr>
        <p:spPr>
          <a:xfrm flipV="1">
            <a:off x="4705318" y="1372911"/>
            <a:ext cx="1007442" cy="1355442"/>
          </a:xfrm>
          <a:prstGeom prst="straightConnector1">
            <a:avLst/>
          </a:prstGeom>
          <a:ln w="1905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7" name="Picture 2" descr="Image result for PD hinduja hospital and medical research centre logo">
            <a:extLst>
              <a:ext uri="{FF2B5EF4-FFF2-40B4-BE49-F238E27FC236}">
                <a16:creationId xmlns:a16="http://schemas.microsoft.com/office/drawing/2014/main" xmlns="" id="{A020FA21-864E-4AE0-ADEA-B4A5738E60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371368"/>
            <a:ext cx="3757612" cy="64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xmlns="" id="{706F66F1-F579-48FA-907D-CB3E679E2CC9}"/>
              </a:ext>
            </a:extLst>
          </p:cNvPr>
          <p:cNvCxnSpPr>
            <a:cxnSpLocks noChangeAspect="1"/>
            <a:stCxn id="73" idx="6"/>
            <a:endCxn id="110" idx="1"/>
          </p:cNvCxnSpPr>
          <p:nvPr/>
        </p:nvCxnSpPr>
        <p:spPr>
          <a:xfrm>
            <a:off x="5167842" y="3342372"/>
            <a:ext cx="786041" cy="567528"/>
          </a:xfrm>
          <a:prstGeom prst="straightConnector1">
            <a:avLst/>
          </a:prstGeom>
          <a:ln w="25400">
            <a:solidFill>
              <a:schemeClr val="tx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Box 108">
            <a:extLst>
              <a:ext uri="{FF2B5EF4-FFF2-40B4-BE49-F238E27FC236}">
                <a16:creationId xmlns:a16="http://schemas.microsoft.com/office/drawing/2014/main" xmlns="" id="{C3184A37-4525-4769-A1A5-BB8F8A92586C}"/>
              </a:ext>
            </a:extLst>
          </p:cNvPr>
          <p:cNvSpPr txBox="1">
            <a:spLocks noChangeAspect="1"/>
          </p:cNvSpPr>
          <p:nvPr/>
        </p:nvSpPr>
        <p:spPr>
          <a:xfrm>
            <a:off x="7140723" y="3334564"/>
            <a:ext cx="1940408" cy="553998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500" b="1" dirty="0">
                <a:solidFill>
                  <a:prstClr val="black"/>
                </a:solidFill>
                <a:latin typeface="Calibri" panose="020F0502020204030204"/>
              </a:rPr>
              <a:t>Explainable AI (XAI) SPARC Funding) </a:t>
            </a:r>
          </a:p>
        </p:txBody>
      </p:sp>
      <p:pic>
        <p:nvPicPr>
          <p:cNvPr id="110" name="Picture 109">
            <a:extLst>
              <a:ext uri="{FF2B5EF4-FFF2-40B4-BE49-F238E27FC236}">
                <a16:creationId xmlns:a16="http://schemas.microsoft.com/office/drawing/2014/main" xmlns="" id="{E8A62967-4BEF-46E3-BE4A-0CD0C16858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53883" y="3323999"/>
            <a:ext cx="1208917" cy="1171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1964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 animBg="1"/>
      <p:bldP spid="86" grpId="0" animBg="1"/>
      <p:bldP spid="88" grpId="0" animBg="1"/>
      <p:bldP spid="89" grpId="0" animBg="1"/>
      <p:bldP spid="90" grpId="0" animBg="1"/>
      <p:bldP spid="91" grpId="0" animBg="1"/>
      <p:bldP spid="96" grpId="0" animBg="1"/>
      <p:bldP spid="97" grpId="0" animBg="1"/>
      <p:bldP spid="100" grpId="0" animBg="1"/>
      <p:bldP spid="105" grpId="0" animBg="1"/>
      <p:bldP spid="109" grpId="0" animBg="1"/>
    </p:bld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ml</Template>
  <TotalTime>778</TotalTime>
  <Words>75</Words>
  <Application>Microsoft Office PowerPoint</Application>
  <PresentationFormat>On-screen Show (4:3)</PresentationFormat>
  <Paragraphs>25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Tahoma</vt:lpstr>
      <vt:lpstr>Times New Roman</vt:lpstr>
      <vt:lpstr>2_Office Theme</vt:lpstr>
      <vt:lpstr>Symbiosis Centre  for  Applied Artificial Intelligence  </vt:lpstr>
      <vt:lpstr>PowerPoint Presentation</vt:lpstr>
      <vt:lpstr>PowerPoint Presentation</vt:lpstr>
    </vt:vector>
  </TitlesOfParts>
  <Company>GCET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Artificial Neural Networks</dc:title>
  <dc:creator>GCET</dc:creator>
  <cp:lastModifiedBy>Dinkar Srivastava</cp:lastModifiedBy>
  <cp:revision>80</cp:revision>
  <dcterms:created xsi:type="dcterms:W3CDTF">2004-03-20T05:01:46Z</dcterms:created>
  <dcterms:modified xsi:type="dcterms:W3CDTF">2019-10-23T08:51:39Z</dcterms:modified>
</cp:coreProperties>
</file>