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5"/>
  </p:notesMasterIdLst>
  <p:handoutMasterIdLst>
    <p:handoutMasterId r:id="rId6"/>
  </p:handoutMasterIdLst>
  <p:sldIdLst>
    <p:sldId id="461" r:id="rId2"/>
    <p:sldId id="462" r:id="rId3"/>
    <p:sldId id="463" r:id="rId4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0929"/>
  </p:normalViewPr>
  <p:slideViewPr>
    <p:cSldViewPr>
      <p:cViewPr varScale="1">
        <p:scale>
          <a:sx n="71" d="100"/>
          <a:sy n="71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7E67FEEC-2CFA-410A-942C-59AE1E78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2F56334-0254-4B52-8146-3DF3C8849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0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A022E-B271-4BFB-AA84-E328887D1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013678-2DDD-4CBB-ABE4-E61672BE4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6D683-29EE-41FE-BBE3-3C65E017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4E3E1-7843-4E46-83E4-8E4B15E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29D93-0829-41AD-A454-AD1FC9FD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64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7FE63-9722-431F-9D20-4007363A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8C24EC-272A-4AC5-BBEA-0176BD34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E0FC11-D8E5-49F5-880F-3F92F681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FA3FE-D948-4A47-8952-4402725E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39DCD-4552-4F11-AABF-D5E369E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4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8ADAC3-7865-49E4-BD1B-B8DBAD82E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642E1-05D7-4238-B524-829E058DC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BA4D9-A581-4171-A0A0-223906E8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57DCD2-A708-4B93-ACC7-12AF3252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2E5F9-0101-41DC-B546-C75BCD85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01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E1840-58D3-49EA-A2D3-E5A23C0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B77DB0-90EB-4612-B4D0-AC99981F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CA399-7E48-4F7B-ADF0-143E9853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D4DED-150E-4BDA-AFC8-F2526ABC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24CF2-4D1C-459D-B91B-4384E6A5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13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98D46-9004-4380-9541-93BE1C64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9CAA7B-C911-4C0A-97AD-5B006F70A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97BF9D-9950-4A48-8B12-55A2B0C7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9DE9C-91BD-4AF4-9A27-1EFE1A38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6115B3-79BC-4BD2-9A94-72864951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1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0F965-C43B-4CAD-8266-BFA977F6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57581-E539-4C31-B3BD-8DE69AA4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58BA6B-3CBA-436B-8C50-A288089C3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9502EC-CAF6-4367-9C65-41371DD9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20EF5-8AA2-437D-A77B-27C54273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596ED-DD0A-452A-B000-6B21A3A9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569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69FC9-AC37-4546-AFDE-73E4A492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5B285A-5C73-4D95-99C5-4B01BCBAB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47A679-CB8C-489B-BF74-014009C5A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0A8B72-5CCC-48BD-98D3-935CEB075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839440-3BC1-4657-8E7F-7149F343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ED2DE2-F33C-4D78-9C4A-CA4109CC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45E80A-B7F7-43D9-8E69-7A111384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042011-CC21-401D-B9F3-F42D9E8C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564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FCDA1-FD30-4123-A89E-068B060C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2E529D-260F-4C3B-86B1-354F53D5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A90CD6-E16F-4492-A0B8-E4A5FDCA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3723DF-D5CD-4F5B-BA92-6DE2433B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341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39668F-E7ED-48BE-A964-5977C225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256A29-55C0-4FD5-9CB3-E9AFC72D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4EEEA3-409B-439F-970D-D11EC3D5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40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C90D-8E66-419E-8E19-11426EC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0FDA1-D4F5-4615-BD9A-FF020175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6DE71C-EAE5-49B2-A61E-9F5F6EE13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3328A7-E849-4D18-B69C-234DCD4A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D6B046-4F55-4EB5-A343-15582FCB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4420DF-E4FE-4A8A-BBFE-8632273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05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AFD42-B4A9-4E4D-B410-77D4BCCE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F21934-31DB-4D1D-B9E0-02D2A693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E6B9F-0E96-43D4-8854-904A8832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159346-FD74-4DDD-9222-96031632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A55F88-2523-43BD-BF99-8427D9CB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0500AE-6A18-4617-871F-1F506E8E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82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4712C3-532B-4148-88FA-8DC5AE84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28E638-E55E-4EE5-8E24-6C6F39BA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FD180-09F3-431B-930F-C5EE3AEE1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76029B4-6CD6-440A-8203-BCC9B2832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426FC-3B80-4827-9BBC-16B2F33AE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9A1180-BA97-4A09-9CC0-97EE2F31A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B561E12-22A6-4020-8E7B-84F8749B30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39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1" y="1231011"/>
            <a:ext cx="7426997" cy="4395978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14FA3-F144-43D0-BEF3-7808E2AE1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39654"/>
            <a:ext cx="6858000" cy="1035891"/>
          </a:xfrm>
        </p:spPr>
        <p:txBody>
          <a:bodyPr anchor="ctr">
            <a:normAutofit fontScale="90000"/>
          </a:bodyPr>
          <a:lstStyle/>
          <a:p>
            <a:r>
              <a:rPr lang="en-NZ" sz="3450" b="1" dirty="0">
                <a:solidFill>
                  <a:schemeClr val="bg2"/>
                </a:solidFill>
              </a:rPr>
              <a:t>Symbiosis Centre</a:t>
            </a:r>
            <a:br>
              <a:rPr lang="en-NZ" sz="3450" b="1" dirty="0">
                <a:solidFill>
                  <a:schemeClr val="bg2"/>
                </a:solidFill>
              </a:rPr>
            </a:br>
            <a:r>
              <a:rPr lang="en-NZ" sz="3450" b="1" dirty="0">
                <a:solidFill>
                  <a:schemeClr val="bg2"/>
                </a:solidFill>
              </a:rPr>
              <a:t> for </a:t>
            </a:r>
            <a:br>
              <a:rPr lang="en-NZ" sz="3450" b="1" dirty="0">
                <a:solidFill>
                  <a:schemeClr val="bg2"/>
                </a:solidFill>
              </a:rPr>
            </a:br>
            <a:r>
              <a:rPr lang="en-NZ" sz="3450" b="1" dirty="0">
                <a:solidFill>
                  <a:schemeClr val="bg2"/>
                </a:solidFill>
              </a:rPr>
              <a:t>Applied Artificial Intelligence  </a:t>
            </a:r>
            <a:endParaRPr lang="en-US" sz="3450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8"/>
          <a:stretch/>
        </p:blipFill>
        <p:spPr>
          <a:xfrm>
            <a:off x="8216528" y="645078"/>
            <a:ext cx="1004553" cy="141790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311254"/>
            <a:ext cx="6858000" cy="1655762"/>
          </a:xfrm>
        </p:spPr>
        <p:txBody>
          <a:bodyPr/>
          <a:lstStyle/>
          <a:p>
            <a:r>
              <a:rPr lang="en-US" dirty="0" err="1"/>
              <a:t>Ketan</a:t>
            </a:r>
            <a:r>
              <a:rPr lang="en-US" dirty="0"/>
              <a:t> </a:t>
            </a:r>
            <a:r>
              <a:rPr lang="en-US" dirty="0" err="1"/>
              <a:t>Kotecha</a:t>
            </a:r>
            <a:r>
              <a:rPr lang="en-US" dirty="0"/>
              <a:t>, PhD(IIT, Bombay)</a:t>
            </a:r>
          </a:p>
        </p:txBody>
      </p:sp>
    </p:spTree>
    <p:extLst>
      <p:ext uri="{BB962C8B-B14F-4D97-AF65-F5344CB8AC3E}">
        <p14:creationId xmlns:p14="http://schemas.microsoft.com/office/powerpoint/2010/main" val="255168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3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4" y="1098133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E90F2-0281-4DEC-B232-BC05E7BCCDB5}"/>
              </a:ext>
            </a:extLst>
          </p:cNvPr>
          <p:cNvSpPr txBox="1"/>
          <p:nvPr/>
        </p:nvSpPr>
        <p:spPr>
          <a:xfrm>
            <a:off x="505678" y="1543051"/>
            <a:ext cx="2743200" cy="21656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3600" b="1" dirty="0">
                <a:solidFill>
                  <a:srgbClr val="ED7D31"/>
                </a:solidFill>
                <a:latin typeface="Calibri Light" panose="020F0302020204030204"/>
              </a:rPr>
              <a:t>SCAAI</a:t>
            </a:r>
          </a:p>
        </p:txBody>
      </p:sp>
      <p:cxnSp>
        <p:nvCxnSpPr>
          <p:cNvPr id="49" name="Straight Connector 45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E70CB26-86C4-43F5-9D07-EEDB6857237E}"/>
              </a:ext>
            </a:extLst>
          </p:cNvPr>
          <p:cNvSpPr/>
          <p:nvPr/>
        </p:nvSpPr>
        <p:spPr>
          <a:xfrm>
            <a:off x="1052848" y="3876652"/>
            <a:ext cx="166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Calibri" panose="020F0502020204030204"/>
              </a:rPr>
              <a:t>   </a:t>
            </a: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22" y="1003500"/>
            <a:ext cx="5273012" cy="48239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982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4757"/>
            <a:ext cx="9144000" cy="514599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8840066" cy="51435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2686050" cy="51435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E69B8D-DB50-497D-97C5-47A5D55EC4FB}"/>
              </a:ext>
            </a:extLst>
          </p:cNvPr>
          <p:cNvSpPr/>
          <p:nvPr/>
        </p:nvSpPr>
        <p:spPr>
          <a:xfrm>
            <a:off x="-431190" y="26046"/>
            <a:ext cx="37483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>
                <a:solidFill>
                  <a:srgbClr val="ED7D31"/>
                </a:solidFill>
                <a:latin typeface="Calibri Light" panose="020F0302020204030204"/>
                <a:cs typeface="Times New Roman" panose="02020603050405020304" pitchFamily="18" charset="0"/>
              </a:rPr>
              <a:t>SCAAI </a:t>
            </a:r>
            <a:r>
              <a:rPr lang="en-US" sz="255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 Light" panose="020F0302020204030204"/>
                <a:cs typeface="Times New Roman" panose="02020603050405020304" pitchFamily="18" charset="0"/>
              </a:rPr>
              <a:t>Collaborations 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804175" y="2701944"/>
            <a:ext cx="1363667" cy="13696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 Center for Applied AI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98" y="2321180"/>
            <a:ext cx="1369994" cy="680687"/>
          </a:xfrm>
          <a:prstGeom prst="rect">
            <a:avLst/>
          </a:prstGeom>
        </p:spPr>
      </p:pic>
      <p:sp>
        <p:nvSpPr>
          <p:cNvPr id="45" name="AutoShape 10" descr="Image result for dassault systems"/>
          <p:cNvSpPr>
            <a:spLocks noChangeAspect="1" noChangeArrowheads="1"/>
          </p:cNvSpPr>
          <p:nvPr/>
        </p:nvSpPr>
        <p:spPr bwMode="auto">
          <a:xfrm>
            <a:off x="436828" y="1715905"/>
            <a:ext cx="137861" cy="1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08" y="4961158"/>
            <a:ext cx="861634" cy="861634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cxnSpLocks noChangeAspect="1"/>
            <a:endCxn id="43" idx="1"/>
          </p:cNvCxnSpPr>
          <p:nvPr/>
        </p:nvCxnSpPr>
        <p:spPr>
          <a:xfrm flipV="1">
            <a:off x="5096194" y="2661523"/>
            <a:ext cx="866804" cy="419096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 noChangeAspect="1"/>
          </p:cNvCxnSpPr>
          <p:nvPr/>
        </p:nvCxnSpPr>
        <p:spPr>
          <a:xfrm>
            <a:off x="5167841" y="3503881"/>
            <a:ext cx="312120" cy="128914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 noChangeAspect="1"/>
          </p:cNvCxnSpPr>
          <p:nvPr/>
        </p:nvCxnSpPr>
        <p:spPr>
          <a:xfrm>
            <a:off x="5050122" y="3779864"/>
            <a:ext cx="878367" cy="982837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40" idx="0"/>
          </p:cNvCxnSpPr>
          <p:nvPr/>
        </p:nvCxnSpPr>
        <p:spPr>
          <a:xfrm flipV="1">
            <a:off x="4486009" y="1489282"/>
            <a:ext cx="81383" cy="1212662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 noChangeAspect="1"/>
            <a:endCxn id="5" idx="3"/>
          </p:cNvCxnSpPr>
          <p:nvPr/>
        </p:nvCxnSpPr>
        <p:spPr>
          <a:xfrm flipH="1" flipV="1">
            <a:off x="2950467" y="3400753"/>
            <a:ext cx="871852" cy="168652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  <a:stCxn id="40" idx="3"/>
            <a:endCxn id="2" idx="3"/>
          </p:cNvCxnSpPr>
          <p:nvPr/>
        </p:nvCxnSpPr>
        <p:spPr>
          <a:xfrm flipH="1">
            <a:off x="3367380" y="3870997"/>
            <a:ext cx="636499" cy="662149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 flipH="1">
            <a:off x="3958697" y="4071575"/>
            <a:ext cx="373205" cy="1379250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7332992" y="2311995"/>
            <a:ext cx="838671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ROP</a:t>
            </a:r>
          </a:p>
        </p:txBody>
      </p: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6647995" y="3491441"/>
            <a:ext cx="194040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Explainable AI (XAI) SPARC Funding) </a:t>
            </a:r>
          </a:p>
        </p:txBody>
      </p:sp>
      <p:sp>
        <p:nvSpPr>
          <p:cNvPr id="65" name="TextBox 64"/>
          <p:cNvSpPr txBox="1">
            <a:spLocks noChangeAspect="1"/>
          </p:cNvSpPr>
          <p:nvPr/>
        </p:nvSpPr>
        <p:spPr>
          <a:xfrm>
            <a:off x="1650259" y="2656576"/>
            <a:ext cx="1299361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solidFill>
                  <a:prstClr val="black"/>
                </a:solidFill>
                <a:latin typeface="Calibri" panose="020F0502020204030204"/>
              </a:rPr>
              <a:t>AI+IoT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6" name="TextBox 65"/>
          <p:cNvSpPr txBox="1">
            <a:spLocks noChangeAspect="1"/>
          </p:cNvSpPr>
          <p:nvPr/>
        </p:nvSpPr>
        <p:spPr>
          <a:xfrm>
            <a:off x="436828" y="4337672"/>
            <a:ext cx="987047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Cystic Fibrosis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04" y="1722342"/>
            <a:ext cx="2243090" cy="54932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3209394" y="1997008"/>
            <a:ext cx="702049" cy="101785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0" idx="7"/>
          </p:cNvCxnSpPr>
          <p:nvPr/>
        </p:nvCxnSpPr>
        <p:spPr>
          <a:xfrm flipV="1">
            <a:off x="4968138" y="1815033"/>
            <a:ext cx="1163917" cy="108748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23443" y="1158603"/>
            <a:ext cx="1159820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HR Automation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8341" y="3134028"/>
            <a:ext cx="1208917" cy="1171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756" y="4491353"/>
            <a:ext cx="1086746" cy="769270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spect="1"/>
          </p:cNvSpPr>
          <p:nvPr/>
        </p:nvSpPr>
        <p:spPr>
          <a:xfrm>
            <a:off x="6998502" y="4587016"/>
            <a:ext cx="1940408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Autonomous Vehicles</a:t>
            </a:r>
          </a:p>
        </p:txBody>
      </p:sp>
      <p:cxnSp>
        <p:nvCxnSpPr>
          <p:cNvPr id="55" name="Straight Arrow Connector 54"/>
          <p:cNvCxnSpPr>
            <a:cxnSpLocks noChangeAspect="1"/>
            <a:stCxn id="40" idx="4"/>
            <a:endCxn id="47" idx="0"/>
          </p:cNvCxnSpPr>
          <p:nvPr/>
        </p:nvCxnSpPr>
        <p:spPr>
          <a:xfrm>
            <a:off x="4486009" y="4071575"/>
            <a:ext cx="651216" cy="889583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4" y="4158235"/>
            <a:ext cx="1801656" cy="74982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2" y="2972128"/>
            <a:ext cx="2276475" cy="857250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CB3FCAFA-4341-4EAD-8C5C-60EDC7619846}"/>
              </a:ext>
            </a:extLst>
          </p:cNvPr>
          <p:cNvCxnSpPr>
            <a:cxnSpLocks/>
          </p:cNvCxnSpPr>
          <p:nvPr/>
        </p:nvCxnSpPr>
        <p:spPr>
          <a:xfrm flipV="1">
            <a:off x="4705318" y="1417299"/>
            <a:ext cx="1007442" cy="135544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F368179-AE13-4AFF-9551-46DEB01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10369"/>
            <a:ext cx="9144000" cy="514599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xmlns="" id="{D61B6445-F025-4058-918B-C7263170F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12862"/>
            <a:ext cx="8840066" cy="51435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Freeform 11">
            <a:extLst>
              <a:ext uri="{FF2B5EF4-FFF2-40B4-BE49-F238E27FC236}">
                <a16:creationId xmlns:a16="http://schemas.microsoft.com/office/drawing/2014/main" xmlns="" id="{FA29BEEE-B7D4-4784-BE94-4A0F1E45F6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12862"/>
            <a:ext cx="2686050" cy="51435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F4372006-E83B-4625-8844-7ED6A2F3E9BA}"/>
              </a:ext>
            </a:extLst>
          </p:cNvPr>
          <p:cNvSpPr>
            <a:spLocks noChangeAspect="1"/>
          </p:cNvSpPr>
          <p:nvPr/>
        </p:nvSpPr>
        <p:spPr>
          <a:xfrm>
            <a:off x="3804175" y="2657556"/>
            <a:ext cx="1363667" cy="13696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 Center for Applied AI 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AB60A55-A72C-4B22-991C-8F903C6FBA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5763" y="607356"/>
            <a:ext cx="982265" cy="9521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5C9E2B10-201C-4D09-AF22-5ACF62B8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98" y="2276792"/>
            <a:ext cx="1369994" cy="680687"/>
          </a:xfrm>
          <a:prstGeom prst="rect">
            <a:avLst/>
          </a:prstGeom>
        </p:spPr>
      </p:pic>
      <p:sp>
        <p:nvSpPr>
          <p:cNvPr id="76" name="AutoShape 10" descr="Image result for dassault systems">
            <a:extLst>
              <a:ext uri="{FF2B5EF4-FFF2-40B4-BE49-F238E27FC236}">
                <a16:creationId xmlns:a16="http://schemas.microsoft.com/office/drawing/2014/main" xmlns="" id="{1B7B1E93-2EF2-48B2-8DC2-45ED2463F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828" y="1671517"/>
            <a:ext cx="137861" cy="1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DEA9759-FDDD-420A-821A-9A9A0E13F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08" y="4916770"/>
            <a:ext cx="861634" cy="861634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F45FCDC5-BF1F-4AB9-AE44-8AB55558E307}"/>
              </a:ext>
            </a:extLst>
          </p:cNvPr>
          <p:cNvCxnSpPr>
            <a:cxnSpLocks noChangeAspect="1"/>
            <a:endCxn id="75" idx="1"/>
          </p:cNvCxnSpPr>
          <p:nvPr/>
        </p:nvCxnSpPr>
        <p:spPr>
          <a:xfrm flipV="1">
            <a:off x="5096194" y="2617135"/>
            <a:ext cx="866804" cy="419096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9AF9EA44-3134-44FD-AEA9-EF631AC30EBE}"/>
              </a:ext>
            </a:extLst>
          </p:cNvPr>
          <p:cNvCxnSpPr>
            <a:cxnSpLocks noChangeAspect="1"/>
          </p:cNvCxnSpPr>
          <p:nvPr/>
        </p:nvCxnSpPr>
        <p:spPr>
          <a:xfrm>
            <a:off x="5050122" y="3735476"/>
            <a:ext cx="878367" cy="982837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F0F38FCF-DB2A-4C3E-AD8B-F59C929ADD1D}"/>
              </a:ext>
            </a:extLst>
          </p:cNvPr>
          <p:cNvCxnSpPr>
            <a:cxnSpLocks noChangeAspect="1"/>
            <a:stCxn id="73" idx="0"/>
            <a:endCxn id="74" idx="2"/>
          </p:cNvCxnSpPr>
          <p:nvPr/>
        </p:nvCxnSpPr>
        <p:spPr>
          <a:xfrm flipH="1" flipV="1">
            <a:off x="4166896" y="1559463"/>
            <a:ext cx="319113" cy="1098093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43ECDD4B-9CFE-4943-A5ED-78E2D88B3D99}"/>
              </a:ext>
            </a:extLst>
          </p:cNvPr>
          <p:cNvCxnSpPr>
            <a:cxnSpLocks noChangeAspect="1"/>
            <a:endCxn id="103" idx="3"/>
          </p:cNvCxnSpPr>
          <p:nvPr/>
        </p:nvCxnSpPr>
        <p:spPr>
          <a:xfrm flipH="1" flipV="1">
            <a:off x="2950467" y="3356365"/>
            <a:ext cx="871852" cy="168652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83147DC8-E4F7-4A4D-AB35-7CEBC489BC4A}"/>
              </a:ext>
            </a:extLst>
          </p:cNvPr>
          <p:cNvCxnSpPr>
            <a:cxnSpLocks noChangeAspect="1"/>
            <a:stCxn id="73" idx="3"/>
            <a:endCxn id="102" idx="3"/>
          </p:cNvCxnSpPr>
          <p:nvPr/>
        </p:nvCxnSpPr>
        <p:spPr>
          <a:xfrm flipH="1">
            <a:off x="3367380" y="3826609"/>
            <a:ext cx="636499" cy="662149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190B3798-4BDE-4ED4-B060-754DD0133FA6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958697" y="4027187"/>
            <a:ext cx="373205" cy="1379250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FCD68AD-F063-4199-9453-FFFEE77FE89F}"/>
              </a:ext>
            </a:extLst>
          </p:cNvPr>
          <p:cNvSpPr txBox="1">
            <a:spLocks noChangeAspect="1"/>
          </p:cNvSpPr>
          <p:nvPr/>
        </p:nvSpPr>
        <p:spPr>
          <a:xfrm>
            <a:off x="2599768" y="610579"/>
            <a:ext cx="1075352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Landmine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Detection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E537255-ADAF-4760-99BE-0FAFC1948FB0}"/>
              </a:ext>
            </a:extLst>
          </p:cNvPr>
          <p:cNvSpPr txBox="1">
            <a:spLocks noChangeAspect="1"/>
          </p:cNvSpPr>
          <p:nvPr/>
        </p:nvSpPr>
        <p:spPr>
          <a:xfrm>
            <a:off x="7332992" y="2267635"/>
            <a:ext cx="838671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ROP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EAC349E-D703-4005-A2B4-E3D83E9C1BE2}"/>
              </a:ext>
            </a:extLst>
          </p:cNvPr>
          <p:cNvSpPr txBox="1">
            <a:spLocks noChangeAspect="1"/>
          </p:cNvSpPr>
          <p:nvPr/>
        </p:nvSpPr>
        <p:spPr>
          <a:xfrm>
            <a:off x="4861095" y="5778708"/>
            <a:ext cx="2772701" cy="7848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Credibility Analysis of Information (CAI) SPARC Funding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170D96E-84FA-40D5-B68C-2E1D86DEE65E}"/>
              </a:ext>
            </a:extLst>
          </p:cNvPr>
          <p:cNvSpPr txBox="1">
            <a:spLocks noChangeAspect="1"/>
          </p:cNvSpPr>
          <p:nvPr/>
        </p:nvSpPr>
        <p:spPr>
          <a:xfrm>
            <a:off x="1650259" y="2612188"/>
            <a:ext cx="1299361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solidFill>
                  <a:prstClr val="black"/>
                </a:solidFill>
                <a:latin typeface="Calibri" panose="020F0502020204030204"/>
              </a:rPr>
              <a:t>AI+IoT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04A1599-0884-43DD-A678-D655BF513089}"/>
              </a:ext>
            </a:extLst>
          </p:cNvPr>
          <p:cNvSpPr txBox="1">
            <a:spLocks noChangeAspect="1"/>
          </p:cNvSpPr>
          <p:nvPr/>
        </p:nvSpPr>
        <p:spPr>
          <a:xfrm>
            <a:off x="436828" y="4293284"/>
            <a:ext cx="987047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Cystic Fibrosis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4D698E6-7620-460E-924B-3F78E002ACAE}"/>
              </a:ext>
            </a:extLst>
          </p:cNvPr>
          <p:cNvSpPr txBox="1">
            <a:spLocks noChangeAspect="1"/>
          </p:cNvSpPr>
          <p:nvPr/>
        </p:nvSpPr>
        <p:spPr>
          <a:xfrm>
            <a:off x="304800" y="6030187"/>
            <a:ext cx="1537025" cy="7848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Cardio Pulmonary Diseases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E918810A-DFBA-4A80-AC71-2FD7F5CB5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04" y="1736671"/>
            <a:ext cx="2243090" cy="549329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9AFF46F3-CFF8-497C-94E5-26445F77333E}"/>
              </a:ext>
            </a:extLst>
          </p:cNvPr>
          <p:cNvCxnSpPr>
            <a:cxnSpLocks/>
          </p:cNvCxnSpPr>
          <p:nvPr/>
        </p:nvCxnSpPr>
        <p:spPr>
          <a:xfrm flipH="1" flipV="1">
            <a:off x="3209394" y="1952620"/>
            <a:ext cx="702049" cy="101785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399B96AB-84B7-4167-BAC0-1DC207EDD9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47258"/>
            <a:ext cx="3240546" cy="446774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F036791C-2EAC-4AB1-8058-07598A0CBEB0}"/>
              </a:ext>
            </a:extLst>
          </p:cNvPr>
          <p:cNvCxnSpPr>
            <a:stCxn id="73" idx="7"/>
            <a:endCxn id="94" idx="1"/>
          </p:cNvCxnSpPr>
          <p:nvPr/>
        </p:nvCxnSpPr>
        <p:spPr>
          <a:xfrm flipV="1">
            <a:off x="4968138" y="1770645"/>
            <a:ext cx="975462" cy="108748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110A57F-3544-4AE4-8269-485188DC00F5}"/>
              </a:ext>
            </a:extLst>
          </p:cNvPr>
          <p:cNvSpPr txBox="1">
            <a:spLocks noChangeAspect="1"/>
          </p:cNvSpPr>
          <p:nvPr/>
        </p:nvSpPr>
        <p:spPr>
          <a:xfrm>
            <a:off x="623443" y="1198602"/>
            <a:ext cx="1159820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HR Automation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7511CF6-0EC5-453E-8929-8B5AFB6DE034}"/>
              </a:ext>
            </a:extLst>
          </p:cNvPr>
          <p:cNvSpPr txBox="1">
            <a:spLocks noChangeAspect="1"/>
          </p:cNvSpPr>
          <p:nvPr/>
        </p:nvSpPr>
        <p:spPr>
          <a:xfrm>
            <a:off x="8100239" y="1229631"/>
            <a:ext cx="838671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MSF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7F6F954-5A19-4006-AE52-C4DD41F44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756" y="4640930"/>
            <a:ext cx="1086746" cy="76927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7F6C0FF-3770-4015-AFB2-BEEF9032A45F}"/>
              </a:ext>
            </a:extLst>
          </p:cNvPr>
          <p:cNvSpPr txBox="1">
            <a:spLocks noChangeAspect="1"/>
          </p:cNvSpPr>
          <p:nvPr/>
        </p:nvSpPr>
        <p:spPr>
          <a:xfrm>
            <a:off x="6998502" y="4736593"/>
            <a:ext cx="1940408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Autonomous Vehicles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946ABA10-AEC5-4916-9614-098DB9860D18}"/>
              </a:ext>
            </a:extLst>
          </p:cNvPr>
          <p:cNvCxnSpPr>
            <a:cxnSpLocks noChangeAspect="1"/>
            <a:stCxn id="73" idx="4"/>
            <a:endCxn id="77" idx="0"/>
          </p:cNvCxnSpPr>
          <p:nvPr/>
        </p:nvCxnSpPr>
        <p:spPr>
          <a:xfrm>
            <a:off x="4486009" y="4027187"/>
            <a:ext cx="651216" cy="889583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3E0A6226-7180-47A1-B569-4C5E5B736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4" y="4113847"/>
            <a:ext cx="1801656" cy="74982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52E5364B-0998-402B-9ECC-E921F65013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2" y="2927740"/>
            <a:ext cx="2276475" cy="857250"/>
          </a:xfrm>
          <a:prstGeom prst="rect">
            <a:avLst/>
          </a:prstGeom>
        </p:spPr>
      </p:pic>
      <p:pic>
        <p:nvPicPr>
          <p:cNvPr id="104" name="Picture 2" descr="https://leadingindia.ai/images/royal.jpg">
            <a:extLst>
              <a:ext uri="{FF2B5EF4-FFF2-40B4-BE49-F238E27FC236}">
                <a16:creationId xmlns:a16="http://schemas.microsoft.com/office/drawing/2014/main" xmlns="" id="{64493D55-D79C-42EE-B9DD-2B439AD5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5075"/>
            <a:ext cx="1900891" cy="8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68E7F871-5C9C-4F01-8A81-E417D71820AE}"/>
              </a:ext>
            </a:extLst>
          </p:cNvPr>
          <p:cNvSpPr txBox="1">
            <a:spLocks noChangeAspect="1"/>
          </p:cNvSpPr>
          <p:nvPr/>
        </p:nvSpPr>
        <p:spPr>
          <a:xfrm>
            <a:off x="6781800" y="609705"/>
            <a:ext cx="1774919" cy="3231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Deep learning. AI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E0809DFE-FAC3-4DE0-A33B-52D915D6DA8A}"/>
              </a:ext>
            </a:extLst>
          </p:cNvPr>
          <p:cNvCxnSpPr>
            <a:cxnSpLocks/>
          </p:cNvCxnSpPr>
          <p:nvPr/>
        </p:nvCxnSpPr>
        <p:spPr>
          <a:xfrm flipV="1">
            <a:off x="4705318" y="1372911"/>
            <a:ext cx="1007442" cy="135544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Image result for PD hinduja hospital and medical research centre logo">
            <a:extLst>
              <a:ext uri="{FF2B5EF4-FFF2-40B4-BE49-F238E27FC236}">
                <a16:creationId xmlns:a16="http://schemas.microsoft.com/office/drawing/2014/main" xmlns="" id="{A020FA21-864E-4AE0-ADEA-B4A5738E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71368"/>
            <a:ext cx="3757612" cy="6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706F66F1-F579-48FA-907D-CB3E679E2CC9}"/>
              </a:ext>
            </a:extLst>
          </p:cNvPr>
          <p:cNvCxnSpPr>
            <a:cxnSpLocks noChangeAspect="1"/>
            <a:stCxn id="73" idx="6"/>
            <a:endCxn id="110" idx="1"/>
          </p:cNvCxnSpPr>
          <p:nvPr/>
        </p:nvCxnSpPr>
        <p:spPr>
          <a:xfrm>
            <a:off x="5167842" y="3342372"/>
            <a:ext cx="786041" cy="567528"/>
          </a:xfrm>
          <a:prstGeom prst="straightConnector1">
            <a:avLst/>
          </a:prstGeom>
          <a:ln w="254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3184A37-4525-4769-A1A5-BB8F8A92586C}"/>
              </a:ext>
            </a:extLst>
          </p:cNvPr>
          <p:cNvSpPr txBox="1">
            <a:spLocks noChangeAspect="1"/>
          </p:cNvSpPr>
          <p:nvPr/>
        </p:nvSpPr>
        <p:spPr>
          <a:xfrm>
            <a:off x="7140723" y="3334564"/>
            <a:ext cx="194040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Explainable AI (XAI) SPARC Funding) 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E8A62967-4BEF-46E3-BE4A-0CD0C1685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883" y="3323999"/>
            <a:ext cx="1208917" cy="11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6" grpId="0" animBg="1"/>
      <p:bldP spid="97" grpId="0" animBg="1"/>
      <p:bldP spid="100" grpId="0" animBg="1"/>
      <p:bldP spid="105" grpId="0" animBg="1"/>
      <p:bldP spid="10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</Template>
  <TotalTime>778</TotalTime>
  <Words>75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2_Office Theme</vt:lpstr>
      <vt:lpstr>Symbiosis Centre  for  Applied Artificial Intelligence  </vt:lpstr>
      <vt:lpstr>PowerPoint Presentation</vt:lpstr>
      <vt:lpstr>PowerPoint Presentation</vt:lpstr>
    </vt:vector>
  </TitlesOfParts>
  <Company>GCET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Networks</dc:title>
  <dc:creator>GCET</dc:creator>
  <cp:lastModifiedBy>Dinkar Srivastava</cp:lastModifiedBy>
  <cp:revision>80</cp:revision>
  <dcterms:created xsi:type="dcterms:W3CDTF">2004-03-20T05:01:46Z</dcterms:created>
  <dcterms:modified xsi:type="dcterms:W3CDTF">2019-10-23T08:51:39Z</dcterms:modified>
</cp:coreProperties>
</file>